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7.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9" r:id="rId2"/>
    <p:sldId id="257" r:id="rId3"/>
    <p:sldId id="260" r:id="rId4"/>
    <p:sldId id="276" r:id="rId5"/>
    <p:sldId id="277" r:id="rId6"/>
    <p:sldId id="278" r:id="rId7"/>
    <p:sldId id="263" r:id="rId8"/>
    <p:sldId id="266" r:id="rId9"/>
    <p:sldId id="272" r:id="rId10"/>
    <p:sldId id="273" r:id="rId11"/>
    <p:sldId id="269" r:id="rId1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234"/>
    <a:srgbClr val="506F56"/>
    <a:srgbClr val="D6001C"/>
    <a:srgbClr val="E35205"/>
    <a:srgbClr val="041E42"/>
    <a:srgbClr val="0FB4E1"/>
    <a:srgbClr val="E6E6E6"/>
    <a:srgbClr val="5D7A63"/>
    <a:srgbClr val="262626"/>
    <a:srgbClr val="CEB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1432" autoAdjust="0"/>
  </p:normalViewPr>
  <p:slideViewPr>
    <p:cSldViewPr snapToGrid="0">
      <p:cViewPr varScale="1">
        <p:scale>
          <a:sx n="43" d="100"/>
          <a:sy n="43" d="100"/>
        </p:scale>
        <p:origin x="2240" y="4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C\Desktop\TA&#304;D%20RAPOR\Taid%20Veriler%20Eyl&#252;l%20Treyler.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C\Desktop\TA&#304;D%20RAPOR\Taid%20Veriler%20Eyl&#252;l%20Treyler.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C\Desktop\TA&#304;D%20RAPOR\Taid%20Veriler%20Eyl&#252;l%20Treyler.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C\Desktop\TA&#304;D%20RAPOR\Taid%20Veriler%20Eyl&#252;l%20Treyler.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C\Desktop\TA&#304;D%20RAPOR\Taid%20Veriler%20Eyl&#252;l%20Treyler.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Century Gothic" panose="020B0502020202020204" pitchFamily="34" charset="0"/>
                <a:ea typeface="+mn-ea"/>
                <a:cs typeface="+mn-cs"/>
              </a:defRPr>
            </a:pPr>
            <a:r>
              <a:rPr lang="tr-TR" sz="1000" b="1" dirty="0">
                <a:latin typeface="Century Gothic" panose="020B0502020202020204" pitchFamily="34" charset="0"/>
              </a:rPr>
              <a:t>Ağır Ticari</a:t>
            </a:r>
            <a:r>
              <a:rPr lang="tr-TR" sz="1000" b="1" baseline="0" dirty="0">
                <a:latin typeface="Century Gothic" panose="020B0502020202020204" pitchFamily="34" charset="0"/>
              </a:rPr>
              <a:t> Araç Pazar Gelişimi</a:t>
            </a:r>
          </a:p>
          <a:p>
            <a:pPr>
              <a:defRPr sz="1050" b="1">
                <a:latin typeface="Century Gothic" panose="020B0502020202020204" pitchFamily="34" charset="0"/>
              </a:defRPr>
            </a:pPr>
            <a:r>
              <a:rPr lang="tr-TR" sz="1000" b="1" baseline="0" dirty="0">
                <a:latin typeface="Century Gothic" panose="020B0502020202020204" pitchFamily="34" charset="0"/>
              </a:rPr>
              <a:t>(Ocak-Aralık)</a:t>
            </a:r>
            <a:endParaRPr lang="tr-TR" sz="1000" b="1" dirty="0">
              <a:latin typeface="Century Gothic" panose="020B0502020202020204" pitchFamily="34" charset="0"/>
            </a:endParaRPr>
          </a:p>
        </c:rich>
      </c:tx>
      <c:layout>
        <c:manualLayout>
          <c:xMode val="edge"/>
          <c:yMode val="edge"/>
          <c:x val="0.30688667740465025"/>
          <c:y val="1.2829786116353027E-2"/>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3.0555473098179353E-2"/>
          <c:y val="0.19909740265862802"/>
          <c:w val="0.93888888888888888"/>
          <c:h val="0.58385426979322841"/>
        </c:manualLayout>
      </c:layout>
      <c:barChart>
        <c:barDir val="col"/>
        <c:grouping val="clustered"/>
        <c:varyColors val="0"/>
        <c:ser>
          <c:idx val="0"/>
          <c:order val="0"/>
          <c:tx>
            <c:strRef>
              <c:f>Sheet1!$B$1</c:f>
              <c:strCache>
                <c:ptCount val="1"/>
                <c:pt idx="0">
                  <c:v>2020</c:v>
                </c:pt>
              </c:strCache>
            </c:strRef>
          </c:tx>
          <c:spPr>
            <a:solidFill>
              <a:schemeClr val="tx1">
                <a:lumMod val="85000"/>
                <a:lumOff val="1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Çekici</c:v>
                </c:pt>
                <c:pt idx="1">
                  <c:v>Kamyon</c:v>
                </c:pt>
                <c:pt idx="2">
                  <c:v>Toplam</c:v>
                </c:pt>
              </c:strCache>
            </c:strRef>
          </c:cat>
          <c:val>
            <c:numRef>
              <c:f>Sheet1!$B$2:$B$4</c:f>
              <c:numCache>
                <c:formatCode>#,##0</c:formatCode>
                <c:ptCount val="3"/>
                <c:pt idx="0">
                  <c:v>10983</c:v>
                </c:pt>
                <c:pt idx="1">
                  <c:v>5197</c:v>
                </c:pt>
                <c:pt idx="2">
                  <c:v>16180</c:v>
                </c:pt>
              </c:numCache>
            </c:numRef>
          </c:val>
          <c:extLst>
            <c:ext xmlns:c16="http://schemas.microsoft.com/office/drawing/2014/chart" uri="{C3380CC4-5D6E-409C-BE32-E72D297353CC}">
              <c16:uniqueId val="{00000000-02EF-482A-BBBE-01E2358E4D2F}"/>
            </c:ext>
          </c:extLst>
        </c:ser>
        <c:ser>
          <c:idx val="1"/>
          <c:order val="1"/>
          <c:tx>
            <c:strRef>
              <c:f>Sheet1!$C$1</c:f>
              <c:strCache>
                <c:ptCount val="1"/>
                <c:pt idx="0">
                  <c:v>2021</c:v>
                </c:pt>
              </c:strCache>
            </c:strRef>
          </c:tx>
          <c:spPr>
            <a:solidFill>
              <a:srgbClr val="E3520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Çekici</c:v>
                </c:pt>
                <c:pt idx="1">
                  <c:v>Kamyon</c:v>
                </c:pt>
                <c:pt idx="2">
                  <c:v>Toplam</c:v>
                </c:pt>
              </c:strCache>
            </c:strRef>
          </c:cat>
          <c:val>
            <c:numRef>
              <c:f>Sheet1!$C$2:$C$4</c:f>
              <c:numCache>
                <c:formatCode>#,##0</c:formatCode>
                <c:ptCount val="3"/>
                <c:pt idx="0">
                  <c:v>17537</c:v>
                </c:pt>
                <c:pt idx="1">
                  <c:v>8371</c:v>
                </c:pt>
                <c:pt idx="2">
                  <c:v>25908</c:v>
                </c:pt>
              </c:numCache>
            </c:numRef>
          </c:val>
          <c:extLst>
            <c:ext xmlns:c16="http://schemas.microsoft.com/office/drawing/2014/chart" uri="{C3380CC4-5D6E-409C-BE32-E72D297353CC}">
              <c16:uniqueId val="{00000001-02EF-482A-BBBE-01E2358E4D2F}"/>
            </c:ext>
          </c:extLst>
        </c:ser>
        <c:dLbls>
          <c:dLblPos val="outEnd"/>
          <c:showLegendKey val="0"/>
          <c:showVal val="1"/>
          <c:showCatName val="0"/>
          <c:showSerName val="0"/>
          <c:showPercent val="0"/>
          <c:showBubbleSize val="0"/>
        </c:dLbls>
        <c:gapWidth val="219"/>
        <c:overlap val="-27"/>
        <c:axId val="-1117132624"/>
        <c:axId val="-1117139152"/>
      </c:barChart>
      <c:catAx>
        <c:axId val="-1117132624"/>
        <c:scaling>
          <c:orientation val="minMax"/>
        </c:scaling>
        <c:delete val="0"/>
        <c:axPos val="b"/>
        <c:numFmt formatCode="General" sourceLinked="1"/>
        <c:majorTickMark val="none"/>
        <c:minorTickMark val="none"/>
        <c:tickLblPos val="nextTo"/>
        <c:spPr>
          <a:noFill/>
          <a:ln w="9525" cap="flat" cmpd="sng" algn="ctr">
            <a:solidFill>
              <a:srgbClr val="53565A"/>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crossAx val="-1117139152"/>
        <c:crosses val="autoZero"/>
        <c:auto val="1"/>
        <c:lblAlgn val="ctr"/>
        <c:lblOffset val="100"/>
        <c:noMultiLvlLbl val="0"/>
      </c:catAx>
      <c:valAx>
        <c:axId val="-1117139152"/>
        <c:scaling>
          <c:orientation val="minMax"/>
        </c:scaling>
        <c:delete val="1"/>
        <c:axPos val="l"/>
        <c:numFmt formatCode="#,##0" sourceLinked="1"/>
        <c:majorTickMark val="none"/>
        <c:minorTickMark val="none"/>
        <c:tickLblPos val="nextTo"/>
        <c:crossAx val="-1117132624"/>
        <c:crosses val="autoZero"/>
        <c:crossBetween val="between"/>
      </c:valAx>
      <c:spPr>
        <a:noFill/>
        <a:ln>
          <a:noFill/>
        </a:ln>
        <a:effectLst/>
      </c:spPr>
    </c:plotArea>
    <c:legend>
      <c:legendPos val="b"/>
      <c:layout>
        <c:manualLayout>
          <c:xMode val="edge"/>
          <c:yMode val="edge"/>
          <c:x val="0.26210824849644249"/>
          <c:y val="0.88760871644219597"/>
          <c:w val="0.50005446633502726"/>
          <c:h val="8.114385119872631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lumMod val="65000"/>
        </a:schemeClr>
      </a:solidFill>
    </a:ln>
    <a:effectLst/>
  </c:spPr>
  <c:txPr>
    <a:bodyPr/>
    <a:lstStyle/>
    <a:p>
      <a:pPr>
        <a:defRPr/>
      </a:pPr>
      <a:endParaRPr lang="tr-TR"/>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52611147001999"/>
          <c:y val="1.4636880572568843E-2"/>
          <c:w val="0.79150852785576131"/>
          <c:h val="0.70334543153058471"/>
        </c:manualLayout>
      </c:layout>
      <c:barChart>
        <c:barDir val="col"/>
        <c:grouping val="clustered"/>
        <c:varyColors val="0"/>
        <c:ser>
          <c:idx val="0"/>
          <c:order val="0"/>
          <c:tx>
            <c:strRef>
              <c:f>Sayfa1!$B$1</c:f>
              <c:strCache>
                <c:ptCount val="1"/>
                <c:pt idx="0">
                  <c:v>5 Yıllık Ort.</c:v>
                </c:pt>
              </c:strCache>
            </c:strRef>
          </c:tx>
          <c:spPr>
            <a:solidFill>
              <a:srgbClr val="041E42"/>
            </a:solidFill>
            <a:ln>
              <a:noFill/>
            </a:ln>
            <a:effectLst/>
          </c:spPr>
          <c:invertIfNegative val="0"/>
          <c:dLbls>
            <c:dLbl>
              <c:idx val="1"/>
              <c:layout>
                <c:manualLayout>
                  <c:x val="3.5864803121347503E-17"/>
                  <c:y val="8.75592949936996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48-4E5E-8702-7DC13E61AC2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Sayfa1!$B$2:$B$13</c:f>
              <c:numCache>
                <c:formatCode>General</c:formatCode>
                <c:ptCount val="12"/>
                <c:pt idx="0">
                  <c:v>347</c:v>
                </c:pt>
                <c:pt idx="1">
                  <c:v>420</c:v>
                </c:pt>
                <c:pt idx="2">
                  <c:v>486</c:v>
                </c:pt>
                <c:pt idx="3">
                  <c:v>472</c:v>
                </c:pt>
                <c:pt idx="4">
                  <c:v>479</c:v>
                </c:pt>
                <c:pt idx="5">
                  <c:v>572</c:v>
                </c:pt>
                <c:pt idx="6">
                  <c:v>422</c:v>
                </c:pt>
                <c:pt idx="7">
                  <c:v>421</c:v>
                </c:pt>
                <c:pt idx="8">
                  <c:v>496</c:v>
                </c:pt>
                <c:pt idx="9">
                  <c:v>527</c:v>
                </c:pt>
                <c:pt idx="10">
                  <c:v>654</c:v>
                </c:pt>
                <c:pt idx="11">
                  <c:v>726</c:v>
                </c:pt>
              </c:numCache>
            </c:numRef>
          </c:val>
          <c:extLst>
            <c:ext xmlns:c16="http://schemas.microsoft.com/office/drawing/2014/chart" uri="{C3380CC4-5D6E-409C-BE32-E72D297353CC}">
              <c16:uniqueId val="{00000000-D8A1-4449-9442-A6AC4FA03A9B}"/>
            </c:ext>
          </c:extLst>
        </c:ser>
        <c:dLbls>
          <c:showLegendKey val="0"/>
          <c:showVal val="0"/>
          <c:showCatName val="0"/>
          <c:showSerName val="0"/>
          <c:showPercent val="0"/>
          <c:showBubbleSize val="0"/>
        </c:dLbls>
        <c:gapWidth val="65"/>
        <c:axId val="-1079719024"/>
        <c:axId val="-1079717936"/>
      </c:barChart>
      <c:lineChart>
        <c:grouping val="standard"/>
        <c:varyColors val="0"/>
        <c:ser>
          <c:idx val="1"/>
          <c:order val="1"/>
          <c:tx>
            <c:strRef>
              <c:f>Sayfa1!$C$1</c:f>
              <c:strCache>
                <c:ptCount val="1"/>
                <c:pt idx="0">
                  <c:v>2020</c:v>
                </c:pt>
              </c:strCache>
            </c:strRef>
          </c:tx>
          <c:spPr>
            <a:ln w="28575" cap="rnd">
              <a:solidFill>
                <a:srgbClr val="E35205"/>
              </a:solidFill>
              <a:round/>
            </a:ln>
            <a:effectLst/>
          </c:spPr>
          <c:marker>
            <c:symbol val="none"/>
          </c:marker>
          <c:dLbls>
            <c:dLbl>
              <c:idx val="0"/>
              <c:layout>
                <c:manualLayout>
                  <c:x val="-3.1372549019607877E-2"/>
                  <c:y val="2.3349145331653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A1-4449-9442-A6AC4FA03A9B}"/>
                </c:ext>
              </c:extLst>
            </c:dLbl>
            <c:dLbl>
              <c:idx val="1"/>
              <c:layout>
                <c:manualLayout>
                  <c:x val="-3.3333394948595926E-2"/>
                  <c:y val="7.00474359949596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A1-4449-9442-A6AC4FA03A9B}"/>
                </c:ext>
              </c:extLst>
            </c:dLbl>
            <c:dLbl>
              <c:idx val="2"/>
              <c:layout>
                <c:manualLayout>
                  <c:x val="-3.1372549019607843E-2"/>
                  <c:y val="2.334914533165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A1-4449-9442-A6AC4FA03A9B}"/>
                </c:ext>
              </c:extLst>
            </c:dLbl>
            <c:dLbl>
              <c:idx val="3"/>
              <c:layout>
                <c:manualLayout>
                  <c:x val="-3.1372549019607843E-2"/>
                  <c:y val="2.04305021651965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A1-4449-9442-A6AC4FA03A9B}"/>
                </c:ext>
              </c:extLst>
            </c:dLbl>
            <c:dLbl>
              <c:idx val="4"/>
              <c:layout>
                <c:manualLayout>
                  <c:x val="-3.1372549019607912E-2"/>
                  <c:y val="2.626778849810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A1-4449-9442-A6AC4FA03A9B}"/>
                </c:ext>
              </c:extLst>
            </c:dLbl>
            <c:dLbl>
              <c:idx val="5"/>
              <c:layout>
                <c:manualLayout>
                  <c:x val="-2.9411764705882425E-2"/>
                  <c:y val="3.210507483102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A1-4449-9442-A6AC4FA03A9B}"/>
                </c:ext>
              </c:extLst>
            </c:dLbl>
            <c:dLbl>
              <c:idx val="6"/>
              <c:layout>
                <c:manualLayout>
                  <c:x val="-2.9411764705882353E-2"/>
                  <c:y val="2.626778849810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A1-4449-9442-A6AC4FA03A9B}"/>
                </c:ext>
              </c:extLst>
            </c:dLbl>
            <c:dLbl>
              <c:idx val="7"/>
              <c:layout>
                <c:manualLayout>
                  <c:x val="-2.7450980392156862E-2"/>
                  <c:y val="1.751185899873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8A1-4449-9442-A6AC4FA03A9B}"/>
                </c:ext>
              </c:extLst>
            </c:dLbl>
            <c:dLbl>
              <c:idx val="8"/>
              <c:layout>
                <c:manualLayout>
                  <c:x val="-3.5294117647058969E-2"/>
                  <c:y val="3.2105074831023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A1-4449-9442-A6AC4FA03A9B}"/>
                </c:ext>
              </c:extLst>
            </c:dLbl>
            <c:dLbl>
              <c:idx val="9"/>
              <c:layout>
                <c:manualLayout>
                  <c:x val="-2.7450980392157008E-2"/>
                  <c:y val="3.2105074831023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8A1-4449-9442-A6AC4FA03A9B}"/>
                </c:ext>
              </c:extLst>
            </c:dLbl>
            <c:dLbl>
              <c:idx val="10"/>
              <c:layout>
                <c:manualLayout>
                  <c:x val="-3.1372549019607843E-2"/>
                  <c:y val="4.3779647496849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8A1-4449-9442-A6AC4FA03A9B}"/>
                </c:ext>
              </c:extLst>
            </c:dLbl>
            <c:dLbl>
              <c:idx val="11"/>
              <c:layout>
                <c:manualLayout>
                  <c:x val="-3.3333333333333333E-2"/>
                  <c:y val="4.0861004330393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8A1-4449-9442-A6AC4FA03A9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85978E"/>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Sayfa1!$C$2:$C$13</c:f>
              <c:numCache>
                <c:formatCode>General</c:formatCode>
                <c:ptCount val="12"/>
                <c:pt idx="0">
                  <c:v>306</c:v>
                </c:pt>
                <c:pt idx="1">
                  <c:v>499</c:v>
                </c:pt>
                <c:pt idx="2">
                  <c:v>320</c:v>
                </c:pt>
                <c:pt idx="3">
                  <c:v>297</c:v>
                </c:pt>
                <c:pt idx="4">
                  <c:v>374</c:v>
                </c:pt>
                <c:pt idx="5">
                  <c:v>512</c:v>
                </c:pt>
                <c:pt idx="6">
                  <c:v>633</c:v>
                </c:pt>
                <c:pt idx="7">
                  <c:v>618</c:v>
                </c:pt>
                <c:pt idx="8">
                  <c:v>834</c:v>
                </c:pt>
                <c:pt idx="9">
                  <c:v>787</c:v>
                </c:pt>
                <c:pt idx="10" formatCode="#,##0">
                  <c:v>1039</c:v>
                </c:pt>
                <c:pt idx="11" formatCode="#,##0">
                  <c:v>1012</c:v>
                </c:pt>
              </c:numCache>
            </c:numRef>
          </c:val>
          <c:smooth val="1"/>
          <c:extLst>
            <c:ext xmlns:c16="http://schemas.microsoft.com/office/drawing/2014/chart" uri="{C3380CC4-5D6E-409C-BE32-E72D297353CC}">
              <c16:uniqueId val="{0000000D-D8A1-4449-9442-A6AC4FA03A9B}"/>
            </c:ext>
          </c:extLst>
        </c:ser>
        <c:ser>
          <c:idx val="2"/>
          <c:order val="2"/>
          <c:tx>
            <c:strRef>
              <c:f>Sayfa1!$D$1</c:f>
              <c:strCache>
                <c:ptCount val="1"/>
                <c:pt idx="0">
                  <c:v>2021</c:v>
                </c:pt>
              </c:strCache>
            </c:strRef>
          </c:tx>
          <c:spPr>
            <a:ln w="28575" cap="rnd">
              <a:solidFill>
                <a:srgbClr val="CEB888"/>
              </a:solidFill>
              <a:round/>
            </a:ln>
            <a:effectLst/>
          </c:spPr>
          <c:marker>
            <c:symbol val="none"/>
          </c:marker>
          <c:dLbls>
            <c:dLbl>
              <c:idx val="0"/>
              <c:layout>
                <c:manualLayout>
                  <c:x val="-2.9411764705882353E-2"/>
                  <c:y val="2.9186431664566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8A1-4449-9442-A6AC4FA03A9B}"/>
                </c:ext>
              </c:extLst>
            </c:dLbl>
            <c:dLbl>
              <c:idx val="1"/>
              <c:layout>
                <c:manualLayout>
                  <c:x val="-2.9411764705882353E-2"/>
                  <c:y val="-1.4593215832283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8A1-4449-9442-A6AC4FA03A9B}"/>
                </c:ext>
              </c:extLst>
            </c:dLbl>
            <c:dLbl>
              <c:idx val="2"/>
              <c:layout>
                <c:manualLayout>
                  <c:x val="-2.9411764705882353E-2"/>
                  <c:y val="2.9186431664566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8A1-4449-9442-A6AC4FA03A9B}"/>
                </c:ext>
              </c:extLst>
            </c:dLbl>
            <c:dLbl>
              <c:idx val="3"/>
              <c:layout>
                <c:manualLayout>
                  <c:x val="-3.1372549019607843E-2"/>
                  <c:y val="2.04305021651965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8A1-4449-9442-A6AC4FA03A9B}"/>
                </c:ext>
              </c:extLst>
            </c:dLbl>
            <c:dLbl>
              <c:idx val="4"/>
              <c:layout>
                <c:manualLayout>
                  <c:x val="-3.3333333333333402E-2"/>
                  <c:y val="4.0861004330393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8A1-4449-9442-A6AC4FA03A9B}"/>
                </c:ext>
              </c:extLst>
            </c:dLbl>
            <c:dLbl>
              <c:idx val="5"/>
              <c:layout>
                <c:manualLayout>
                  <c:x val="-2.9411764705882425E-2"/>
                  <c:y val="2.9186431664566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8A1-4449-9442-A6AC4FA03A9B}"/>
                </c:ext>
              </c:extLst>
            </c:dLbl>
            <c:dLbl>
              <c:idx val="6"/>
              <c:layout>
                <c:manualLayout>
                  <c:x val="-2.1568627450980392E-2"/>
                  <c:y val="1.4593215832283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8A1-4449-9442-A6AC4FA03A9B}"/>
                </c:ext>
              </c:extLst>
            </c:dLbl>
            <c:dLbl>
              <c:idx val="7"/>
              <c:layout>
                <c:manualLayout>
                  <c:x val="-1.9607843137254902E-2"/>
                  <c:y val="8.75592949936993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8A1-4449-9442-A6AC4FA03A9B}"/>
                </c:ext>
              </c:extLst>
            </c:dLbl>
            <c:dLbl>
              <c:idx val="8"/>
              <c:layout>
                <c:manualLayout>
                  <c:x val="-1.3725490196078575E-2"/>
                  <c:y val="8.7559294993699646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rgbClr val="0FB4E1"/>
                      </a:solidFill>
                      <a:latin typeface="+mn-lt"/>
                      <a:ea typeface="+mn-ea"/>
                      <a:cs typeface="+mn-cs"/>
                    </a:defRPr>
                  </a:pPr>
                  <a:endParaRPr lang="tr-TR"/>
                </a:p>
              </c:txPr>
              <c:showLegendKey val="0"/>
              <c:showVal val="1"/>
              <c:showCatName val="0"/>
              <c:showSerName val="0"/>
              <c:showPercent val="0"/>
              <c:showBubbleSize val="0"/>
              <c:extLst>
                <c:ext xmlns:c15="http://schemas.microsoft.com/office/drawing/2012/chart" uri="{CE6537A1-D6FC-4f65-9D91-7224C49458BB}">
                  <c15:layout>
                    <c:manualLayout>
                      <c:w val="4.1588235294117648E-2"/>
                      <c:h val="3.562215475381475E-2"/>
                    </c:manualLayout>
                  </c15:layout>
                </c:ext>
                <c:ext xmlns:c16="http://schemas.microsoft.com/office/drawing/2014/chart" uri="{C3380CC4-5D6E-409C-BE32-E72D297353CC}">
                  <c16:uniqueId val="{00000016-D8A1-4449-9442-A6AC4FA03A9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FB4E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Sayfa1!$D$2:$D$13</c:f>
              <c:numCache>
                <c:formatCode>General</c:formatCode>
                <c:ptCount val="12"/>
                <c:pt idx="0">
                  <c:v>666</c:v>
                </c:pt>
                <c:pt idx="1">
                  <c:v>693</c:v>
                </c:pt>
                <c:pt idx="2">
                  <c:v>854</c:v>
                </c:pt>
                <c:pt idx="3">
                  <c:v>918</c:v>
                </c:pt>
                <c:pt idx="4">
                  <c:v>905</c:v>
                </c:pt>
                <c:pt idx="5" formatCode="#,##0">
                  <c:v>1120</c:v>
                </c:pt>
                <c:pt idx="6">
                  <c:v>964</c:v>
                </c:pt>
                <c:pt idx="7">
                  <c:v>816</c:v>
                </c:pt>
                <c:pt idx="8">
                  <c:v>905</c:v>
                </c:pt>
                <c:pt idx="9">
                  <c:v>940</c:v>
                </c:pt>
                <c:pt idx="10" formatCode="#,##0">
                  <c:v>1024</c:v>
                </c:pt>
                <c:pt idx="11" formatCode="#,##0">
                  <c:v>1137</c:v>
                </c:pt>
              </c:numCache>
            </c:numRef>
          </c:val>
          <c:smooth val="1"/>
          <c:extLst>
            <c:ext xmlns:c16="http://schemas.microsoft.com/office/drawing/2014/chart" uri="{C3380CC4-5D6E-409C-BE32-E72D297353CC}">
              <c16:uniqueId val="{00000017-D8A1-4449-9442-A6AC4FA03A9B}"/>
            </c:ext>
          </c:extLst>
        </c:ser>
        <c:ser>
          <c:idx val="3"/>
          <c:order val="3"/>
          <c:tx>
            <c:strRef>
              <c:f>Sayfa1!$E$1</c:f>
              <c:strCache>
                <c:ptCount val="1"/>
                <c:pt idx="0">
                  <c:v>2021/2020</c:v>
                </c:pt>
              </c:strCache>
            </c:strRef>
          </c:tx>
          <c:spPr>
            <a:ln w="28575" cap="rnd">
              <a:noFill/>
              <a:round/>
            </a:ln>
            <a:effectLst/>
          </c:spPr>
          <c:marker>
            <c:symbol val="none"/>
          </c:marker>
          <c:cat>
            <c:strRef>
              <c:f>Sayfa1!$A$2:$A$13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Sayfa1!$E$2:$E$13</c:f>
              <c:numCache>
                <c:formatCode>0%</c:formatCode>
                <c:ptCount val="12"/>
                <c:pt idx="0">
                  <c:v>1.1764705882352942</c:v>
                </c:pt>
                <c:pt idx="1">
                  <c:v>0.38877755511022044</c:v>
                </c:pt>
                <c:pt idx="2">
                  <c:v>1.66875</c:v>
                </c:pt>
                <c:pt idx="3">
                  <c:v>2.0909090909090908</c:v>
                </c:pt>
                <c:pt idx="4">
                  <c:v>1.4197860962566844</c:v>
                </c:pt>
                <c:pt idx="5">
                  <c:v>1.1875</c:v>
                </c:pt>
                <c:pt idx="6">
                  <c:v>0.52290679304897314</c:v>
                </c:pt>
                <c:pt idx="7">
                  <c:v>0.32038834951456313</c:v>
                </c:pt>
                <c:pt idx="8">
                  <c:v>8.5131894484412468E-2</c:v>
                </c:pt>
                <c:pt idx="9">
                  <c:v>0.19440914866581957</c:v>
                </c:pt>
                <c:pt idx="10">
                  <c:v>-1.4436958614051972E-2</c:v>
                </c:pt>
                <c:pt idx="11">
                  <c:v>0.12351778656126482</c:v>
                </c:pt>
              </c:numCache>
            </c:numRef>
          </c:val>
          <c:smooth val="0"/>
          <c:extLst>
            <c:ext xmlns:c16="http://schemas.microsoft.com/office/drawing/2014/chart" uri="{C3380CC4-5D6E-409C-BE32-E72D297353CC}">
              <c16:uniqueId val="{00000018-D8A1-4449-9442-A6AC4FA03A9B}"/>
            </c:ext>
          </c:extLst>
        </c:ser>
        <c:ser>
          <c:idx val="4"/>
          <c:order val="4"/>
          <c:tx>
            <c:strRef>
              <c:f>Sayfa1!$F$1</c:f>
              <c:strCache>
                <c:ptCount val="1"/>
                <c:pt idx="0">
                  <c:v>2021/5 Yıl Ort.</c:v>
                </c:pt>
              </c:strCache>
            </c:strRef>
          </c:tx>
          <c:spPr>
            <a:ln w="28575" cap="rnd">
              <a:noFill/>
              <a:round/>
            </a:ln>
            <a:effectLst/>
          </c:spPr>
          <c:marker>
            <c:symbol val="none"/>
          </c:marker>
          <c:cat>
            <c:strRef>
              <c:f>Sayfa1!$A$2:$A$13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Sayfa1!$F$2:$F$13</c:f>
              <c:numCache>
                <c:formatCode>0%</c:formatCode>
                <c:ptCount val="12"/>
                <c:pt idx="0">
                  <c:v>0.9193083573487032</c:v>
                </c:pt>
                <c:pt idx="1">
                  <c:v>0.65</c:v>
                </c:pt>
                <c:pt idx="2">
                  <c:v>0.75720164609053497</c:v>
                </c:pt>
                <c:pt idx="3">
                  <c:v>0.94491525423728817</c:v>
                </c:pt>
                <c:pt idx="4">
                  <c:v>0.88935281837160751</c:v>
                </c:pt>
                <c:pt idx="5">
                  <c:v>0.95804195804195802</c:v>
                </c:pt>
                <c:pt idx="6">
                  <c:v>1.2843601895734598</c:v>
                </c:pt>
                <c:pt idx="7">
                  <c:v>0.93824228028503565</c:v>
                </c:pt>
                <c:pt idx="8">
                  <c:v>0.82459677419354838</c:v>
                </c:pt>
                <c:pt idx="9">
                  <c:v>0.78368121442125238</c:v>
                </c:pt>
                <c:pt idx="10">
                  <c:v>0.56574923547400613</c:v>
                </c:pt>
                <c:pt idx="11">
                  <c:v>0.56611570247933884</c:v>
                </c:pt>
              </c:numCache>
            </c:numRef>
          </c:val>
          <c:smooth val="0"/>
          <c:extLst>
            <c:ext xmlns:c16="http://schemas.microsoft.com/office/drawing/2014/chart" uri="{C3380CC4-5D6E-409C-BE32-E72D297353CC}">
              <c16:uniqueId val="{00000019-D8A1-4449-9442-A6AC4FA03A9B}"/>
            </c:ext>
          </c:extLst>
        </c:ser>
        <c:dLbls>
          <c:showLegendKey val="0"/>
          <c:showVal val="0"/>
          <c:showCatName val="0"/>
          <c:showSerName val="0"/>
          <c:showPercent val="0"/>
          <c:showBubbleSize val="0"/>
        </c:dLbls>
        <c:marker val="1"/>
        <c:smooth val="0"/>
        <c:axId val="-1079719024"/>
        <c:axId val="-1079717936"/>
      </c:lineChart>
      <c:catAx>
        <c:axId val="-107971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079717936"/>
        <c:crosses val="autoZero"/>
        <c:auto val="1"/>
        <c:lblAlgn val="ctr"/>
        <c:lblOffset val="100"/>
        <c:noMultiLvlLbl val="0"/>
      </c:catAx>
      <c:valAx>
        <c:axId val="-1079717936"/>
        <c:scaling>
          <c:orientation val="minMax"/>
        </c:scaling>
        <c:delete val="1"/>
        <c:axPos val="l"/>
        <c:numFmt formatCode="General" sourceLinked="1"/>
        <c:majorTickMark val="none"/>
        <c:minorTickMark val="none"/>
        <c:tickLblPos val="nextTo"/>
        <c:crossAx val="-1079719024"/>
        <c:crosses val="autoZero"/>
        <c:crossBetween val="between"/>
      </c:valAx>
      <c:dTable>
        <c:showHorzBorder val="1"/>
        <c:showVertBorder val="1"/>
        <c:showOutline val="1"/>
        <c:showKeys val="1"/>
        <c:spPr>
          <a:noFill/>
          <a:ln w="9525" cap="flat" cmpd="sng" algn="ctr">
            <a:solidFill>
              <a:srgbClr val="041E42"/>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tr-TR"/>
          </a:p>
        </c:txPr>
      </c:dTable>
      <c:spPr>
        <a:noFill/>
        <a:ln>
          <a:noFill/>
        </a:ln>
        <a:effectLst/>
      </c:spPr>
    </c:plotArea>
    <c:plotVisOnly val="1"/>
    <c:dispBlanksAs val="gap"/>
    <c:showDLblsOverMax val="0"/>
  </c:chart>
  <c:spPr>
    <a:noFill/>
    <a:ln>
      <a:solidFill>
        <a:srgbClr val="041E42"/>
      </a:solid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Century Gothic" panose="020B0502020202020204" pitchFamily="34" charset="0"/>
                <a:ea typeface="+mn-ea"/>
                <a:cs typeface="+mn-cs"/>
              </a:defRPr>
            </a:pPr>
            <a:r>
              <a:rPr lang="tr-TR" sz="1100" b="1" dirty="0">
                <a:latin typeface="Century Gothic" panose="020B0502020202020204" pitchFamily="34" charset="0"/>
              </a:rPr>
              <a:t>Ağır Ticari</a:t>
            </a:r>
            <a:r>
              <a:rPr lang="tr-TR" sz="1100" b="1" baseline="0" dirty="0">
                <a:latin typeface="Century Gothic" panose="020B0502020202020204" pitchFamily="34" charset="0"/>
              </a:rPr>
              <a:t> Araç Pazar Gelişimi</a:t>
            </a:r>
          </a:p>
          <a:p>
            <a:pPr>
              <a:defRPr sz="1200" b="1">
                <a:latin typeface="Century Gothic" panose="020B0502020202020204" pitchFamily="34" charset="0"/>
              </a:defRPr>
            </a:pPr>
            <a:r>
              <a:rPr lang="tr-TR" sz="1100" b="1" baseline="0" dirty="0">
                <a:latin typeface="Century Gothic" panose="020B0502020202020204" pitchFamily="34" charset="0"/>
              </a:rPr>
              <a:t>(Aralık)</a:t>
            </a:r>
            <a:endParaRPr lang="tr-TR" sz="1100" b="1" dirty="0">
              <a:latin typeface="Century Gothic" panose="020B0502020202020204" pitchFamily="34" charset="0"/>
            </a:endParaRPr>
          </a:p>
        </c:rich>
      </c:tx>
      <c:layout>
        <c:manualLayout>
          <c:xMode val="edge"/>
          <c:yMode val="edge"/>
          <c:x val="0.33619079247123451"/>
          <c:y val="3.5758373150891885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3.2593098845529397E-2"/>
          <c:y val="0.25041641007654064"/>
          <c:w val="0.93888888888888888"/>
          <c:h val="0.51970538057742777"/>
        </c:manualLayout>
      </c:layout>
      <c:barChart>
        <c:barDir val="col"/>
        <c:grouping val="clustered"/>
        <c:varyColors val="0"/>
        <c:ser>
          <c:idx val="0"/>
          <c:order val="0"/>
          <c:tx>
            <c:strRef>
              <c:f>Sheet1!$B$1</c:f>
              <c:strCache>
                <c:ptCount val="1"/>
                <c:pt idx="0">
                  <c:v>2020</c:v>
                </c:pt>
              </c:strCache>
            </c:strRef>
          </c:tx>
          <c:spPr>
            <a:solidFill>
              <a:srgbClr val="2626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Çekici</c:v>
                </c:pt>
                <c:pt idx="1">
                  <c:v>Kamyon</c:v>
                </c:pt>
                <c:pt idx="2">
                  <c:v>Toplam</c:v>
                </c:pt>
              </c:strCache>
            </c:strRef>
          </c:cat>
          <c:val>
            <c:numRef>
              <c:f>Sheet1!$B$2:$B$4</c:f>
              <c:numCache>
                <c:formatCode>#,##0</c:formatCode>
                <c:ptCount val="3"/>
                <c:pt idx="0">
                  <c:v>1934</c:v>
                </c:pt>
                <c:pt idx="1">
                  <c:v>836</c:v>
                </c:pt>
                <c:pt idx="2">
                  <c:v>2770</c:v>
                </c:pt>
              </c:numCache>
            </c:numRef>
          </c:val>
          <c:extLst>
            <c:ext xmlns:c16="http://schemas.microsoft.com/office/drawing/2014/chart" uri="{C3380CC4-5D6E-409C-BE32-E72D297353CC}">
              <c16:uniqueId val="{00000000-02EF-482A-BBBE-01E2358E4D2F}"/>
            </c:ext>
          </c:extLst>
        </c:ser>
        <c:ser>
          <c:idx val="1"/>
          <c:order val="1"/>
          <c:tx>
            <c:strRef>
              <c:f>Sheet1!$C$1</c:f>
              <c:strCache>
                <c:ptCount val="1"/>
                <c:pt idx="0">
                  <c:v>2021</c:v>
                </c:pt>
              </c:strCache>
            </c:strRef>
          </c:tx>
          <c:spPr>
            <a:solidFill>
              <a:srgbClr val="E3520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Çekici</c:v>
                </c:pt>
                <c:pt idx="1">
                  <c:v>Kamyon</c:v>
                </c:pt>
                <c:pt idx="2">
                  <c:v>Toplam</c:v>
                </c:pt>
              </c:strCache>
            </c:strRef>
          </c:cat>
          <c:val>
            <c:numRef>
              <c:f>Sheet1!$C$2:$C$4</c:f>
              <c:numCache>
                <c:formatCode>#,##0</c:formatCode>
                <c:ptCount val="3"/>
                <c:pt idx="0">
                  <c:v>2240</c:v>
                </c:pt>
                <c:pt idx="1">
                  <c:v>1025</c:v>
                </c:pt>
                <c:pt idx="2">
                  <c:v>3265</c:v>
                </c:pt>
              </c:numCache>
            </c:numRef>
          </c:val>
          <c:extLst>
            <c:ext xmlns:c16="http://schemas.microsoft.com/office/drawing/2014/chart" uri="{C3380CC4-5D6E-409C-BE32-E72D297353CC}">
              <c16:uniqueId val="{00000001-02EF-482A-BBBE-01E2358E4D2F}"/>
            </c:ext>
          </c:extLst>
        </c:ser>
        <c:dLbls>
          <c:dLblPos val="outEnd"/>
          <c:showLegendKey val="0"/>
          <c:showVal val="1"/>
          <c:showCatName val="0"/>
          <c:showSerName val="0"/>
          <c:showPercent val="0"/>
          <c:showBubbleSize val="0"/>
        </c:dLbls>
        <c:gapWidth val="219"/>
        <c:overlap val="-27"/>
        <c:axId val="-1117142416"/>
        <c:axId val="-1117141328"/>
      </c:barChart>
      <c:catAx>
        <c:axId val="-1117142416"/>
        <c:scaling>
          <c:orientation val="minMax"/>
        </c:scaling>
        <c:delete val="0"/>
        <c:axPos val="b"/>
        <c:numFmt formatCode="General" sourceLinked="1"/>
        <c:majorTickMark val="none"/>
        <c:minorTickMark val="none"/>
        <c:tickLblPos val="nextTo"/>
        <c:spPr>
          <a:noFill/>
          <a:ln w="9525" cap="flat" cmpd="sng" algn="ctr">
            <a:solidFill>
              <a:srgbClr val="53565A"/>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crossAx val="-1117141328"/>
        <c:crosses val="autoZero"/>
        <c:auto val="1"/>
        <c:lblAlgn val="ctr"/>
        <c:lblOffset val="100"/>
        <c:noMultiLvlLbl val="0"/>
      </c:catAx>
      <c:valAx>
        <c:axId val="-1117141328"/>
        <c:scaling>
          <c:orientation val="minMax"/>
        </c:scaling>
        <c:delete val="1"/>
        <c:axPos val="l"/>
        <c:numFmt formatCode="#,##0" sourceLinked="1"/>
        <c:majorTickMark val="none"/>
        <c:minorTickMark val="none"/>
        <c:tickLblPos val="nextTo"/>
        <c:crossAx val="-1117142416"/>
        <c:crosses val="autoZero"/>
        <c:crossBetween val="between"/>
      </c:valAx>
      <c:spPr>
        <a:noFill/>
        <a:ln>
          <a:noFill/>
        </a:ln>
        <a:effectLst/>
      </c:spPr>
    </c:plotArea>
    <c:legend>
      <c:legendPos val="b"/>
      <c:layout>
        <c:manualLayout>
          <c:xMode val="edge"/>
          <c:yMode val="edge"/>
          <c:x val="0.37941776027996493"/>
          <c:y val="0.88760859580052498"/>
          <c:w val="0.24116426071741032"/>
          <c:h val="8.114385119872631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lumMod val="65000"/>
        </a:schemeClr>
      </a:solidFill>
    </a:ln>
    <a:effectLst/>
  </c:spPr>
  <c:txPr>
    <a:bodyPr/>
    <a:lstStyle/>
    <a:p>
      <a:pPr>
        <a:defRPr/>
      </a:pPr>
      <a:endParaRPr lang="tr-T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Century Gothic" panose="020B0502020202020204" pitchFamily="34" charset="0"/>
                <a:ea typeface="+mn-ea"/>
                <a:cs typeface="+mn-cs"/>
              </a:defRPr>
            </a:pPr>
            <a:r>
              <a:rPr lang="tr-TR" sz="1100" b="1" dirty="0">
                <a:latin typeface="Century Gothic" panose="020B0502020202020204" pitchFamily="34" charset="0"/>
              </a:rPr>
              <a:t>10 Yıllık</a:t>
            </a:r>
            <a:r>
              <a:rPr lang="tr-TR" sz="1100" b="1" baseline="0" dirty="0">
                <a:latin typeface="Century Gothic" panose="020B0502020202020204" pitchFamily="34" charset="0"/>
              </a:rPr>
              <a:t> Ortalama Satışlara Göre Değişim</a:t>
            </a:r>
          </a:p>
          <a:p>
            <a:pPr>
              <a:defRPr sz="1200" b="1">
                <a:latin typeface="Century Gothic" panose="020B0502020202020204" pitchFamily="34" charset="0"/>
              </a:defRPr>
            </a:pPr>
            <a:r>
              <a:rPr lang="tr-TR" sz="1100" b="1" baseline="0" dirty="0">
                <a:latin typeface="Century Gothic" panose="020B0502020202020204" pitchFamily="34" charset="0"/>
              </a:rPr>
              <a:t>(Aralık)</a:t>
            </a:r>
            <a:endParaRPr lang="tr-TR" sz="1100" b="1" dirty="0">
              <a:latin typeface="Century Gothic" panose="020B0502020202020204" pitchFamily="34" charset="0"/>
            </a:endParaRPr>
          </a:p>
        </c:rich>
      </c:tx>
      <c:layout>
        <c:manualLayout>
          <c:xMode val="edge"/>
          <c:yMode val="edge"/>
          <c:x val="0.27588109401972677"/>
          <c:y val="2.8400980094714659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3.2593098845529397E-2"/>
          <c:y val="0.24094951707152351"/>
          <c:w val="0.93888888888888888"/>
          <c:h val="0.51970538057742777"/>
        </c:manualLayout>
      </c:layout>
      <c:barChart>
        <c:barDir val="col"/>
        <c:grouping val="clustered"/>
        <c:varyColors val="0"/>
        <c:ser>
          <c:idx val="0"/>
          <c:order val="0"/>
          <c:tx>
            <c:strRef>
              <c:f>Sheet1!$B$1</c:f>
              <c:strCache>
                <c:ptCount val="1"/>
                <c:pt idx="0">
                  <c:v>10 Yıl.Ort.</c:v>
                </c:pt>
              </c:strCache>
            </c:strRef>
          </c:tx>
          <c:spPr>
            <a:solidFill>
              <a:srgbClr val="041E4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Çekici</c:v>
                </c:pt>
                <c:pt idx="1">
                  <c:v>Kamyon</c:v>
                </c:pt>
                <c:pt idx="2">
                  <c:v>Toplam</c:v>
                </c:pt>
              </c:strCache>
            </c:strRef>
          </c:cat>
          <c:val>
            <c:numRef>
              <c:f>Sheet1!$B$2:$B$4</c:f>
              <c:numCache>
                <c:formatCode>#,##0</c:formatCode>
                <c:ptCount val="3"/>
                <c:pt idx="0">
                  <c:v>2080</c:v>
                </c:pt>
                <c:pt idx="1">
                  <c:v>1423</c:v>
                </c:pt>
                <c:pt idx="2">
                  <c:v>3503</c:v>
                </c:pt>
              </c:numCache>
            </c:numRef>
          </c:val>
          <c:extLst>
            <c:ext xmlns:c16="http://schemas.microsoft.com/office/drawing/2014/chart" uri="{C3380CC4-5D6E-409C-BE32-E72D297353CC}">
              <c16:uniqueId val="{00000000-3E96-4F70-BB0B-AF9F94A9A503}"/>
            </c:ext>
          </c:extLst>
        </c:ser>
        <c:ser>
          <c:idx val="1"/>
          <c:order val="1"/>
          <c:tx>
            <c:strRef>
              <c:f>Sheet1!$C$1</c:f>
              <c:strCache>
                <c:ptCount val="1"/>
                <c:pt idx="0">
                  <c:v>2021</c:v>
                </c:pt>
              </c:strCache>
            </c:strRef>
          </c:tx>
          <c:spPr>
            <a:solidFill>
              <a:srgbClr val="E3520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Çekici</c:v>
                </c:pt>
                <c:pt idx="1">
                  <c:v>Kamyon</c:v>
                </c:pt>
                <c:pt idx="2">
                  <c:v>Toplam</c:v>
                </c:pt>
              </c:strCache>
            </c:strRef>
          </c:cat>
          <c:val>
            <c:numRef>
              <c:f>Sheet1!$C$2:$C$4</c:f>
              <c:numCache>
                <c:formatCode>#,##0</c:formatCode>
                <c:ptCount val="3"/>
                <c:pt idx="0">
                  <c:v>2240</c:v>
                </c:pt>
                <c:pt idx="1">
                  <c:v>1025</c:v>
                </c:pt>
                <c:pt idx="2">
                  <c:v>3265</c:v>
                </c:pt>
              </c:numCache>
            </c:numRef>
          </c:val>
          <c:extLst>
            <c:ext xmlns:c16="http://schemas.microsoft.com/office/drawing/2014/chart" uri="{C3380CC4-5D6E-409C-BE32-E72D297353CC}">
              <c16:uniqueId val="{00000001-3E96-4F70-BB0B-AF9F94A9A503}"/>
            </c:ext>
          </c:extLst>
        </c:ser>
        <c:dLbls>
          <c:dLblPos val="outEnd"/>
          <c:showLegendKey val="0"/>
          <c:showVal val="1"/>
          <c:showCatName val="0"/>
          <c:showSerName val="0"/>
          <c:showPercent val="0"/>
          <c:showBubbleSize val="0"/>
        </c:dLbls>
        <c:gapWidth val="219"/>
        <c:overlap val="-27"/>
        <c:axId val="-1117133168"/>
        <c:axId val="-1117139696"/>
      </c:barChart>
      <c:catAx>
        <c:axId val="-1117133168"/>
        <c:scaling>
          <c:orientation val="minMax"/>
        </c:scaling>
        <c:delete val="0"/>
        <c:axPos val="b"/>
        <c:numFmt formatCode="General" sourceLinked="1"/>
        <c:majorTickMark val="none"/>
        <c:minorTickMark val="none"/>
        <c:tickLblPos val="nextTo"/>
        <c:spPr>
          <a:noFill/>
          <a:ln w="9525" cap="flat" cmpd="sng" algn="ctr">
            <a:solidFill>
              <a:srgbClr val="53565A"/>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crossAx val="-1117139696"/>
        <c:crosses val="autoZero"/>
        <c:auto val="1"/>
        <c:lblAlgn val="ctr"/>
        <c:lblOffset val="100"/>
        <c:noMultiLvlLbl val="0"/>
      </c:catAx>
      <c:valAx>
        <c:axId val="-1117139696"/>
        <c:scaling>
          <c:orientation val="minMax"/>
        </c:scaling>
        <c:delete val="1"/>
        <c:axPos val="l"/>
        <c:numFmt formatCode="#,##0" sourceLinked="1"/>
        <c:majorTickMark val="none"/>
        <c:minorTickMark val="none"/>
        <c:tickLblPos val="nextTo"/>
        <c:crossAx val="-1117133168"/>
        <c:crosses val="autoZero"/>
        <c:crossBetween val="between"/>
      </c:valAx>
      <c:spPr>
        <a:solidFill>
          <a:schemeClr val="bg1"/>
        </a:solidFill>
        <a:ln>
          <a:noFill/>
        </a:ln>
        <a:effectLst/>
      </c:spPr>
    </c:plotArea>
    <c:legend>
      <c:legendPos val="b"/>
      <c:layout>
        <c:manualLayout>
          <c:xMode val="edge"/>
          <c:yMode val="edge"/>
          <c:x val="0.37941776027996493"/>
          <c:y val="0.88760859580052498"/>
          <c:w val="0.24116426071741032"/>
          <c:h val="8.114385119872631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lumMod val="65000"/>
        </a:schemeClr>
      </a:solidFill>
    </a:ln>
    <a:effectLst/>
  </c:spPr>
  <c:txPr>
    <a:bodyPr/>
    <a:lstStyle/>
    <a:p>
      <a:pPr>
        <a:defRPr/>
      </a:pPr>
      <a:endParaRPr lang="tr-T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Century Gothic" panose="020B0502020202020204" pitchFamily="34" charset="0"/>
                <a:ea typeface="+mn-ea"/>
                <a:cs typeface="+mn-cs"/>
              </a:defRPr>
            </a:pPr>
            <a:r>
              <a:rPr lang="tr-TR" sz="1100" b="1" dirty="0">
                <a:latin typeface="Century Gothic" panose="020B0502020202020204" pitchFamily="34" charset="0"/>
              </a:rPr>
              <a:t>Ağır Ticari Araç Pazar Gelişimi</a:t>
            </a:r>
            <a:endParaRPr lang="tr-TR" sz="1100" b="1" baseline="0" dirty="0">
              <a:latin typeface="Century Gothic" panose="020B0502020202020204" pitchFamily="34" charset="0"/>
            </a:endParaRPr>
          </a:p>
          <a:p>
            <a:pPr>
              <a:defRPr sz="1200" b="1">
                <a:latin typeface="Century Gothic" panose="020B0502020202020204" pitchFamily="34" charset="0"/>
              </a:defRPr>
            </a:pPr>
            <a:r>
              <a:rPr lang="tr-TR" sz="1100" b="1" baseline="0" dirty="0">
                <a:latin typeface="Century Gothic" panose="020B0502020202020204" pitchFamily="34" charset="0"/>
              </a:rPr>
              <a:t>(Aralık vs. Ocak-Aralık)</a:t>
            </a:r>
            <a:endParaRPr lang="tr-TR" sz="1100" b="1" dirty="0">
              <a:latin typeface="Century Gothic" panose="020B0502020202020204" pitchFamily="34" charset="0"/>
            </a:endParaRPr>
          </a:p>
        </c:rich>
      </c:tx>
      <c:layout>
        <c:manualLayout>
          <c:xMode val="edge"/>
          <c:yMode val="edge"/>
          <c:x val="0.33004311891764415"/>
          <c:y val="2.9192785014676845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2.4529272099967685E-2"/>
          <c:y val="0.19620145714357956"/>
          <c:w val="0.94290638365919399"/>
          <c:h val="0.56975023257356561"/>
        </c:manualLayout>
      </c:layout>
      <c:lineChart>
        <c:grouping val="standard"/>
        <c:varyColors val="0"/>
        <c:ser>
          <c:idx val="0"/>
          <c:order val="0"/>
          <c:tx>
            <c:strRef>
              <c:f>Sheet1!$A$2</c:f>
              <c:strCache>
                <c:ptCount val="1"/>
                <c:pt idx="0">
                  <c:v>Aralık</c:v>
                </c:pt>
              </c:strCache>
            </c:strRef>
          </c:tx>
          <c:spPr>
            <a:ln w="28575" cap="rnd">
              <a:solidFill>
                <a:srgbClr val="262626"/>
              </a:solidFill>
              <a:round/>
            </a:ln>
            <a:effectLst/>
          </c:spPr>
          <c:marker>
            <c:symbol val="square"/>
            <c:size val="7"/>
            <c:spPr>
              <a:solidFill>
                <a:srgbClr val="041E4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Sheet1!$B$2:$L$2</c:f>
              <c:numCache>
                <c:formatCode>#,##0</c:formatCode>
                <c:ptCount val="11"/>
                <c:pt idx="0">
                  <c:v>4445</c:v>
                </c:pt>
                <c:pt idx="1">
                  <c:v>4114</c:v>
                </c:pt>
                <c:pt idx="2">
                  <c:v>4393</c:v>
                </c:pt>
                <c:pt idx="3">
                  <c:v>5448</c:v>
                </c:pt>
                <c:pt idx="4">
                  <c:v>5902</c:v>
                </c:pt>
                <c:pt idx="5">
                  <c:v>1964</c:v>
                </c:pt>
                <c:pt idx="6">
                  <c:v>3540</c:v>
                </c:pt>
                <c:pt idx="7">
                  <c:v>1177</c:v>
                </c:pt>
                <c:pt idx="8">
                  <c:v>1519</c:v>
                </c:pt>
                <c:pt idx="9">
                  <c:v>2770</c:v>
                </c:pt>
                <c:pt idx="10">
                  <c:v>3265</c:v>
                </c:pt>
              </c:numCache>
            </c:numRef>
          </c:val>
          <c:smooth val="0"/>
          <c:extLst>
            <c:ext xmlns:c16="http://schemas.microsoft.com/office/drawing/2014/chart" uri="{C3380CC4-5D6E-409C-BE32-E72D297353CC}">
              <c16:uniqueId val="{00000000-087D-4BCC-B7F6-F96B40FA860D}"/>
            </c:ext>
          </c:extLst>
        </c:ser>
        <c:ser>
          <c:idx val="1"/>
          <c:order val="1"/>
          <c:tx>
            <c:strRef>
              <c:f>Sheet1!$A$3</c:f>
              <c:strCache>
                <c:ptCount val="1"/>
                <c:pt idx="0">
                  <c:v>Ocak-Aralık</c:v>
                </c:pt>
              </c:strCache>
            </c:strRef>
          </c:tx>
          <c:spPr>
            <a:ln w="28575" cap="rnd">
              <a:solidFill>
                <a:srgbClr val="E35205"/>
              </a:solidFill>
              <a:round/>
            </a:ln>
            <a:effectLst/>
          </c:spPr>
          <c:marker>
            <c:symbol val="square"/>
            <c:size val="7"/>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Sheet1!$B$3:$L$3</c:f>
              <c:numCache>
                <c:formatCode>#,##0</c:formatCode>
                <c:ptCount val="11"/>
                <c:pt idx="0">
                  <c:v>37276</c:v>
                </c:pt>
                <c:pt idx="1">
                  <c:v>30525</c:v>
                </c:pt>
                <c:pt idx="2">
                  <c:v>28111</c:v>
                </c:pt>
                <c:pt idx="3">
                  <c:v>31061</c:v>
                </c:pt>
                <c:pt idx="4">
                  <c:v>33652</c:v>
                </c:pt>
                <c:pt idx="5">
                  <c:v>18343</c:v>
                </c:pt>
                <c:pt idx="6">
                  <c:v>18554</c:v>
                </c:pt>
                <c:pt idx="7">
                  <c:v>11753</c:v>
                </c:pt>
                <c:pt idx="8">
                  <c:v>7444</c:v>
                </c:pt>
                <c:pt idx="9">
                  <c:v>16180</c:v>
                </c:pt>
                <c:pt idx="10">
                  <c:v>25908</c:v>
                </c:pt>
              </c:numCache>
            </c:numRef>
          </c:val>
          <c:smooth val="0"/>
          <c:extLst>
            <c:ext xmlns:c16="http://schemas.microsoft.com/office/drawing/2014/chart" uri="{C3380CC4-5D6E-409C-BE32-E72D297353CC}">
              <c16:uniqueId val="{00000001-CE48-4FE8-8594-80061B85DEAF}"/>
            </c:ext>
          </c:extLst>
        </c:ser>
        <c:dLbls>
          <c:dLblPos val="t"/>
          <c:showLegendKey val="0"/>
          <c:showVal val="1"/>
          <c:showCatName val="0"/>
          <c:showSerName val="0"/>
          <c:showPercent val="0"/>
          <c:showBubbleSize val="0"/>
        </c:dLbls>
        <c:marker val="1"/>
        <c:smooth val="0"/>
        <c:axId val="-1117141872"/>
        <c:axId val="-1117135888"/>
      </c:lineChart>
      <c:catAx>
        <c:axId val="-1117141872"/>
        <c:scaling>
          <c:orientation val="minMax"/>
        </c:scaling>
        <c:delete val="0"/>
        <c:axPos val="b"/>
        <c:numFmt formatCode="General" sourceLinked="1"/>
        <c:majorTickMark val="none"/>
        <c:minorTickMark val="none"/>
        <c:tickLblPos val="nextTo"/>
        <c:spPr>
          <a:noFill/>
          <a:ln w="9525" cap="flat" cmpd="sng" algn="ctr">
            <a:solidFill>
              <a:srgbClr val="53565A"/>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crossAx val="-1117135888"/>
        <c:crosses val="autoZero"/>
        <c:auto val="1"/>
        <c:lblAlgn val="ctr"/>
        <c:lblOffset val="100"/>
        <c:noMultiLvlLbl val="0"/>
      </c:catAx>
      <c:valAx>
        <c:axId val="-1117135888"/>
        <c:scaling>
          <c:orientation val="minMax"/>
        </c:scaling>
        <c:delete val="1"/>
        <c:axPos val="l"/>
        <c:numFmt formatCode="#,##0" sourceLinked="1"/>
        <c:majorTickMark val="none"/>
        <c:minorTickMark val="none"/>
        <c:tickLblPos val="nextTo"/>
        <c:crossAx val="-1117141872"/>
        <c:crosses val="autoZero"/>
        <c:crossBetween val="between"/>
      </c:valAx>
      <c:spPr>
        <a:noFill/>
        <a:ln>
          <a:noFill/>
        </a:ln>
        <a:effectLst/>
      </c:spPr>
    </c:plotArea>
    <c:legend>
      <c:legendPos val="b"/>
      <c:layout>
        <c:manualLayout>
          <c:xMode val="edge"/>
          <c:yMode val="edge"/>
          <c:x val="0.34862374873127316"/>
          <c:y val="0.91316213685932268"/>
          <c:w val="0.3353522770176533"/>
          <c:h val="7.912886627898385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rgbClr val="A6A6A6"/>
      </a:solid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a:solidFill>
                  <a:prstClr val="black">
                    <a:lumMod val="65000"/>
                    <a:lumOff val="35000"/>
                  </a:prstClr>
                </a:solidFill>
                <a:latin typeface="Century Gothic" panose="020B0502020202020204" pitchFamily="34" charset="0"/>
                <a:ea typeface="+mn-ea"/>
                <a:cs typeface="+mn-cs"/>
              </a:defRPr>
            </a:pP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Semi-</a:t>
            </a:r>
            <a:r>
              <a:rPr lang="en-US" sz="1200" b="1" i="0" u="none" strike="noStrike" kern="1200" spc="0" baseline="0" dirty="0" err="1">
                <a:solidFill>
                  <a:prstClr val="black">
                    <a:lumMod val="65000"/>
                    <a:lumOff val="35000"/>
                  </a:prstClr>
                </a:solidFill>
                <a:latin typeface="Century Gothic" panose="020B0502020202020204" pitchFamily="34" charset="0"/>
                <a:ea typeface="+mn-ea"/>
                <a:cs typeface="+mn-cs"/>
              </a:rPr>
              <a:t>Treyler</a:t>
            </a: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 </a:t>
            </a:r>
            <a:r>
              <a:rPr lang="en-US" sz="1200" b="1" i="0" u="none" strike="noStrike" kern="1200" spc="0" baseline="0" dirty="0" err="1">
                <a:solidFill>
                  <a:prstClr val="black">
                    <a:lumMod val="65000"/>
                    <a:lumOff val="35000"/>
                  </a:prstClr>
                </a:solidFill>
                <a:latin typeface="Century Gothic" panose="020B0502020202020204" pitchFamily="34" charset="0"/>
                <a:ea typeface="+mn-ea"/>
                <a:cs typeface="+mn-cs"/>
              </a:rPr>
              <a:t>Pazar</a:t>
            </a: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 </a:t>
            </a:r>
            <a:r>
              <a:rPr lang="en-US" sz="1200" b="1" i="0" u="none" strike="noStrike" kern="1200" spc="0" baseline="0" dirty="0" err="1">
                <a:solidFill>
                  <a:prstClr val="black">
                    <a:lumMod val="65000"/>
                    <a:lumOff val="35000"/>
                  </a:prstClr>
                </a:solidFill>
                <a:latin typeface="Century Gothic" panose="020B0502020202020204" pitchFamily="34" charset="0"/>
                <a:ea typeface="+mn-ea"/>
                <a:cs typeface="+mn-cs"/>
              </a:rPr>
              <a:t>Gelişimi</a:t>
            </a:r>
            <a:endParaRPr lang="en-US" sz="1200" b="1" i="0" u="none" strike="noStrike" kern="1200" spc="0" baseline="0" dirty="0">
              <a:solidFill>
                <a:prstClr val="black">
                  <a:lumMod val="65000"/>
                  <a:lumOff val="35000"/>
                </a:prstClr>
              </a:solidFill>
              <a:latin typeface="Century Gothic" panose="020B0502020202020204" pitchFamily="34" charset="0"/>
              <a:ea typeface="+mn-ea"/>
              <a:cs typeface="+mn-cs"/>
            </a:endParaRPr>
          </a:p>
          <a:p>
            <a:pPr algn="ctr" rtl="0">
              <a:defRPr sz="1200"/>
            </a:pP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a:t>
            </a:r>
            <a:r>
              <a:rPr lang="en-US" sz="1200" b="1" i="0" u="none" strike="noStrike" kern="1200" spc="0" baseline="0" dirty="0" err="1">
                <a:solidFill>
                  <a:prstClr val="black">
                    <a:lumMod val="65000"/>
                    <a:lumOff val="35000"/>
                  </a:prstClr>
                </a:solidFill>
                <a:latin typeface="Century Gothic" panose="020B0502020202020204" pitchFamily="34" charset="0"/>
                <a:ea typeface="+mn-ea"/>
                <a:cs typeface="+mn-cs"/>
              </a:rPr>
              <a:t>Ocak</a:t>
            </a: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a:t>
            </a:r>
            <a:r>
              <a:rPr lang="tr-TR" sz="1200" b="1" i="0" u="none" strike="noStrike" kern="1200" spc="0" baseline="0" dirty="0">
                <a:solidFill>
                  <a:prstClr val="black">
                    <a:lumMod val="65000"/>
                    <a:lumOff val="35000"/>
                  </a:prstClr>
                </a:solidFill>
                <a:latin typeface="Century Gothic" panose="020B0502020202020204" pitchFamily="34" charset="0"/>
                <a:ea typeface="+mn-ea"/>
                <a:cs typeface="+mn-cs"/>
              </a:rPr>
              <a:t>Aralık</a:t>
            </a:r>
            <a:r>
              <a:rPr lang="en-US" sz="1200" b="1" i="0" u="none" strike="noStrike" kern="1200" spc="0" baseline="0" dirty="0">
                <a:solidFill>
                  <a:prstClr val="black">
                    <a:lumMod val="65000"/>
                    <a:lumOff val="35000"/>
                  </a:prstClr>
                </a:solidFill>
                <a:latin typeface="Century Gothic" panose="020B0502020202020204" pitchFamily="34" charset="0"/>
                <a:ea typeface="+mn-ea"/>
                <a:cs typeface="+mn-cs"/>
              </a:rPr>
              <a:t>)</a:t>
            </a:r>
          </a:p>
        </c:rich>
      </c:tx>
      <c:layout>
        <c:manualLayout>
          <c:xMode val="edge"/>
          <c:yMode val="edge"/>
          <c:x val="0.29179899213021782"/>
          <c:y val="4.4322012801034878E-2"/>
        </c:manualLayout>
      </c:layout>
      <c:overlay val="0"/>
      <c:spPr>
        <a:noFill/>
        <a:ln>
          <a:noFill/>
        </a:ln>
        <a:effectLst/>
      </c:spPr>
      <c:txPr>
        <a:bodyPr rot="0" spcFirstLastPara="1" vertOverflow="ellipsis" vert="horz" wrap="square" anchor="ctr" anchorCtr="1"/>
        <a:lstStyle/>
        <a:p>
          <a:pPr algn="ctr" rtl="0">
            <a:defRPr lang="en-US" sz="120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2.8365246096428435E-2"/>
          <c:y val="0.34297850905867489"/>
          <c:w val="0.94326950780714314"/>
          <c:h val="0.45104802365701974"/>
        </c:manualLayout>
      </c:layout>
      <c:barChart>
        <c:barDir val="col"/>
        <c:grouping val="clustered"/>
        <c:varyColors val="0"/>
        <c:ser>
          <c:idx val="0"/>
          <c:order val="0"/>
          <c:tx>
            <c:strRef>
              <c:f>Sayfa2!$B$13</c:f>
              <c:strCache>
                <c:ptCount val="1"/>
                <c:pt idx="0">
                  <c:v>Kümüle Ocak</c:v>
                </c:pt>
              </c:strCache>
            </c:strRef>
          </c:tx>
          <c:spPr>
            <a:solidFill>
              <a:srgbClr val="E3520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5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Sayfa2!$C$12:$D$12</c:f>
              <c:numCache>
                <c:formatCode>General</c:formatCode>
                <c:ptCount val="2"/>
                <c:pt idx="0">
                  <c:v>2020</c:v>
                </c:pt>
                <c:pt idx="1">
                  <c:v>2021</c:v>
                </c:pt>
              </c:numCache>
            </c:numRef>
          </c:cat>
          <c:val>
            <c:numRef>
              <c:f>Sayfa2!$C$13:$D$13</c:f>
              <c:numCache>
                <c:formatCode>#,##0</c:formatCode>
                <c:ptCount val="2"/>
                <c:pt idx="0">
                  <c:v>7231</c:v>
                </c:pt>
                <c:pt idx="1">
                  <c:v>10942</c:v>
                </c:pt>
              </c:numCache>
            </c:numRef>
          </c:val>
          <c:extLst>
            <c:ext xmlns:c16="http://schemas.microsoft.com/office/drawing/2014/chart" uri="{C3380CC4-5D6E-409C-BE32-E72D297353CC}">
              <c16:uniqueId val="{00000000-36B0-4444-A258-4BE7F8F68F0C}"/>
            </c:ext>
          </c:extLst>
        </c:ser>
        <c:dLbls>
          <c:showLegendKey val="0"/>
          <c:showVal val="1"/>
          <c:showCatName val="0"/>
          <c:showSerName val="0"/>
          <c:showPercent val="0"/>
          <c:showBubbleSize val="0"/>
        </c:dLbls>
        <c:gapWidth val="300"/>
        <c:overlap val="-27"/>
        <c:axId val="-1117130992"/>
        <c:axId val="-1117140240"/>
      </c:barChart>
      <c:lineChart>
        <c:grouping val="standard"/>
        <c:varyColors val="0"/>
        <c:ser>
          <c:idx val="1"/>
          <c:order val="1"/>
          <c:tx>
            <c:strRef>
              <c:f>Sayfa2!$B$14</c:f>
              <c:strCache>
                <c:ptCount val="1"/>
                <c:pt idx="0">
                  <c:v>%</c:v>
                </c:pt>
              </c:strCache>
            </c:strRef>
          </c:tx>
          <c:spPr>
            <a:ln w="28575" cap="rnd">
              <a:solidFill>
                <a:schemeClr val="accent2"/>
              </a:solidFill>
              <a:round/>
            </a:ln>
            <a:effectLst/>
          </c:spPr>
          <c:marker>
            <c:symbol val="none"/>
          </c:marker>
          <c:dLbls>
            <c:dLbl>
              <c:idx val="1"/>
              <c:layout>
                <c:manualLayout>
                  <c:x val="-0.27333782602012857"/>
                  <c:y val="-0.34718910027477323"/>
                </c:manualLayout>
              </c:layout>
              <c:tx>
                <c:rich>
                  <a:bodyPr/>
                  <a:lstStyle/>
                  <a:p>
                    <a:r>
                      <a:rPr lang="en-US" dirty="0">
                        <a:solidFill>
                          <a:srgbClr val="2C5234"/>
                        </a:solidFill>
                      </a:rPr>
                      <a:t>+%</a:t>
                    </a:r>
                    <a:r>
                      <a:rPr lang="en-US" dirty="0"/>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6B0-4444-A258-4BE7F8F68F0C}"/>
                </c:ext>
              </c:extLst>
            </c:dLbl>
            <c:spPr>
              <a:noFill/>
              <a:ln>
                <a:noFill/>
              </a:ln>
              <a:effectLst/>
            </c:spPr>
            <c:txPr>
              <a:bodyPr rot="0" spcFirstLastPara="1" vertOverflow="ellipsis" vert="horz" wrap="square" lIns="38100" tIns="19050" rIns="38100" bIns="19050" anchor="ctr" anchorCtr="0">
                <a:spAutoFit/>
              </a:bodyPr>
              <a:lstStyle/>
              <a:p>
                <a:pPr algn="ctr" rtl="0">
                  <a:defRPr lang="en-US" sz="1050" b="1" i="0" u="none" strike="noStrike" kern="1200" spc="0" baseline="0">
                    <a:solidFill>
                      <a:srgbClr val="2C5234"/>
                    </a:solidFill>
                    <a:latin typeface="Century Gothic" panose="020B0502020202020204" pitchFamily="34" charset="0"/>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Sayfa2!$C$12:$D$12</c:f>
              <c:numCache>
                <c:formatCode>General</c:formatCode>
                <c:ptCount val="2"/>
                <c:pt idx="0">
                  <c:v>2020</c:v>
                </c:pt>
                <c:pt idx="1">
                  <c:v>2021</c:v>
                </c:pt>
              </c:numCache>
            </c:numRef>
          </c:cat>
          <c:val>
            <c:numRef>
              <c:f>Sayfa2!$C$14:$D$14</c:f>
              <c:numCache>
                <c:formatCode>0%</c:formatCode>
                <c:ptCount val="2"/>
                <c:pt idx="1">
                  <c:v>0</c:v>
                </c:pt>
              </c:numCache>
            </c:numRef>
          </c:val>
          <c:smooth val="0"/>
          <c:extLst>
            <c:ext xmlns:c16="http://schemas.microsoft.com/office/drawing/2014/chart" uri="{C3380CC4-5D6E-409C-BE32-E72D297353CC}">
              <c16:uniqueId val="{00000002-36B0-4444-A258-4BE7F8F68F0C}"/>
            </c:ext>
          </c:extLst>
        </c:ser>
        <c:dLbls>
          <c:showLegendKey val="0"/>
          <c:showVal val="1"/>
          <c:showCatName val="0"/>
          <c:showSerName val="0"/>
          <c:showPercent val="0"/>
          <c:showBubbleSize val="0"/>
        </c:dLbls>
        <c:marker val="1"/>
        <c:smooth val="0"/>
        <c:axId val="-1117132080"/>
        <c:axId val="-1117138064"/>
      </c:lineChart>
      <c:catAx>
        <c:axId val="-11171309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crossAx val="-1117140240"/>
        <c:crosses val="autoZero"/>
        <c:auto val="1"/>
        <c:lblAlgn val="ctr"/>
        <c:lblOffset val="100"/>
        <c:noMultiLvlLbl val="0"/>
      </c:catAx>
      <c:valAx>
        <c:axId val="-1117140240"/>
        <c:scaling>
          <c:orientation val="minMax"/>
        </c:scaling>
        <c:delete val="1"/>
        <c:axPos val="l"/>
        <c:numFmt formatCode="#,##0" sourceLinked="1"/>
        <c:majorTickMark val="out"/>
        <c:minorTickMark val="none"/>
        <c:tickLblPos val="nextTo"/>
        <c:crossAx val="-1117130992"/>
        <c:crosses val="autoZero"/>
        <c:crossBetween val="between"/>
      </c:valAx>
      <c:valAx>
        <c:axId val="-1117138064"/>
        <c:scaling>
          <c:orientation val="minMax"/>
        </c:scaling>
        <c:delete val="1"/>
        <c:axPos val="r"/>
        <c:numFmt formatCode="0%" sourceLinked="1"/>
        <c:majorTickMark val="out"/>
        <c:minorTickMark val="none"/>
        <c:tickLblPos val="nextTo"/>
        <c:crossAx val="-1117132080"/>
        <c:crosses val="max"/>
        <c:crossBetween val="between"/>
      </c:valAx>
      <c:catAx>
        <c:axId val="-1117132080"/>
        <c:scaling>
          <c:orientation val="minMax"/>
        </c:scaling>
        <c:delete val="1"/>
        <c:axPos val="t"/>
        <c:numFmt formatCode="General" sourceLinked="1"/>
        <c:majorTickMark val="out"/>
        <c:minorTickMark val="none"/>
        <c:tickLblPos val="nextTo"/>
        <c:crossAx val="-1117138064"/>
        <c:crosses val="max"/>
        <c:auto val="1"/>
        <c:lblAlgn val="ctr"/>
        <c:lblOffset val="100"/>
        <c:noMultiLvlLbl val="0"/>
      </c:catAx>
      <c:spPr>
        <a:noFill/>
        <a:ln w="25400">
          <a:noFill/>
        </a:ln>
        <a:effectLst/>
      </c:spPr>
    </c:plotArea>
    <c:plotVisOnly val="1"/>
    <c:dispBlanksAs val="gap"/>
    <c:showDLblsOverMax val="0"/>
  </c:chart>
  <c:spPr>
    <a:solidFill>
      <a:schemeClr val="bg1"/>
    </a:solidFill>
    <a:ln w="3175" cap="flat" cmpd="sng" algn="ctr">
      <a:solidFill>
        <a:schemeClr val="bg2">
          <a:lumMod val="50000"/>
        </a:schemeClr>
      </a:solidFill>
      <a:round/>
    </a:ln>
    <a:effectLst/>
  </c:spPr>
  <c:txPr>
    <a:bodyPr/>
    <a:lstStyle/>
    <a:p>
      <a:pPr algn="ctr">
        <a:defRPr lang="en-US" sz="105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tr-TR" sz="1200" b="1" i="0" u="none" strike="noStrike" kern="1200" spc="0" baseline="0">
                <a:solidFill>
                  <a:prstClr val="black">
                    <a:lumMod val="65000"/>
                    <a:lumOff val="35000"/>
                  </a:prstClr>
                </a:solidFill>
                <a:latin typeface="Century Gothic" panose="020B0502020202020204" pitchFamily="34" charset="0"/>
                <a:ea typeface="+mn-ea"/>
                <a:cs typeface="+mn-cs"/>
              </a:defRPr>
            </a:pPr>
            <a:r>
              <a:rPr lang="tr-TR" sz="1200" b="1" i="0" u="none" strike="noStrike" kern="1200" spc="0" baseline="0" dirty="0">
                <a:solidFill>
                  <a:prstClr val="black">
                    <a:lumMod val="65000"/>
                    <a:lumOff val="35000"/>
                  </a:prstClr>
                </a:solidFill>
                <a:latin typeface="Century Gothic" panose="020B0502020202020204" pitchFamily="34" charset="0"/>
                <a:ea typeface="+mn-ea"/>
                <a:cs typeface="+mn-cs"/>
              </a:rPr>
              <a:t>Semi-Treyler Pazar Gelişimi</a:t>
            </a:r>
          </a:p>
          <a:p>
            <a:pPr algn="ctr" rtl="0">
              <a:defRPr lang="tr-TR" sz="1200" b="1">
                <a:solidFill>
                  <a:prstClr val="black">
                    <a:lumMod val="65000"/>
                    <a:lumOff val="35000"/>
                  </a:prstClr>
                </a:solidFill>
                <a:latin typeface="Century Gothic" panose="020B0502020202020204" pitchFamily="34" charset="0"/>
              </a:defRPr>
            </a:pPr>
            <a:r>
              <a:rPr lang="tr-TR" sz="1200" b="1" i="0" u="none" strike="noStrike" kern="1200" spc="0" baseline="0" dirty="0">
                <a:solidFill>
                  <a:prstClr val="black">
                    <a:lumMod val="65000"/>
                    <a:lumOff val="35000"/>
                  </a:prstClr>
                </a:solidFill>
                <a:latin typeface="Century Gothic" panose="020B0502020202020204" pitchFamily="34" charset="0"/>
                <a:ea typeface="+mn-ea"/>
                <a:cs typeface="+mn-cs"/>
              </a:rPr>
              <a:t>(Aralık)</a:t>
            </a:r>
          </a:p>
        </c:rich>
      </c:tx>
      <c:layout>
        <c:manualLayout>
          <c:xMode val="edge"/>
          <c:yMode val="edge"/>
          <c:x val="0.29179899213021782"/>
          <c:y val="7.6854973454776293E-2"/>
        </c:manualLayout>
      </c:layout>
      <c:overlay val="0"/>
      <c:spPr>
        <a:noFill/>
        <a:ln>
          <a:noFill/>
        </a:ln>
        <a:effectLst/>
      </c:spPr>
      <c:txPr>
        <a:bodyPr rot="0" spcFirstLastPara="1" vertOverflow="ellipsis" vert="horz" wrap="square" anchor="ctr" anchorCtr="1"/>
        <a:lstStyle/>
        <a:p>
          <a:pPr algn="ctr" rtl="0">
            <a:defRPr lang="tr-TR" sz="120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2.8365246096428435E-2"/>
          <c:y val="0.38757963113243687"/>
          <c:w val="0.94326950780714314"/>
          <c:h val="0.42886588080943416"/>
        </c:manualLayout>
      </c:layout>
      <c:barChart>
        <c:barDir val="col"/>
        <c:grouping val="clustered"/>
        <c:varyColors val="0"/>
        <c:ser>
          <c:idx val="0"/>
          <c:order val="0"/>
          <c:tx>
            <c:strRef>
              <c:f>Sayfa2!$B$3</c:f>
              <c:strCache>
                <c:ptCount val="1"/>
                <c:pt idx="0">
                  <c:v>Ağustos</c:v>
                </c:pt>
              </c:strCache>
            </c:strRef>
          </c:tx>
          <c:spPr>
            <a:solidFill>
              <a:srgbClr val="E3520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Sayfa2!$C$2:$D$2</c:f>
              <c:numCache>
                <c:formatCode>General</c:formatCode>
                <c:ptCount val="2"/>
                <c:pt idx="0">
                  <c:v>2020</c:v>
                </c:pt>
                <c:pt idx="1">
                  <c:v>2021</c:v>
                </c:pt>
              </c:numCache>
            </c:numRef>
          </c:cat>
          <c:val>
            <c:numRef>
              <c:f>Sayfa2!$C$3:$D$3</c:f>
              <c:numCache>
                <c:formatCode>#,##0</c:formatCode>
                <c:ptCount val="2"/>
                <c:pt idx="0">
                  <c:v>1012</c:v>
                </c:pt>
                <c:pt idx="1">
                  <c:v>1137</c:v>
                </c:pt>
              </c:numCache>
            </c:numRef>
          </c:val>
          <c:extLst>
            <c:ext xmlns:c16="http://schemas.microsoft.com/office/drawing/2014/chart" uri="{C3380CC4-5D6E-409C-BE32-E72D297353CC}">
              <c16:uniqueId val="{00000000-E37F-4C61-8BA0-9E864FC10F63}"/>
            </c:ext>
          </c:extLst>
        </c:ser>
        <c:dLbls>
          <c:showLegendKey val="0"/>
          <c:showVal val="1"/>
          <c:showCatName val="0"/>
          <c:showSerName val="0"/>
          <c:showPercent val="0"/>
          <c:showBubbleSize val="0"/>
        </c:dLbls>
        <c:gapWidth val="300"/>
        <c:overlap val="-27"/>
        <c:axId val="-1117137520"/>
        <c:axId val="-1117129360"/>
      </c:barChart>
      <c:lineChart>
        <c:grouping val="standard"/>
        <c:varyColors val="0"/>
        <c:ser>
          <c:idx val="1"/>
          <c:order val="1"/>
          <c:tx>
            <c:strRef>
              <c:f>Sayfa2!$B$4</c:f>
              <c:strCache>
                <c:ptCount val="1"/>
                <c:pt idx="0">
                  <c:v>Market %</c:v>
                </c:pt>
              </c:strCache>
            </c:strRef>
          </c:tx>
          <c:spPr>
            <a:ln w="28575" cap="rnd">
              <a:solidFill>
                <a:schemeClr val="accent2"/>
              </a:solidFill>
              <a:round/>
            </a:ln>
            <a:effectLst/>
          </c:spPr>
          <c:marker>
            <c:symbol val="none"/>
          </c:marker>
          <c:dLbls>
            <c:dLbl>
              <c:idx val="1"/>
              <c:layout>
                <c:manualLayout>
                  <c:x val="-0.28880977843636224"/>
                  <c:y val="-0.30741989381910517"/>
                </c:manualLayout>
              </c:layout>
              <c:tx>
                <c:rich>
                  <a:bodyPr/>
                  <a:lstStyle/>
                  <a:p>
                    <a:r>
                      <a:rPr lang="en-US" dirty="0">
                        <a:solidFill>
                          <a:srgbClr val="2C5234"/>
                        </a:solidFill>
                      </a:rPr>
                      <a:t>+%12</a:t>
                    </a:r>
                  </a:p>
                </c:rich>
              </c:tx>
              <c:showLegendKey val="0"/>
              <c:showVal val="1"/>
              <c:showCatName val="0"/>
              <c:showSerName val="0"/>
              <c:showPercent val="0"/>
              <c:showBubbleSize val="0"/>
              <c:extLst>
                <c:ext xmlns:c15="http://schemas.microsoft.com/office/drawing/2012/chart" uri="{CE6537A1-D6FC-4f65-9D91-7224C49458BB}">
                  <c15:layout>
                    <c:manualLayout>
                      <c:w val="8.5327817575528805E-2"/>
                      <c:h val="0.12200757293809301"/>
                    </c:manualLayout>
                  </c15:layout>
                  <c15:showDataLabelsRange val="0"/>
                </c:ext>
                <c:ext xmlns:c16="http://schemas.microsoft.com/office/drawing/2014/chart" uri="{C3380CC4-5D6E-409C-BE32-E72D297353CC}">
                  <c16:uniqueId val="{00000001-E37F-4C61-8BA0-9E864FC10F63}"/>
                </c:ext>
              </c:extLst>
            </c:dLbl>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Sayfa2!$C$2:$D$2</c:f>
              <c:numCache>
                <c:formatCode>General</c:formatCode>
                <c:ptCount val="2"/>
                <c:pt idx="0">
                  <c:v>2020</c:v>
                </c:pt>
                <c:pt idx="1">
                  <c:v>2021</c:v>
                </c:pt>
              </c:numCache>
            </c:numRef>
          </c:cat>
          <c:val>
            <c:numRef>
              <c:f>Sayfa2!$C$4:$D$4</c:f>
              <c:numCache>
                <c:formatCode>0.0%</c:formatCode>
                <c:ptCount val="2"/>
                <c:pt idx="1">
                  <c:v>0.12351778656126489</c:v>
                </c:pt>
              </c:numCache>
            </c:numRef>
          </c:val>
          <c:smooth val="0"/>
          <c:extLst>
            <c:ext xmlns:c16="http://schemas.microsoft.com/office/drawing/2014/chart" uri="{C3380CC4-5D6E-409C-BE32-E72D297353CC}">
              <c16:uniqueId val="{00000002-E37F-4C61-8BA0-9E864FC10F63}"/>
            </c:ext>
          </c:extLst>
        </c:ser>
        <c:dLbls>
          <c:showLegendKey val="0"/>
          <c:showVal val="1"/>
          <c:showCatName val="0"/>
          <c:showSerName val="0"/>
          <c:showPercent val="0"/>
          <c:showBubbleSize val="0"/>
        </c:dLbls>
        <c:marker val="1"/>
        <c:smooth val="0"/>
        <c:axId val="-1156058448"/>
        <c:axId val="-1117142960"/>
      </c:lineChart>
      <c:catAx>
        <c:axId val="-111713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0"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crossAx val="-1117129360"/>
        <c:crosses val="autoZero"/>
        <c:auto val="1"/>
        <c:lblAlgn val="ctr"/>
        <c:lblOffset val="100"/>
        <c:noMultiLvlLbl val="0"/>
      </c:catAx>
      <c:valAx>
        <c:axId val="-1117129360"/>
        <c:scaling>
          <c:orientation val="minMax"/>
        </c:scaling>
        <c:delete val="1"/>
        <c:axPos val="l"/>
        <c:numFmt formatCode="#,##0" sourceLinked="1"/>
        <c:majorTickMark val="none"/>
        <c:minorTickMark val="none"/>
        <c:tickLblPos val="nextTo"/>
        <c:crossAx val="-1117137520"/>
        <c:crosses val="autoZero"/>
        <c:crossBetween val="between"/>
      </c:valAx>
      <c:valAx>
        <c:axId val="-1117142960"/>
        <c:scaling>
          <c:orientation val="minMax"/>
        </c:scaling>
        <c:delete val="1"/>
        <c:axPos val="r"/>
        <c:numFmt formatCode="0.0%" sourceLinked="1"/>
        <c:majorTickMark val="none"/>
        <c:minorTickMark val="none"/>
        <c:tickLblPos val="nextTo"/>
        <c:crossAx val="-1156058448"/>
        <c:crosses val="max"/>
        <c:crossBetween val="between"/>
      </c:valAx>
      <c:catAx>
        <c:axId val="-1156058448"/>
        <c:scaling>
          <c:orientation val="minMax"/>
        </c:scaling>
        <c:delete val="1"/>
        <c:axPos val="b"/>
        <c:numFmt formatCode="General" sourceLinked="1"/>
        <c:majorTickMark val="none"/>
        <c:minorTickMark val="none"/>
        <c:tickLblPos val="nextTo"/>
        <c:crossAx val="-1117142960"/>
        <c:crosses val="autoZero"/>
        <c:auto val="1"/>
        <c:lblAlgn val="ctr"/>
        <c:lblOffset val="100"/>
        <c:noMultiLvlLbl val="0"/>
      </c:catAx>
      <c:spPr>
        <a:noFill/>
        <a:ln>
          <a:noFill/>
        </a:ln>
        <a:effectLst/>
      </c:spPr>
    </c:plotArea>
    <c:plotVisOnly val="1"/>
    <c:dispBlanksAs val="gap"/>
    <c:showDLblsOverMax val="0"/>
  </c:chart>
  <c:spPr>
    <a:solidFill>
      <a:schemeClr val="bg1"/>
    </a:solidFill>
    <a:ln w="3175" cap="flat" cmpd="sng" algn="ctr">
      <a:solidFill>
        <a:schemeClr val="bg2">
          <a:lumMod val="50000"/>
        </a:schemeClr>
      </a:solidFill>
      <a:round/>
    </a:ln>
    <a:effectLst/>
  </c:spPr>
  <c:txPr>
    <a:bodyPr/>
    <a:lstStyle/>
    <a:p>
      <a:pPr>
        <a:defRPr/>
      </a:pPr>
      <a:endParaRPr lang="tr-TR"/>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tr-TR" sz="1200" b="1" i="0" u="none" strike="noStrike" kern="1200" spc="0" baseline="0">
                <a:solidFill>
                  <a:prstClr val="black">
                    <a:lumMod val="65000"/>
                    <a:lumOff val="35000"/>
                  </a:prstClr>
                </a:solidFill>
                <a:latin typeface="Century Gothic" panose="020B0502020202020204" pitchFamily="34" charset="0"/>
                <a:ea typeface="+mn-ea"/>
                <a:cs typeface="+mn-cs"/>
              </a:defRPr>
            </a:pPr>
            <a:r>
              <a:rPr lang="tr-TR" sz="1200" b="1" i="0" u="none" strike="noStrike" kern="1200" spc="0" baseline="0" dirty="0">
                <a:solidFill>
                  <a:prstClr val="black">
                    <a:lumMod val="65000"/>
                    <a:lumOff val="35000"/>
                  </a:prstClr>
                </a:solidFill>
                <a:latin typeface="Century Gothic" panose="020B0502020202020204" pitchFamily="34" charset="0"/>
                <a:ea typeface="+mn-ea"/>
                <a:cs typeface="+mn-cs"/>
              </a:rPr>
              <a:t>5 Yıllık Ortalama Satışlara Göre Değişim</a:t>
            </a:r>
          </a:p>
          <a:p>
            <a:pPr algn="ctr" rtl="0">
              <a:defRPr lang="tr-TR" sz="1200" b="1">
                <a:solidFill>
                  <a:prstClr val="black">
                    <a:lumMod val="65000"/>
                    <a:lumOff val="35000"/>
                  </a:prstClr>
                </a:solidFill>
                <a:latin typeface="Century Gothic" panose="020B0502020202020204" pitchFamily="34" charset="0"/>
              </a:defRPr>
            </a:pPr>
            <a:r>
              <a:rPr lang="tr-TR" sz="1200" b="1" i="0" u="none" strike="noStrike" kern="1200" spc="0" baseline="0" dirty="0">
                <a:solidFill>
                  <a:prstClr val="black">
                    <a:lumMod val="65000"/>
                    <a:lumOff val="35000"/>
                  </a:prstClr>
                </a:solidFill>
                <a:latin typeface="Century Gothic" panose="020B0502020202020204" pitchFamily="34" charset="0"/>
                <a:ea typeface="+mn-ea"/>
                <a:cs typeface="+mn-cs"/>
              </a:rPr>
              <a:t>(Aralık)</a:t>
            </a:r>
          </a:p>
        </c:rich>
      </c:tx>
      <c:layout>
        <c:manualLayout>
          <c:xMode val="edge"/>
          <c:yMode val="edge"/>
          <c:x val="0.19714938471590698"/>
          <c:y val="5.7309324014282848E-2"/>
        </c:manualLayout>
      </c:layout>
      <c:overlay val="0"/>
      <c:spPr>
        <a:noFill/>
        <a:ln>
          <a:noFill/>
        </a:ln>
        <a:effectLst/>
      </c:spPr>
      <c:txPr>
        <a:bodyPr rot="0" spcFirstLastPara="1" vertOverflow="ellipsis" vert="horz" wrap="square" anchor="ctr" anchorCtr="1"/>
        <a:lstStyle/>
        <a:p>
          <a:pPr algn="ctr" rtl="0">
            <a:defRPr lang="tr-TR" sz="120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title>
    <c:autoTitleDeleted val="0"/>
    <c:plotArea>
      <c:layout/>
      <c:barChart>
        <c:barDir val="col"/>
        <c:grouping val="clustered"/>
        <c:varyColors val="0"/>
        <c:ser>
          <c:idx val="0"/>
          <c:order val="0"/>
          <c:tx>
            <c:strRef>
              <c:f>Sayfa3!$A$2</c:f>
              <c:strCache>
                <c:ptCount val="1"/>
                <c:pt idx="0">
                  <c:v>Treyler</c:v>
                </c:pt>
              </c:strCache>
            </c:strRef>
          </c:tx>
          <c:spPr>
            <a:solidFill>
              <a:srgbClr val="E3520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Sayfa3!$B$1:$C$1</c:f>
              <c:strCache>
                <c:ptCount val="2"/>
                <c:pt idx="0">
                  <c:v>5 Yıl.Ort.</c:v>
                </c:pt>
                <c:pt idx="1">
                  <c:v>2021</c:v>
                </c:pt>
              </c:strCache>
            </c:strRef>
          </c:cat>
          <c:val>
            <c:numRef>
              <c:f>Sayfa3!$B$2:$C$2</c:f>
              <c:numCache>
                <c:formatCode>#,##0</c:formatCode>
                <c:ptCount val="2"/>
                <c:pt idx="0" formatCode="General">
                  <c:v>726</c:v>
                </c:pt>
                <c:pt idx="1">
                  <c:v>1137</c:v>
                </c:pt>
              </c:numCache>
            </c:numRef>
          </c:val>
          <c:extLst>
            <c:ext xmlns:c16="http://schemas.microsoft.com/office/drawing/2014/chart" uri="{C3380CC4-5D6E-409C-BE32-E72D297353CC}">
              <c16:uniqueId val="{00000000-BDBB-4721-B260-ABD192540BAD}"/>
            </c:ext>
          </c:extLst>
        </c:ser>
        <c:dLbls>
          <c:showLegendKey val="0"/>
          <c:showVal val="1"/>
          <c:showCatName val="0"/>
          <c:showSerName val="0"/>
          <c:showPercent val="0"/>
          <c:showBubbleSize val="0"/>
        </c:dLbls>
        <c:gapWidth val="300"/>
        <c:overlap val="-27"/>
        <c:axId val="-1079723920"/>
        <c:axId val="-1079723376"/>
      </c:barChart>
      <c:lineChart>
        <c:grouping val="standard"/>
        <c:varyColors val="0"/>
        <c:ser>
          <c:idx val="1"/>
          <c:order val="1"/>
          <c:tx>
            <c:strRef>
              <c:f>Sayfa3!$A$3</c:f>
              <c:strCache>
                <c:ptCount val="1"/>
                <c:pt idx="0">
                  <c:v>Oran</c:v>
                </c:pt>
              </c:strCache>
            </c:strRef>
          </c:tx>
          <c:spPr>
            <a:ln w="28575" cap="rnd">
              <a:solidFill>
                <a:schemeClr val="accent2"/>
              </a:solidFill>
              <a:round/>
            </a:ln>
            <a:effectLst/>
          </c:spPr>
          <c:marker>
            <c:symbol val="none"/>
          </c:marker>
          <c:dLbls>
            <c:dLbl>
              <c:idx val="1"/>
              <c:layout>
                <c:manualLayout>
                  <c:x val="-0.29138837800774092"/>
                  <c:y val="-0.30292071264692366"/>
                </c:manualLayout>
              </c:layout>
              <c:tx>
                <c:rich>
                  <a:bodyPr/>
                  <a:lstStyle/>
                  <a:p>
                    <a:r>
                      <a:rPr lang="en-US" dirty="0"/>
                      <a:t>+%57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DBB-4721-B260-ABD192540BAD}"/>
                </c:ext>
              </c:extLst>
            </c:dLbl>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spc="0" baseline="0">
                    <a:solidFill>
                      <a:srgbClr val="2C5234"/>
                    </a:solidFill>
                    <a:latin typeface="Century Gothic" panose="020B0502020202020204" pitchFamily="34" charset="0"/>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Sayfa3!$B$1:$C$1</c:f>
              <c:strCache>
                <c:ptCount val="2"/>
                <c:pt idx="0">
                  <c:v>5 Yıl.Ort.</c:v>
                </c:pt>
                <c:pt idx="1">
                  <c:v>2021</c:v>
                </c:pt>
              </c:strCache>
            </c:strRef>
          </c:cat>
          <c:val>
            <c:numRef>
              <c:f>Sayfa3!$B$3:$C$3</c:f>
              <c:numCache>
                <c:formatCode>0%</c:formatCode>
                <c:ptCount val="2"/>
                <c:pt idx="1">
                  <c:v>0.56611570247933884</c:v>
                </c:pt>
              </c:numCache>
            </c:numRef>
          </c:val>
          <c:smooth val="0"/>
          <c:extLst>
            <c:ext xmlns:c16="http://schemas.microsoft.com/office/drawing/2014/chart" uri="{C3380CC4-5D6E-409C-BE32-E72D297353CC}">
              <c16:uniqueId val="{00000002-BDBB-4721-B260-ABD192540BAD}"/>
            </c:ext>
          </c:extLst>
        </c:ser>
        <c:dLbls>
          <c:showLegendKey val="0"/>
          <c:showVal val="1"/>
          <c:showCatName val="0"/>
          <c:showSerName val="0"/>
          <c:showPercent val="0"/>
          <c:showBubbleSize val="0"/>
        </c:dLbls>
        <c:marker val="1"/>
        <c:smooth val="0"/>
        <c:axId val="-1079718480"/>
        <c:axId val="-1079722832"/>
      </c:lineChart>
      <c:catAx>
        <c:axId val="-107972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0"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crossAx val="-1079723376"/>
        <c:crosses val="autoZero"/>
        <c:auto val="1"/>
        <c:lblAlgn val="ctr"/>
        <c:lblOffset val="100"/>
        <c:noMultiLvlLbl val="0"/>
      </c:catAx>
      <c:valAx>
        <c:axId val="-1079723376"/>
        <c:scaling>
          <c:orientation val="minMax"/>
        </c:scaling>
        <c:delete val="1"/>
        <c:axPos val="l"/>
        <c:numFmt formatCode="General" sourceLinked="1"/>
        <c:majorTickMark val="none"/>
        <c:minorTickMark val="none"/>
        <c:tickLblPos val="nextTo"/>
        <c:crossAx val="-1079723920"/>
        <c:crosses val="autoZero"/>
        <c:crossBetween val="between"/>
      </c:valAx>
      <c:valAx>
        <c:axId val="-1079722832"/>
        <c:scaling>
          <c:orientation val="minMax"/>
        </c:scaling>
        <c:delete val="1"/>
        <c:axPos val="r"/>
        <c:numFmt formatCode="0%" sourceLinked="1"/>
        <c:majorTickMark val="none"/>
        <c:minorTickMark val="none"/>
        <c:tickLblPos val="nextTo"/>
        <c:crossAx val="-1079718480"/>
        <c:crosses val="max"/>
        <c:crossBetween val="between"/>
      </c:valAx>
      <c:catAx>
        <c:axId val="-1079718480"/>
        <c:scaling>
          <c:orientation val="minMax"/>
        </c:scaling>
        <c:delete val="1"/>
        <c:axPos val="b"/>
        <c:numFmt formatCode="General" sourceLinked="1"/>
        <c:majorTickMark val="none"/>
        <c:minorTickMark val="none"/>
        <c:tickLblPos val="nextTo"/>
        <c:crossAx val="-1079722832"/>
        <c:crosses val="autoZero"/>
        <c:auto val="1"/>
        <c:lblAlgn val="ctr"/>
        <c:lblOffset val="100"/>
        <c:noMultiLvlLbl val="0"/>
      </c:catAx>
      <c:spPr>
        <a:noFill/>
        <a:ln>
          <a:noFill/>
        </a:ln>
        <a:effectLst/>
      </c:spPr>
    </c:plotArea>
    <c:plotVisOnly val="1"/>
    <c:dispBlanksAs val="gap"/>
    <c:showDLblsOverMax val="0"/>
  </c:chart>
  <c:spPr>
    <a:solidFill>
      <a:schemeClr val="bg1"/>
    </a:solidFill>
    <a:ln>
      <a:solidFill>
        <a:schemeClr val="tx1">
          <a:lumMod val="50000"/>
          <a:lumOff val="50000"/>
        </a:schemeClr>
      </a:solidFill>
    </a:ln>
    <a:effectLst/>
  </c:spPr>
  <c:txPr>
    <a:bodyPr/>
    <a:lstStyle/>
    <a:p>
      <a:pPr>
        <a:defRPr/>
      </a:pPr>
      <a:endParaRPr lang="tr-TR"/>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tr-TR" sz="1200" b="1" i="0" u="none" strike="noStrike" kern="1200" spc="0" baseline="0">
                <a:solidFill>
                  <a:prstClr val="black">
                    <a:lumMod val="65000"/>
                    <a:lumOff val="35000"/>
                  </a:prstClr>
                </a:solidFill>
                <a:latin typeface="Century Gothic" panose="020B0502020202020204" pitchFamily="34" charset="0"/>
                <a:ea typeface="+mn-ea"/>
                <a:cs typeface="+mn-cs"/>
              </a:defRPr>
            </a:pPr>
            <a:r>
              <a:rPr lang="tr-TR" sz="1200" b="1" i="0" u="none" strike="noStrike" kern="1200" spc="0" baseline="0" dirty="0">
                <a:solidFill>
                  <a:prstClr val="black">
                    <a:lumMod val="65000"/>
                    <a:lumOff val="35000"/>
                  </a:prstClr>
                </a:solidFill>
                <a:latin typeface="Century Gothic" panose="020B0502020202020204" pitchFamily="34" charset="0"/>
                <a:ea typeface="+mn-ea"/>
                <a:cs typeface="+mn-cs"/>
              </a:rPr>
              <a:t>Semi-Treyler Araç Pazar Gelişimi</a:t>
            </a:r>
          </a:p>
          <a:p>
            <a:pPr algn="ctr" rtl="0">
              <a:defRPr lang="tr-TR" sz="1200" b="1">
                <a:solidFill>
                  <a:prstClr val="black">
                    <a:lumMod val="65000"/>
                    <a:lumOff val="35000"/>
                  </a:prstClr>
                </a:solidFill>
              </a:defRPr>
            </a:pPr>
            <a:r>
              <a:rPr lang="tr-TR" sz="1200" b="1" i="0" u="none" strike="noStrike" kern="1200" spc="0" baseline="0" dirty="0">
                <a:solidFill>
                  <a:prstClr val="black">
                    <a:lumMod val="65000"/>
                    <a:lumOff val="35000"/>
                  </a:prstClr>
                </a:solidFill>
                <a:latin typeface="Century Gothic" panose="020B0502020202020204" pitchFamily="34" charset="0"/>
                <a:ea typeface="+mn-ea"/>
                <a:cs typeface="+mn-cs"/>
              </a:rPr>
              <a:t>(Aralık vs. Ocak-Aralık)</a:t>
            </a:r>
          </a:p>
        </c:rich>
      </c:tx>
      <c:layout>
        <c:manualLayout>
          <c:xMode val="edge"/>
          <c:yMode val="edge"/>
          <c:x val="0.25096598160990302"/>
          <c:y val="2.800717689421138E-2"/>
        </c:manualLayout>
      </c:layout>
      <c:overlay val="0"/>
      <c:spPr>
        <a:noFill/>
        <a:ln>
          <a:noFill/>
        </a:ln>
        <a:effectLst/>
      </c:spPr>
      <c:txPr>
        <a:bodyPr rot="0" spcFirstLastPara="1" vertOverflow="ellipsis" vert="horz" wrap="square" anchor="ctr" anchorCtr="1"/>
        <a:lstStyle/>
        <a:p>
          <a:pPr algn="ctr" rtl="0">
            <a:defRPr lang="tr-TR" sz="1200" b="1" i="0" u="none" strike="noStrike" kern="1200" spc="0" baseline="0">
              <a:solidFill>
                <a:prstClr val="black">
                  <a:lumMod val="65000"/>
                  <a:lumOff val="35000"/>
                </a:prstClr>
              </a:solidFill>
              <a:latin typeface="Century Gothic" panose="020B0502020202020204" pitchFamily="34" charset="0"/>
              <a:ea typeface="+mn-ea"/>
              <a:cs typeface="+mn-cs"/>
            </a:defRPr>
          </a:pPr>
          <a:endParaRPr lang="tr-TR"/>
        </a:p>
      </c:txPr>
    </c:title>
    <c:autoTitleDeleted val="0"/>
    <c:plotArea>
      <c:layout>
        <c:manualLayout>
          <c:layoutTarget val="inner"/>
          <c:xMode val="edge"/>
          <c:yMode val="edge"/>
          <c:x val="0"/>
          <c:y val="0.27972920863447487"/>
          <c:w val="0.95517522412387934"/>
          <c:h val="0.57931372712008111"/>
        </c:manualLayout>
      </c:layout>
      <c:lineChart>
        <c:grouping val="standard"/>
        <c:varyColors val="0"/>
        <c:ser>
          <c:idx val="0"/>
          <c:order val="0"/>
          <c:tx>
            <c:strRef>
              <c:f>Sayfa4!$A$2</c:f>
              <c:strCache>
                <c:ptCount val="1"/>
                <c:pt idx="0">
                  <c:v>Aralık</c:v>
                </c:pt>
              </c:strCache>
            </c:strRef>
          </c:tx>
          <c:spPr>
            <a:ln w="28575" cap="rnd">
              <a:solidFill>
                <a:srgbClr val="041E42"/>
              </a:solidFill>
              <a:round/>
            </a:ln>
            <a:effectLst/>
          </c:spPr>
          <c:marker>
            <c:symbol val="square"/>
            <c:size val="7"/>
            <c:spPr>
              <a:solidFill>
                <a:srgbClr val="041E42"/>
              </a:solidFill>
              <a:ln w="9525">
                <a:solidFill>
                  <a:srgbClr val="041E42"/>
                </a:solidFill>
              </a:ln>
              <a:effectLst/>
            </c:spPr>
          </c:marker>
          <c:dLbls>
            <c:spPr>
              <a:noFill/>
              <a:ln>
                <a:noFill/>
              </a:ln>
              <a:effectLst/>
            </c:spPr>
            <c:txPr>
              <a:bodyPr rot="0" spcFirstLastPara="1" vertOverflow="ellipsis" vert="horz" wrap="square" anchor="ctr" anchorCtr="1"/>
              <a:lstStyle/>
              <a:p>
                <a:pPr>
                  <a:defRPr lang="en-US" sz="900" b="1" i="0" u="none" strike="noStrike" kern="1200" baseline="0">
                    <a:solidFill>
                      <a:schemeClr val="tx1"/>
                    </a:solidFill>
                    <a:latin typeface="Century Gothic" panose="020B0502020202020204" pitchFamily="34" charset="0"/>
                    <a:ea typeface="+mn-ea"/>
                    <a:cs typeface="+mn-cs"/>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Sayfa4!$B$1:$G$1</c:f>
              <c:numCache>
                <c:formatCode>General</c:formatCode>
                <c:ptCount val="6"/>
                <c:pt idx="0">
                  <c:v>2016</c:v>
                </c:pt>
                <c:pt idx="1">
                  <c:v>2017</c:v>
                </c:pt>
                <c:pt idx="2">
                  <c:v>2018</c:v>
                </c:pt>
                <c:pt idx="3">
                  <c:v>2019</c:v>
                </c:pt>
                <c:pt idx="4">
                  <c:v>2020</c:v>
                </c:pt>
                <c:pt idx="5">
                  <c:v>2021</c:v>
                </c:pt>
              </c:numCache>
            </c:numRef>
          </c:cat>
          <c:val>
            <c:numRef>
              <c:f>Sayfa4!$B$2:$G$2</c:f>
              <c:numCache>
                <c:formatCode>#,##0</c:formatCode>
                <c:ptCount val="6"/>
                <c:pt idx="0">
                  <c:v>696</c:v>
                </c:pt>
                <c:pt idx="1">
                  <c:v>894</c:v>
                </c:pt>
                <c:pt idx="2">
                  <c:v>175</c:v>
                </c:pt>
                <c:pt idx="3">
                  <c:v>441</c:v>
                </c:pt>
                <c:pt idx="4">
                  <c:v>1012</c:v>
                </c:pt>
                <c:pt idx="5">
                  <c:v>1137</c:v>
                </c:pt>
              </c:numCache>
            </c:numRef>
          </c:val>
          <c:smooth val="0"/>
          <c:extLst>
            <c:ext xmlns:c16="http://schemas.microsoft.com/office/drawing/2014/chart" uri="{C3380CC4-5D6E-409C-BE32-E72D297353CC}">
              <c16:uniqueId val="{00000000-272B-4319-ABAB-B353750F8A95}"/>
            </c:ext>
          </c:extLst>
        </c:ser>
        <c:ser>
          <c:idx val="1"/>
          <c:order val="1"/>
          <c:tx>
            <c:strRef>
              <c:f>Sayfa4!$A$3</c:f>
              <c:strCache>
                <c:ptCount val="1"/>
                <c:pt idx="0">
                  <c:v>Ocak-Aralık</c:v>
                </c:pt>
              </c:strCache>
            </c:strRef>
          </c:tx>
          <c:spPr>
            <a:ln w="28575" cap="rnd">
              <a:solidFill>
                <a:srgbClr val="E35205"/>
              </a:solidFill>
              <a:round/>
            </a:ln>
            <a:effectLst/>
          </c:spPr>
          <c:marker>
            <c:symbol val="square"/>
            <c:size val="7"/>
            <c:spPr>
              <a:solidFill>
                <a:srgbClr val="E35205"/>
              </a:solidFill>
              <a:ln w="9525">
                <a:solidFill>
                  <a:srgbClr val="E35205"/>
                </a:solidFill>
              </a:ln>
              <a:effectLst/>
            </c:spPr>
          </c:marker>
          <c:dLbls>
            <c:spPr>
              <a:noFill/>
              <a:ln>
                <a:noFill/>
              </a:ln>
              <a:effectLst/>
            </c:spPr>
            <c:txPr>
              <a:bodyPr rot="0" spcFirstLastPara="1" vertOverflow="ellipsis" vert="horz" wrap="square" anchor="ctr" anchorCtr="1"/>
              <a:lstStyle/>
              <a:p>
                <a:pPr>
                  <a:defRPr lang="en-US" sz="900" b="1" i="0" u="none" strike="noStrike" kern="1200" baseline="0">
                    <a:solidFill>
                      <a:schemeClr val="tx1"/>
                    </a:solidFill>
                    <a:latin typeface="Century Gothic" panose="020B0502020202020204" pitchFamily="34" charset="0"/>
                    <a:ea typeface="+mn-ea"/>
                    <a:cs typeface="+mn-cs"/>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Sayfa4!$B$1:$G$1</c:f>
              <c:numCache>
                <c:formatCode>General</c:formatCode>
                <c:ptCount val="6"/>
                <c:pt idx="0">
                  <c:v>2016</c:v>
                </c:pt>
                <c:pt idx="1">
                  <c:v>2017</c:v>
                </c:pt>
                <c:pt idx="2">
                  <c:v>2018</c:v>
                </c:pt>
                <c:pt idx="3">
                  <c:v>2019</c:v>
                </c:pt>
                <c:pt idx="4">
                  <c:v>2020</c:v>
                </c:pt>
                <c:pt idx="5">
                  <c:v>2021</c:v>
                </c:pt>
              </c:numCache>
            </c:numRef>
          </c:cat>
          <c:val>
            <c:numRef>
              <c:f>Sayfa4!$B$3:$G$3</c:f>
              <c:numCache>
                <c:formatCode>#,##0</c:formatCode>
                <c:ptCount val="6"/>
                <c:pt idx="0">
                  <c:v>6355</c:v>
                </c:pt>
                <c:pt idx="1">
                  <c:v>5794</c:v>
                </c:pt>
                <c:pt idx="2">
                  <c:v>3363</c:v>
                </c:pt>
                <c:pt idx="3">
                  <c:v>2437</c:v>
                </c:pt>
                <c:pt idx="4">
                  <c:v>7231</c:v>
                </c:pt>
                <c:pt idx="5">
                  <c:v>10942</c:v>
                </c:pt>
              </c:numCache>
            </c:numRef>
          </c:val>
          <c:smooth val="0"/>
          <c:extLst>
            <c:ext xmlns:c16="http://schemas.microsoft.com/office/drawing/2014/chart" uri="{C3380CC4-5D6E-409C-BE32-E72D297353CC}">
              <c16:uniqueId val="{00000001-272B-4319-ABAB-B353750F8A95}"/>
            </c:ext>
          </c:extLst>
        </c:ser>
        <c:dLbls>
          <c:dLblPos val="t"/>
          <c:showLegendKey val="0"/>
          <c:showVal val="1"/>
          <c:showCatName val="0"/>
          <c:showSerName val="0"/>
          <c:showPercent val="0"/>
          <c:showBubbleSize val="0"/>
        </c:dLbls>
        <c:marker val="1"/>
        <c:smooth val="0"/>
        <c:axId val="-1079716848"/>
        <c:axId val="-1079719568"/>
      </c:lineChart>
      <c:catAx>
        <c:axId val="-107971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crossAx val="-1079719568"/>
        <c:crosses val="autoZero"/>
        <c:auto val="1"/>
        <c:lblAlgn val="ctr"/>
        <c:lblOffset val="100"/>
        <c:noMultiLvlLbl val="0"/>
      </c:catAx>
      <c:valAx>
        <c:axId val="-1079719568"/>
        <c:scaling>
          <c:orientation val="minMax"/>
        </c:scaling>
        <c:delete val="1"/>
        <c:axPos val="l"/>
        <c:numFmt formatCode="#,##0" sourceLinked="1"/>
        <c:majorTickMark val="none"/>
        <c:minorTickMark val="none"/>
        <c:tickLblPos val="nextTo"/>
        <c:crossAx val="-1079716848"/>
        <c:crosses val="autoZero"/>
        <c:crossBetween val="between"/>
      </c:valAx>
      <c:spPr>
        <a:noFill/>
        <a:ln>
          <a:noFill/>
        </a:ln>
        <a:effectLst/>
      </c:spPr>
    </c:plotArea>
    <c:legend>
      <c:legendPos val="r"/>
      <c:layout>
        <c:manualLayout>
          <c:xMode val="edge"/>
          <c:yMode val="edge"/>
          <c:x val="8.3286193295407443E-2"/>
          <c:y val="0.18536825688623706"/>
          <c:w val="0.25657730431537434"/>
          <c:h val="0.20596257359051126"/>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legend>
    <c:plotVisOnly val="1"/>
    <c:dispBlanksAs val="gap"/>
    <c:showDLblsOverMax val="0"/>
  </c:chart>
  <c:spPr>
    <a:noFill/>
    <a:ln w="9525" cap="flat" cmpd="sng" algn="ctr">
      <a:solidFill>
        <a:schemeClr val="tx1">
          <a:lumMod val="50000"/>
          <a:lumOff val="50000"/>
        </a:schemeClr>
      </a:solidFill>
      <a:round/>
    </a:ln>
    <a:effectLst/>
  </c:spPr>
  <c:txPr>
    <a:bodyPr/>
    <a:lstStyle/>
    <a:p>
      <a:pPr algn="ctr">
        <a:defRPr lang="en-US"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tr-TR"/>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10653825858586"/>
          <c:y val="1.939490851213433E-2"/>
          <c:w val="0.79315461208291016"/>
          <c:h val="0.77319016896246195"/>
        </c:manualLayout>
      </c:layout>
      <c:barChart>
        <c:barDir val="col"/>
        <c:grouping val="clustered"/>
        <c:varyColors val="0"/>
        <c:ser>
          <c:idx val="0"/>
          <c:order val="0"/>
          <c:tx>
            <c:strRef>
              <c:f>Sheet1!$B$1</c:f>
              <c:strCache>
                <c:ptCount val="1"/>
                <c:pt idx="0">
                  <c:v>10 Yıllık Ort.</c:v>
                </c:pt>
              </c:strCache>
            </c:strRef>
          </c:tx>
          <c:spPr>
            <a:solidFill>
              <a:srgbClr val="041E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Century Gothic" panose="020B0502020202020204" pitchFamily="34" charset="0"/>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Sheet1!$B$2:$B$13</c:f>
              <c:numCache>
                <c:formatCode>#,##0</c:formatCode>
                <c:ptCount val="12"/>
                <c:pt idx="0">
                  <c:v>963</c:v>
                </c:pt>
                <c:pt idx="1">
                  <c:v>1584</c:v>
                </c:pt>
                <c:pt idx="2">
                  <c:v>2462</c:v>
                </c:pt>
                <c:pt idx="3">
                  <c:v>2028</c:v>
                </c:pt>
                <c:pt idx="4">
                  <c:v>2185</c:v>
                </c:pt>
                <c:pt idx="5">
                  <c:v>2249</c:v>
                </c:pt>
                <c:pt idx="6">
                  <c:v>1485</c:v>
                </c:pt>
                <c:pt idx="7">
                  <c:v>1431</c:v>
                </c:pt>
                <c:pt idx="8">
                  <c:v>1887</c:v>
                </c:pt>
                <c:pt idx="9">
                  <c:v>1706</c:v>
                </c:pt>
                <c:pt idx="10">
                  <c:v>2046</c:v>
                </c:pt>
                <c:pt idx="11">
                  <c:v>3503</c:v>
                </c:pt>
              </c:numCache>
            </c:numRef>
          </c:val>
          <c:extLst>
            <c:ext xmlns:c16="http://schemas.microsoft.com/office/drawing/2014/chart" uri="{C3380CC4-5D6E-409C-BE32-E72D297353CC}">
              <c16:uniqueId val="{00000000-3C6E-4F82-A3EF-8C8B7AF621C7}"/>
            </c:ext>
          </c:extLst>
        </c:ser>
        <c:dLbls>
          <c:showLegendKey val="0"/>
          <c:showVal val="0"/>
          <c:showCatName val="0"/>
          <c:showSerName val="0"/>
          <c:showPercent val="0"/>
          <c:showBubbleSize val="0"/>
        </c:dLbls>
        <c:gapWidth val="48"/>
        <c:overlap val="-27"/>
        <c:axId val="-1079722288"/>
        <c:axId val="-1079721744"/>
      </c:barChart>
      <c:lineChart>
        <c:grouping val="standard"/>
        <c:varyColors val="0"/>
        <c:ser>
          <c:idx val="1"/>
          <c:order val="1"/>
          <c:tx>
            <c:strRef>
              <c:f>Sheet1!$C$1</c:f>
              <c:strCache>
                <c:ptCount val="1"/>
                <c:pt idx="0">
                  <c:v>2020</c:v>
                </c:pt>
              </c:strCache>
            </c:strRef>
          </c:tx>
          <c:spPr>
            <a:ln w="38100" cap="rnd">
              <a:solidFill>
                <a:srgbClr val="E35205"/>
              </a:solidFill>
              <a:round/>
            </a:ln>
            <a:effectLst/>
          </c:spPr>
          <c:marker>
            <c:symbol val="none"/>
          </c:marker>
          <c:dLbls>
            <c:dLbl>
              <c:idx val="0"/>
              <c:layout>
                <c:manualLayout>
                  <c:x val="-3.1738720501415824E-2"/>
                  <c:y val="1.33266188724557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6E-4F82-A3EF-8C8B7AF621C7}"/>
                </c:ext>
              </c:extLst>
            </c:dLbl>
            <c:dLbl>
              <c:idx val="6"/>
              <c:layout>
                <c:manualLayout>
                  <c:x val="-5.9406191728562291E-2"/>
                  <c:y val="4.883276304022853E-2"/>
                </c:manualLayout>
              </c:layout>
              <c:tx>
                <c:rich>
                  <a:bodyPr rot="0" spcFirstLastPara="1" vertOverflow="ellipsis" vert="horz" wrap="square" lIns="38100" tIns="19050" rIns="38100" bIns="19050" anchor="ctr" anchorCtr="1">
                    <a:noAutofit/>
                  </a:bodyPr>
                  <a:lstStyle/>
                  <a:p>
                    <a:pPr>
                      <a:defRPr sz="700" b="1" i="0" u="none" strike="noStrike" kern="1200" baseline="0">
                        <a:solidFill>
                          <a:srgbClr val="94A596"/>
                        </a:solidFill>
                        <a:latin typeface="Century Gothic" panose="020B0502020202020204" pitchFamily="34" charset="0"/>
                        <a:ea typeface="+mn-ea"/>
                        <a:cs typeface="+mn-cs"/>
                      </a:defRPr>
                    </a:pPr>
                    <a:r>
                      <a:rPr lang="en-US" sz="700" dirty="0"/>
                      <a:t>1.404</a:t>
                    </a:r>
                  </a:p>
                </c:rich>
              </c:tx>
              <c:spPr>
                <a:noFill/>
                <a:ln>
                  <a:noFill/>
                </a:ln>
                <a:effectLst/>
              </c:spPr>
              <c:txPr>
                <a:bodyPr rot="0" spcFirstLastPara="1" vertOverflow="ellipsis" vert="horz" wrap="square" lIns="38100" tIns="19050" rIns="38100" bIns="19050" anchor="ctr" anchorCtr="1">
                  <a:noAutofit/>
                </a:bodyPr>
                <a:lstStyle/>
                <a:p>
                  <a:pPr>
                    <a:defRPr sz="700" b="1" i="0" u="none" strike="noStrike" kern="1200" baseline="0">
                      <a:solidFill>
                        <a:srgbClr val="94A596"/>
                      </a:solidFill>
                      <a:latin typeface="Century Gothic" panose="020B0502020202020204" pitchFamily="34" charset="0"/>
                      <a:ea typeface="+mn-ea"/>
                      <a:cs typeface="+mn-cs"/>
                    </a:defRPr>
                  </a:pPr>
                  <a:endParaRPr lang="tr-TR"/>
                </a:p>
              </c:txPr>
              <c:dLblPos val="r"/>
              <c:showLegendKey val="0"/>
              <c:showVal val="1"/>
              <c:showCatName val="0"/>
              <c:showSerName val="0"/>
              <c:showPercent val="0"/>
              <c:showBubbleSize val="0"/>
              <c:extLst>
                <c:ext xmlns:c15="http://schemas.microsoft.com/office/drawing/2012/chart" uri="{CE6537A1-D6FC-4f65-9D91-7224C49458BB}">
                  <c15:layout>
                    <c:manualLayout>
                      <c:w val="0.10102636314024764"/>
                      <c:h val="5.6552315587723175E-2"/>
                    </c:manualLayout>
                  </c15:layout>
                  <c15:showDataLabelsRange val="0"/>
                </c:ext>
                <c:ext xmlns:c16="http://schemas.microsoft.com/office/drawing/2014/chart" uri="{C3380CC4-5D6E-409C-BE32-E72D297353CC}">
                  <c16:uniqueId val="{00000002-3C6E-4F82-A3EF-8C8B7AF621C7}"/>
                </c:ext>
              </c:extLst>
            </c:dLbl>
            <c:dLbl>
              <c:idx val="7"/>
              <c:layout>
                <c:manualLayout>
                  <c:x val="-4.1620015800735898E-2"/>
                  <c:y val="2.82833662657520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6E-4F82-A3EF-8C8B7AF621C7}"/>
                </c:ext>
              </c:extLst>
            </c:dLbl>
            <c:dLbl>
              <c:idx val="8"/>
              <c:layout>
                <c:manualLayout>
                  <c:x val="-3.869515239213725E-2"/>
                  <c:y val="0.1096087282649125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6E-4F82-A3EF-8C8B7AF621C7}"/>
                </c:ext>
              </c:extLst>
            </c:dLbl>
            <c:dLbl>
              <c:idx val="9"/>
              <c:layout>
                <c:manualLayout>
                  <c:x val="-3.8695152392137104E-2"/>
                  <c:y val="7.29896910613712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6E-4F82-A3EF-8C8B7AF621C7}"/>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94A596"/>
                    </a:solidFill>
                    <a:latin typeface="Century Gothic" panose="020B0502020202020204" pitchFamily="34" charset="0"/>
                    <a:ea typeface="+mn-ea"/>
                    <a:cs typeface="+mn-cs"/>
                  </a:defRPr>
                </a:pPr>
                <a:endParaRPr lang="tr-T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Sheet1!$C$2:$C$13</c:f>
              <c:numCache>
                <c:formatCode>#,##0</c:formatCode>
                <c:ptCount val="12"/>
                <c:pt idx="0">
                  <c:v>361</c:v>
                </c:pt>
                <c:pt idx="1">
                  <c:v>1154</c:v>
                </c:pt>
                <c:pt idx="2">
                  <c:v>911</c:v>
                </c:pt>
                <c:pt idx="3">
                  <c:v>482</c:v>
                </c:pt>
                <c:pt idx="4">
                  <c:v>669</c:v>
                </c:pt>
                <c:pt idx="5">
                  <c:v>1199</c:v>
                </c:pt>
                <c:pt idx="6">
                  <c:v>1404</c:v>
                </c:pt>
                <c:pt idx="7">
                  <c:v>1478</c:v>
                </c:pt>
                <c:pt idx="8">
                  <c:v>2211</c:v>
                </c:pt>
                <c:pt idx="9">
                  <c:v>1857</c:v>
                </c:pt>
                <c:pt idx="10">
                  <c:v>1684</c:v>
                </c:pt>
                <c:pt idx="11">
                  <c:v>2770</c:v>
                </c:pt>
              </c:numCache>
            </c:numRef>
          </c:val>
          <c:smooth val="1"/>
          <c:extLst>
            <c:ext xmlns:c16="http://schemas.microsoft.com/office/drawing/2014/chart" uri="{C3380CC4-5D6E-409C-BE32-E72D297353CC}">
              <c16:uniqueId val="{00000006-3C6E-4F82-A3EF-8C8B7AF621C7}"/>
            </c:ext>
          </c:extLst>
        </c:ser>
        <c:ser>
          <c:idx val="2"/>
          <c:order val="2"/>
          <c:tx>
            <c:strRef>
              <c:f>Sheet1!$D$1</c:f>
              <c:strCache>
                <c:ptCount val="1"/>
                <c:pt idx="0">
                  <c:v>2021</c:v>
                </c:pt>
              </c:strCache>
            </c:strRef>
          </c:tx>
          <c:spPr>
            <a:ln w="38100" cap="rnd">
              <a:solidFill>
                <a:srgbClr val="CEB888"/>
              </a:solidFill>
              <a:round/>
            </a:ln>
            <a:effectLst/>
          </c:spPr>
          <c:marker>
            <c:symbol val="none"/>
          </c:marker>
          <c:dLbls>
            <c:dLbl>
              <c:idx val="4"/>
              <c:layout>
                <c:manualLayout>
                  <c:x val="-3.6718893332273107E-2"/>
                  <c:y val="-7.56051306195702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3F-4274-AD93-1E5DDD6CC8EE}"/>
                </c:ext>
              </c:extLst>
            </c:dLbl>
            <c:dLbl>
              <c:idx val="6"/>
              <c:layout>
                <c:manualLayout>
                  <c:x val="-3.474263427240918E-2"/>
                  <c:y val="1.65038993713800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6E-4F82-A3EF-8C8B7AF621C7}"/>
                </c:ext>
              </c:extLst>
            </c:dLbl>
            <c:dLbl>
              <c:idx val="7"/>
              <c:layout>
                <c:manualLayout>
                  <c:x val="-3.6718893332273107E-2"/>
                  <c:y val="2.91644474871061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6E-4F82-A3EF-8C8B7AF621C7}"/>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FB4E1"/>
                    </a:solidFill>
                    <a:latin typeface="Century Gothic" panose="020B0502020202020204" pitchFamily="34" charset="0"/>
                    <a:ea typeface="+mn-ea"/>
                    <a:cs typeface="+mn-cs"/>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Sheet1!$D$2:$D$13</c:f>
              <c:numCache>
                <c:formatCode>#,##0</c:formatCode>
                <c:ptCount val="12"/>
                <c:pt idx="0">
                  <c:v>1150</c:v>
                </c:pt>
                <c:pt idx="1">
                  <c:v>2153</c:v>
                </c:pt>
                <c:pt idx="2">
                  <c:v>2717</c:v>
                </c:pt>
                <c:pt idx="3">
                  <c:v>2170</c:v>
                </c:pt>
                <c:pt idx="4">
                  <c:v>2122</c:v>
                </c:pt>
                <c:pt idx="5">
                  <c:v>2604</c:v>
                </c:pt>
                <c:pt idx="6">
                  <c:v>1324</c:v>
                </c:pt>
                <c:pt idx="7">
                  <c:v>1316</c:v>
                </c:pt>
                <c:pt idx="8">
                  <c:v>1789</c:v>
                </c:pt>
                <c:pt idx="9">
                  <c:v>2500</c:v>
                </c:pt>
                <c:pt idx="10">
                  <c:v>2798</c:v>
                </c:pt>
                <c:pt idx="11">
                  <c:v>3265</c:v>
                </c:pt>
              </c:numCache>
            </c:numRef>
          </c:val>
          <c:smooth val="1"/>
          <c:extLst>
            <c:ext xmlns:c16="http://schemas.microsoft.com/office/drawing/2014/chart" uri="{C3380CC4-5D6E-409C-BE32-E72D297353CC}">
              <c16:uniqueId val="{00000009-3C6E-4F82-A3EF-8C8B7AF621C7}"/>
            </c:ext>
          </c:extLst>
        </c:ser>
        <c:ser>
          <c:idx val="3"/>
          <c:order val="3"/>
          <c:tx>
            <c:strRef>
              <c:f>Sheet1!$E$1</c:f>
              <c:strCache>
                <c:ptCount val="1"/>
                <c:pt idx="0">
                  <c:v>2021/2020</c:v>
                </c:pt>
              </c:strCache>
            </c:strRef>
          </c:tx>
          <c:spPr>
            <a:ln w="3175" cap="rnd">
              <a:solidFill>
                <a:schemeClr val="bg1"/>
              </a:solidFill>
              <a:round/>
            </a:ln>
            <a:effectLst/>
          </c:spPr>
          <c:marker>
            <c:symbol val="none"/>
          </c:marker>
          <c:cat>
            <c:strRef>
              <c:f>Sheet1!$A$2:$A$13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Sheet1!$E$2:$E$13</c:f>
              <c:numCache>
                <c:formatCode>0%</c:formatCode>
                <c:ptCount val="12"/>
                <c:pt idx="0">
                  <c:v>2.1855955678670358</c:v>
                </c:pt>
                <c:pt idx="1">
                  <c:v>0.86568457538994803</c:v>
                </c:pt>
                <c:pt idx="2">
                  <c:v>1.9824368825466521</c:v>
                </c:pt>
                <c:pt idx="3">
                  <c:v>3.5020746887966805</c:v>
                </c:pt>
                <c:pt idx="4">
                  <c:v>2.1718983557548581</c:v>
                </c:pt>
                <c:pt idx="5">
                  <c:v>1.1718098415346121</c:v>
                </c:pt>
                <c:pt idx="6">
                  <c:v>-5.6980056980056981E-2</c:v>
                </c:pt>
                <c:pt idx="7">
                  <c:v>-0.10960757780784844</c:v>
                </c:pt>
                <c:pt idx="8">
                  <c:v>-0.19086386250565354</c:v>
                </c:pt>
                <c:pt idx="9">
                  <c:v>0.34625740441572428</c:v>
                </c:pt>
                <c:pt idx="10">
                  <c:v>0.66152019002375295</c:v>
                </c:pt>
                <c:pt idx="11">
                  <c:v>0.17870036101083034</c:v>
                </c:pt>
              </c:numCache>
            </c:numRef>
          </c:val>
          <c:smooth val="0"/>
          <c:extLst>
            <c:ext xmlns:c16="http://schemas.microsoft.com/office/drawing/2014/chart" uri="{C3380CC4-5D6E-409C-BE32-E72D297353CC}">
              <c16:uniqueId val="{0000000A-3C6E-4F82-A3EF-8C8B7AF621C7}"/>
            </c:ext>
          </c:extLst>
        </c:ser>
        <c:ser>
          <c:idx val="4"/>
          <c:order val="4"/>
          <c:tx>
            <c:strRef>
              <c:f>Sheet1!$F$1</c:f>
              <c:strCache>
                <c:ptCount val="1"/>
                <c:pt idx="0">
                  <c:v>2021/10 Yıl Ort.</c:v>
                </c:pt>
              </c:strCache>
            </c:strRef>
          </c:tx>
          <c:spPr>
            <a:ln w="3175" cap="rnd">
              <a:solidFill>
                <a:srgbClr val="041E42"/>
              </a:solidFill>
              <a:round/>
            </a:ln>
            <a:effectLst/>
          </c:spPr>
          <c:marker>
            <c:symbol val="none"/>
          </c:marker>
          <c:cat>
            <c:strRef>
              <c:f>Sheet1!$A$2:$A$13</c:f>
              <c:strCache>
                <c:ptCount val="12"/>
                <c:pt idx="0">
                  <c:v>Ocak</c:v>
                </c:pt>
                <c:pt idx="1">
                  <c:v>Şubat</c:v>
                </c:pt>
                <c:pt idx="2">
                  <c:v>Mart</c:v>
                </c:pt>
                <c:pt idx="3">
                  <c:v>Nisan</c:v>
                </c:pt>
                <c:pt idx="4">
                  <c:v>Mayıs</c:v>
                </c:pt>
                <c:pt idx="5">
                  <c:v>Haziran</c:v>
                </c:pt>
                <c:pt idx="6">
                  <c:v>Temmuz</c:v>
                </c:pt>
                <c:pt idx="7">
                  <c:v>Ağustos</c:v>
                </c:pt>
                <c:pt idx="8">
                  <c:v>Eylül</c:v>
                </c:pt>
                <c:pt idx="9">
                  <c:v>Ekim </c:v>
                </c:pt>
                <c:pt idx="10">
                  <c:v>Kasım</c:v>
                </c:pt>
                <c:pt idx="11">
                  <c:v>Aralık</c:v>
                </c:pt>
              </c:strCache>
            </c:strRef>
          </c:cat>
          <c:val>
            <c:numRef>
              <c:f>Sheet1!$F$2:$F$13</c:f>
              <c:numCache>
                <c:formatCode>0%</c:formatCode>
                <c:ptCount val="12"/>
                <c:pt idx="0">
                  <c:v>0.19418483904465214</c:v>
                </c:pt>
                <c:pt idx="1">
                  <c:v>0.35921717171717171</c:v>
                </c:pt>
                <c:pt idx="2">
                  <c:v>0.10357432981316003</c:v>
                </c:pt>
                <c:pt idx="3">
                  <c:v>7.0019723865877709E-2</c:v>
                </c:pt>
                <c:pt idx="4">
                  <c:v>-2.8832951945080093E-2</c:v>
                </c:pt>
                <c:pt idx="5">
                  <c:v>0.15784793241440639</c:v>
                </c:pt>
                <c:pt idx="6">
                  <c:v>-0.10841750841750841</c:v>
                </c:pt>
                <c:pt idx="7">
                  <c:v>-8.0363382250174697E-2</c:v>
                </c:pt>
                <c:pt idx="8">
                  <c:v>-5.1934287228404874E-2</c:v>
                </c:pt>
                <c:pt idx="9">
                  <c:v>0.46541617819460729</c:v>
                </c:pt>
                <c:pt idx="10">
                  <c:v>0.3675464320625611</c:v>
                </c:pt>
                <c:pt idx="11">
                  <c:v>-6.7941764202112481E-2</c:v>
                </c:pt>
              </c:numCache>
            </c:numRef>
          </c:val>
          <c:smooth val="0"/>
          <c:extLst>
            <c:ext xmlns:c16="http://schemas.microsoft.com/office/drawing/2014/chart" uri="{C3380CC4-5D6E-409C-BE32-E72D297353CC}">
              <c16:uniqueId val="{0000000B-3C6E-4F82-A3EF-8C8B7AF621C7}"/>
            </c:ext>
          </c:extLst>
        </c:ser>
        <c:dLbls>
          <c:showLegendKey val="0"/>
          <c:showVal val="0"/>
          <c:showCatName val="0"/>
          <c:showSerName val="0"/>
          <c:showPercent val="0"/>
          <c:showBubbleSize val="0"/>
        </c:dLbls>
        <c:marker val="1"/>
        <c:smooth val="0"/>
        <c:axId val="-1079722288"/>
        <c:axId val="-1079721744"/>
      </c:lineChart>
      <c:catAx>
        <c:axId val="-1079722288"/>
        <c:scaling>
          <c:orientation val="minMax"/>
        </c:scaling>
        <c:delete val="0"/>
        <c:axPos val="b"/>
        <c:numFmt formatCode="General" sourceLinked="1"/>
        <c:majorTickMark val="none"/>
        <c:minorTickMark val="none"/>
        <c:tickLblPos val="nextTo"/>
        <c:spPr>
          <a:noFill/>
          <a:ln w="9525" cap="flat" cmpd="sng" algn="ctr">
            <a:solidFill>
              <a:srgbClr val="041E4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079721744"/>
        <c:crosses val="autoZero"/>
        <c:auto val="1"/>
        <c:lblAlgn val="ctr"/>
        <c:lblOffset val="100"/>
        <c:noMultiLvlLbl val="0"/>
      </c:catAx>
      <c:valAx>
        <c:axId val="-1079721744"/>
        <c:scaling>
          <c:orientation val="minMax"/>
        </c:scaling>
        <c:delete val="1"/>
        <c:axPos val="l"/>
        <c:numFmt formatCode="#,##0" sourceLinked="1"/>
        <c:majorTickMark val="none"/>
        <c:minorTickMark val="none"/>
        <c:tickLblPos val="nextTo"/>
        <c:crossAx val="-1079722288"/>
        <c:crosses val="autoZero"/>
        <c:crossBetween val="between"/>
      </c:valAx>
      <c:dTable>
        <c:showHorzBorder val="1"/>
        <c:showVertBorder val="1"/>
        <c:showOutline val="1"/>
        <c:showKeys val="1"/>
        <c:spPr>
          <a:noFill/>
          <a:ln w="9525" cap="flat" cmpd="sng" algn="ctr">
            <a:solidFill>
              <a:srgbClr val="041E42"/>
            </a:solidFill>
            <a:round/>
          </a:ln>
          <a:effectLst/>
        </c:spPr>
        <c:txPr>
          <a:bodyPr rot="0" spcFirstLastPara="1" vertOverflow="ellipsis" vert="horz" wrap="square" anchor="ctr" anchorCtr="1"/>
          <a:lstStyle/>
          <a:p>
            <a:pPr rtl="0">
              <a:defRPr sz="700" b="0" i="0" u="none" strike="noStrike" kern="1200" baseline="0">
                <a:solidFill>
                  <a:schemeClr val="tx1"/>
                </a:solidFill>
                <a:latin typeface="Century Gothic" panose="020B0502020202020204" pitchFamily="34" charset="0"/>
                <a:ea typeface="+mn-ea"/>
                <a:cs typeface="+mn-cs"/>
              </a:defRPr>
            </a:pPr>
            <a:endParaRPr lang="tr-TR"/>
          </a:p>
        </c:txPr>
      </c:dTable>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rgbClr val="A6A6A6"/>
      </a:solid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4.jpeg"/></Relationships>
</file>

<file path=ppt/drawings/_rels/drawing4.xml.rels><?xml version="1.0" encoding="UTF-8" standalone="yes"?>
<Relationships xmlns="http://schemas.openxmlformats.org/package/2006/relationships"><Relationship Id="rId1" Type="http://schemas.openxmlformats.org/officeDocument/2006/relationships/image" Target="../media/image5.jpeg"/></Relationships>
</file>

<file path=ppt/drawings/_rels/drawing5.xml.rels><?xml version="1.0" encoding="UTF-8" standalone="yes"?>
<Relationships xmlns="http://schemas.openxmlformats.org/package/2006/relationships"><Relationship Id="rId1" Type="http://schemas.openxmlformats.org/officeDocument/2006/relationships/image" Target="../media/image5.jpeg"/></Relationships>
</file>

<file path=ppt/drawings/_rels/drawing6.xml.rels><?xml version="1.0" encoding="UTF-8" standalone="yes"?>
<Relationships xmlns="http://schemas.openxmlformats.org/package/2006/relationships"><Relationship Id="rId1" Type="http://schemas.openxmlformats.org/officeDocument/2006/relationships/image" Target="../media/image5.jpeg"/></Relationships>
</file>

<file path=ppt/drawings/_rels/drawing7.xml.rels><?xml version="1.0" encoding="UTF-8" standalone="yes"?>
<Relationships xmlns="http://schemas.openxmlformats.org/package/2006/relationships"><Relationship Id="rId1" Type="http://schemas.openxmlformats.org/officeDocument/2006/relationships/image" Target="../media/image5.jpeg"/></Relationships>
</file>

<file path=ppt/drawings/drawing1.xml><?xml version="1.0" encoding="utf-8"?>
<c:userShapes xmlns:c="http://schemas.openxmlformats.org/drawingml/2006/chart">
  <cdr:relSizeAnchor xmlns:cdr="http://schemas.openxmlformats.org/drawingml/2006/chartDrawing">
    <cdr:from>
      <cdr:x>0.11341</cdr:x>
      <cdr:y>0.26043</cdr:y>
    </cdr:from>
    <cdr:to>
      <cdr:x>0.23007</cdr:x>
      <cdr:y>0.3605</cdr:y>
    </cdr:to>
    <cdr:sp macro="" textlink="">
      <cdr:nvSpPr>
        <cdr:cNvPr id="2" name="TextBox 1">
          <a:extLst xmlns:a="http://schemas.openxmlformats.org/drawingml/2006/main">
            <a:ext uri="{FF2B5EF4-FFF2-40B4-BE49-F238E27FC236}">
              <a16:creationId xmlns:a16="http://schemas.microsoft.com/office/drawing/2014/main" id="{431E4DB0-2E66-4691-AFAF-5040BB06AE75}"/>
            </a:ext>
          </a:extLst>
        </cdr:cNvPr>
        <cdr:cNvSpPr txBox="1"/>
      </cdr:nvSpPr>
      <cdr:spPr>
        <a:xfrm xmlns:a="http://schemas.openxmlformats.org/drawingml/2006/main">
          <a:off x="557792" y="773401"/>
          <a:ext cx="573776" cy="2971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sz="1100" b="1" dirty="0">
              <a:solidFill>
                <a:srgbClr val="2C5234"/>
              </a:solidFill>
              <a:latin typeface="Century Gothic" panose="020B0502020202020204" pitchFamily="34" charset="0"/>
            </a:rPr>
            <a:t>+%</a:t>
          </a:r>
          <a:r>
            <a:rPr lang="tr-TR" b="1" dirty="0">
              <a:solidFill>
                <a:srgbClr val="2C5234"/>
              </a:solidFill>
              <a:latin typeface="Century Gothic" panose="020B0502020202020204" pitchFamily="34" charset="0"/>
            </a:rPr>
            <a:t>60</a:t>
          </a:r>
          <a:endParaRPr lang="tr-TR" sz="1100" b="1" dirty="0">
            <a:solidFill>
              <a:srgbClr val="2C5234"/>
            </a:solidFill>
            <a:latin typeface="Century Gothic" panose="020B0502020202020204" pitchFamily="34" charset="0"/>
          </a:endParaRPr>
        </a:p>
      </cdr:txBody>
    </cdr:sp>
  </cdr:relSizeAnchor>
  <cdr:relSizeAnchor xmlns:cdr="http://schemas.openxmlformats.org/drawingml/2006/chartDrawing">
    <cdr:from>
      <cdr:x>0.44167</cdr:x>
      <cdr:y>0.39993</cdr:y>
    </cdr:from>
    <cdr:to>
      <cdr:x>0.55833</cdr:x>
      <cdr:y>0.5</cdr:y>
    </cdr:to>
    <cdr:sp macro="" textlink="">
      <cdr:nvSpPr>
        <cdr:cNvPr id="3" name="TextBox 1">
          <a:extLst xmlns:a="http://schemas.openxmlformats.org/drawingml/2006/main">
            <a:ext uri="{FF2B5EF4-FFF2-40B4-BE49-F238E27FC236}">
              <a16:creationId xmlns:a16="http://schemas.microsoft.com/office/drawing/2014/main" id="{20E61E13-0965-4C1B-B523-273DE9E5A91B}"/>
            </a:ext>
          </a:extLst>
        </cdr:cNvPr>
        <cdr:cNvSpPr txBox="1"/>
      </cdr:nvSpPr>
      <cdr:spPr>
        <a:xfrm xmlns:a="http://schemas.openxmlformats.org/drawingml/2006/main">
          <a:off x="2019300" y="1187646"/>
          <a:ext cx="533400" cy="29718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r-TR" sz="1100" b="1" dirty="0">
              <a:solidFill>
                <a:srgbClr val="2C5234"/>
              </a:solidFill>
              <a:latin typeface="Century Gothic" panose="020B0502020202020204" pitchFamily="34" charset="0"/>
            </a:rPr>
            <a:t>+%</a:t>
          </a:r>
          <a:r>
            <a:rPr lang="tr-TR" b="1" dirty="0">
              <a:solidFill>
                <a:srgbClr val="2C5234"/>
              </a:solidFill>
              <a:latin typeface="Century Gothic" panose="020B0502020202020204" pitchFamily="34" charset="0"/>
            </a:rPr>
            <a:t>61</a:t>
          </a:r>
          <a:endParaRPr lang="tr-TR" sz="1100" b="1" dirty="0">
            <a:solidFill>
              <a:srgbClr val="2C5234"/>
            </a:solidFill>
            <a:latin typeface="Century Gothic" panose="020B0502020202020204" pitchFamily="34" charset="0"/>
          </a:endParaRPr>
        </a:p>
      </cdr:txBody>
    </cdr:sp>
  </cdr:relSizeAnchor>
  <cdr:relSizeAnchor xmlns:cdr="http://schemas.openxmlformats.org/drawingml/2006/chartDrawing">
    <cdr:from>
      <cdr:x>0.73362</cdr:x>
      <cdr:y>0.11555</cdr:y>
    </cdr:from>
    <cdr:to>
      <cdr:x>0.85028</cdr:x>
      <cdr:y>0.21562</cdr:y>
    </cdr:to>
    <cdr:sp macro="" textlink="">
      <cdr:nvSpPr>
        <cdr:cNvPr id="4" name="TextBox 1">
          <a:extLst xmlns:a="http://schemas.openxmlformats.org/drawingml/2006/main">
            <a:ext uri="{FF2B5EF4-FFF2-40B4-BE49-F238E27FC236}">
              <a16:creationId xmlns:a16="http://schemas.microsoft.com/office/drawing/2014/main" id="{20E61E13-0965-4C1B-B523-273DE9E5A91B}"/>
            </a:ext>
          </a:extLst>
        </cdr:cNvPr>
        <cdr:cNvSpPr txBox="1"/>
      </cdr:nvSpPr>
      <cdr:spPr>
        <a:xfrm xmlns:a="http://schemas.openxmlformats.org/drawingml/2006/main">
          <a:off x="3608228" y="343145"/>
          <a:ext cx="573776" cy="2971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r-TR" sz="1100" b="1" dirty="0">
              <a:solidFill>
                <a:srgbClr val="2C5234"/>
              </a:solidFill>
              <a:latin typeface="Century Gothic" panose="020B0502020202020204" pitchFamily="34" charset="0"/>
            </a:rPr>
            <a:t>+%</a:t>
          </a:r>
          <a:r>
            <a:rPr lang="tr-TR" b="1" dirty="0">
              <a:solidFill>
                <a:srgbClr val="2C5234"/>
              </a:solidFill>
              <a:latin typeface="Century Gothic" panose="020B0502020202020204" pitchFamily="34" charset="0"/>
            </a:rPr>
            <a:t>60</a:t>
          </a:r>
          <a:endParaRPr lang="tr-TR" sz="1100" b="1" dirty="0">
            <a:solidFill>
              <a:srgbClr val="2C5234"/>
            </a:solidFill>
            <a:latin typeface="Century Gothic" panose="020B0502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0.12837</cdr:x>
      <cdr:y>0.25124</cdr:y>
    </cdr:from>
    <cdr:to>
      <cdr:x>0.24503</cdr:x>
      <cdr:y>0.35131</cdr:y>
    </cdr:to>
    <cdr:sp macro="" textlink="">
      <cdr:nvSpPr>
        <cdr:cNvPr id="2" name="TextBox 1">
          <a:extLst xmlns:a="http://schemas.openxmlformats.org/drawingml/2006/main">
            <a:ext uri="{FF2B5EF4-FFF2-40B4-BE49-F238E27FC236}">
              <a16:creationId xmlns:a16="http://schemas.microsoft.com/office/drawing/2014/main" id="{431E4DB0-2E66-4691-AFAF-5040BB06AE75}"/>
            </a:ext>
          </a:extLst>
        </cdr:cNvPr>
        <cdr:cNvSpPr txBox="1"/>
      </cdr:nvSpPr>
      <cdr:spPr>
        <a:xfrm xmlns:a="http://schemas.openxmlformats.org/drawingml/2006/main">
          <a:off x="800181" y="624623"/>
          <a:ext cx="727160" cy="2487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sz="1100" b="1" dirty="0">
              <a:solidFill>
                <a:srgbClr val="506F56"/>
              </a:solidFill>
              <a:latin typeface="Century Gothic" panose="020B0502020202020204" pitchFamily="34" charset="0"/>
            </a:rPr>
            <a:t>+%</a:t>
          </a:r>
          <a:r>
            <a:rPr lang="tr-TR" b="1" dirty="0">
              <a:solidFill>
                <a:srgbClr val="506F56"/>
              </a:solidFill>
              <a:latin typeface="Century Gothic" panose="020B0502020202020204" pitchFamily="34" charset="0"/>
            </a:rPr>
            <a:t>16</a:t>
          </a:r>
          <a:endParaRPr lang="tr-TR" sz="1100" b="1" dirty="0">
            <a:solidFill>
              <a:srgbClr val="506F56"/>
            </a:solidFill>
            <a:latin typeface="Century Gothic" panose="020B0502020202020204" pitchFamily="34" charset="0"/>
          </a:endParaRPr>
        </a:p>
      </cdr:txBody>
    </cdr:sp>
  </cdr:relSizeAnchor>
  <cdr:relSizeAnchor xmlns:cdr="http://schemas.openxmlformats.org/drawingml/2006/chartDrawing">
    <cdr:from>
      <cdr:x>0.75426</cdr:x>
      <cdr:y>0.10947</cdr:y>
    </cdr:from>
    <cdr:to>
      <cdr:x>0.87093</cdr:x>
      <cdr:y>0.20954</cdr:y>
    </cdr:to>
    <cdr:sp macro="" textlink="">
      <cdr:nvSpPr>
        <cdr:cNvPr id="4" name="TextBox 1">
          <a:extLst xmlns:a="http://schemas.openxmlformats.org/drawingml/2006/main">
            <a:ext uri="{FF2B5EF4-FFF2-40B4-BE49-F238E27FC236}">
              <a16:creationId xmlns:a16="http://schemas.microsoft.com/office/drawing/2014/main" id="{20E61E13-0965-4C1B-B523-273DE9E5A91B}"/>
            </a:ext>
          </a:extLst>
        </cdr:cNvPr>
        <cdr:cNvSpPr txBox="1"/>
      </cdr:nvSpPr>
      <cdr:spPr>
        <a:xfrm xmlns:a="http://schemas.openxmlformats.org/drawingml/2006/main">
          <a:off x="4701405" y="272167"/>
          <a:ext cx="727222" cy="2487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r-TR" b="1" dirty="0">
              <a:solidFill>
                <a:srgbClr val="506F56"/>
              </a:solidFill>
              <a:latin typeface="Century Gothic" panose="020B0502020202020204" pitchFamily="34" charset="0"/>
            </a:rPr>
            <a:t>+</a:t>
          </a:r>
          <a:r>
            <a:rPr lang="tr-TR" sz="1100" b="1" dirty="0">
              <a:solidFill>
                <a:srgbClr val="506F56"/>
              </a:solidFill>
              <a:latin typeface="Century Gothic" panose="020B0502020202020204" pitchFamily="34" charset="0"/>
            </a:rPr>
            <a:t>%</a:t>
          </a:r>
          <a:r>
            <a:rPr lang="tr-TR" b="1" dirty="0">
              <a:solidFill>
                <a:srgbClr val="506F56"/>
              </a:solidFill>
              <a:latin typeface="Century Gothic" panose="020B0502020202020204" pitchFamily="34" charset="0"/>
            </a:rPr>
            <a:t>18</a:t>
          </a:r>
          <a:endParaRPr lang="tr-TR" sz="1100" b="1" dirty="0">
            <a:solidFill>
              <a:srgbClr val="506F56"/>
            </a:solidFill>
            <a:latin typeface="Century Gothic" panose="020B0502020202020204" pitchFamily="34" charset="0"/>
          </a:endParaRPr>
        </a:p>
      </cdr:txBody>
    </cdr:sp>
  </cdr:relSizeAnchor>
  <cdr:relSizeAnchor xmlns:cdr="http://schemas.openxmlformats.org/drawingml/2006/chartDrawing">
    <cdr:from>
      <cdr:x>0.44545</cdr:x>
      <cdr:y>0.36689</cdr:y>
    </cdr:from>
    <cdr:to>
      <cdr:x>0.56211</cdr:x>
      <cdr:y>0.46696</cdr:y>
    </cdr:to>
    <cdr:sp macro="" textlink="">
      <cdr:nvSpPr>
        <cdr:cNvPr id="6" name="TextBox 1">
          <a:extLst xmlns:a="http://schemas.openxmlformats.org/drawingml/2006/main">
            <a:ext uri="{FF2B5EF4-FFF2-40B4-BE49-F238E27FC236}">
              <a16:creationId xmlns:a16="http://schemas.microsoft.com/office/drawing/2014/main" id="{C9AABA03-633A-401E-A0DE-14D51226DD4F}"/>
            </a:ext>
          </a:extLst>
        </cdr:cNvPr>
        <cdr:cNvSpPr txBox="1"/>
      </cdr:nvSpPr>
      <cdr:spPr>
        <a:xfrm xmlns:a="http://schemas.openxmlformats.org/drawingml/2006/main">
          <a:off x="2776591" y="912137"/>
          <a:ext cx="727160" cy="2487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r-TR" b="1" dirty="0">
              <a:solidFill>
                <a:srgbClr val="2C5234"/>
              </a:solidFill>
              <a:latin typeface="Century Gothic" panose="020B0502020202020204" pitchFamily="34" charset="0"/>
            </a:rPr>
            <a:t>+</a:t>
          </a:r>
          <a:r>
            <a:rPr lang="tr-TR" sz="1100" b="1" dirty="0">
              <a:solidFill>
                <a:srgbClr val="2C5234"/>
              </a:solidFill>
              <a:latin typeface="Century Gothic" panose="020B0502020202020204" pitchFamily="34" charset="0"/>
            </a:rPr>
            <a:t>%</a:t>
          </a:r>
          <a:r>
            <a:rPr lang="tr-TR" b="1" dirty="0">
              <a:solidFill>
                <a:srgbClr val="2C5234"/>
              </a:solidFill>
              <a:latin typeface="Century Gothic" panose="020B0502020202020204" pitchFamily="34" charset="0"/>
            </a:rPr>
            <a:t>23</a:t>
          </a:r>
          <a:endParaRPr lang="tr-TR" sz="1100" b="1" dirty="0">
            <a:solidFill>
              <a:srgbClr val="2C5234"/>
            </a:solidFill>
            <a:latin typeface="Century Gothic" panose="020B0502020202020204" pitchFamily="34" charset="0"/>
          </a:endParaRPr>
        </a:p>
      </cdr:txBody>
    </cdr:sp>
  </cdr:relSizeAnchor>
  <cdr:relSizeAnchor xmlns:cdr="http://schemas.openxmlformats.org/drawingml/2006/chartDrawing">
    <cdr:from>
      <cdr:x>0.00745</cdr:x>
      <cdr:y>0.03441</cdr:y>
    </cdr:from>
    <cdr:to>
      <cdr:x>0.05833</cdr:x>
      <cdr:y>0.15969</cdr:y>
    </cdr:to>
    <cdr:pic>
      <cdr:nvPicPr>
        <cdr:cNvPr id="7" name="Picture 67" descr="A close up of a sign&#10;&#10;Description automatically generated">
          <a:extLst xmlns:a="http://schemas.openxmlformats.org/drawingml/2006/main">
            <a:ext uri="{FF2B5EF4-FFF2-40B4-BE49-F238E27FC236}">
              <a16:creationId xmlns:a16="http://schemas.microsoft.com/office/drawing/2014/main" id="{30BDBDBA-A771-484E-9476-E4AC6118B386}"/>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l="2522" t="-1" r="9489" b="51994"/>
        <a:stretch xmlns:a="http://schemas.openxmlformats.org/drawingml/2006/main"/>
      </cdr:blipFill>
      <cdr:spPr>
        <a:xfrm xmlns:a="http://schemas.openxmlformats.org/drawingml/2006/main">
          <a:off x="46451" y="85549"/>
          <a:ext cx="317153" cy="311466"/>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0.11724</cdr:x>
      <cdr:y>0.24489</cdr:y>
    </cdr:from>
    <cdr:to>
      <cdr:x>0.2339</cdr:x>
      <cdr:y>0.34496</cdr:y>
    </cdr:to>
    <cdr:sp macro="" textlink="">
      <cdr:nvSpPr>
        <cdr:cNvPr id="2" name="TextBox 1">
          <a:extLst xmlns:a="http://schemas.openxmlformats.org/drawingml/2006/main">
            <a:ext uri="{FF2B5EF4-FFF2-40B4-BE49-F238E27FC236}">
              <a16:creationId xmlns:a16="http://schemas.microsoft.com/office/drawing/2014/main" id="{431E4DB0-2E66-4691-AFAF-5040BB06AE75}"/>
            </a:ext>
          </a:extLst>
        </cdr:cNvPr>
        <cdr:cNvSpPr txBox="1"/>
      </cdr:nvSpPr>
      <cdr:spPr>
        <a:xfrm xmlns:a="http://schemas.openxmlformats.org/drawingml/2006/main">
          <a:off x="730794" y="657043"/>
          <a:ext cx="727161" cy="2684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b="1" dirty="0">
              <a:solidFill>
                <a:srgbClr val="2C5234"/>
              </a:solidFill>
              <a:latin typeface="Century Gothic" panose="020B0502020202020204" pitchFamily="34" charset="0"/>
            </a:rPr>
            <a:t>+%8</a:t>
          </a:r>
        </a:p>
      </cdr:txBody>
    </cdr:sp>
  </cdr:relSizeAnchor>
  <cdr:relSizeAnchor xmlns:cdr="http://schemas.openxmlformats.org/drawingml/2006/chartDrawing">
    <cdr:from>
      <cdr:x>0.44167</cdr:x>
      <cdr:y>0.35952</cdr:y>
    </cdr:from>
    <cdr:to>
      <cdr:x>0.55833</cdr:x>
      <cdr:y>0.4596</cdr:y>
    </cdr:to>
    <cdr:sp macro="" textlink="">
      <cdr:nvSpPr>
        <cdr:cNvPr id="3" name="TextBox 1">
          <a:extLst xmlns:a="http://schemas.openxmlformats.org/drawingml/2006/main">
            <a:ext uri="{FF2B5EF4-FFF2-40B4-BE49-F238E27FC236}">
              <a16:creationId xmlns:a16="http://schemas.microsoft.com/office/drawing/2014/main" id="{20E61E13-0965-4C1B-B523-273DE9E5A91B}"/>
            </a:ext>
          </a:extLst>
        </cdr:cNvPr>
        <cdr:cNvSpPr txBox="1"/>
      </cdr:nvSpPr>
      <cdr:spPr>
        <a:xfrm xmlns:a="http://schemas.openxmlformats.org/drawingml/2006/main">
          <a:off x="2753000" y="964594"/>
          <a:ext cx="727160" cy="2685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r-TR" b="1" dirty="0">
              <a:solidFill>
                <a:srgbClr val="FF0000"/>
              </a:solidFill>
              <a:latin typeface="Century Gothic" panose="020B0502020202020204" pitchFamily="34" charset="0"/>
            </a:rPr>
            <a:t>-%28</a:t>
          </a:r>
          <a:endParaRPr lang="tr-TR" sz="1100" b="1" dirty="0">
            <a:solidFill>
              <a:srgbClr val="FF0000"/>
            </a:solidFill>
            <a:latin typeface="Century Gothic" panose="020B0502020202020204" pitchFamily="34" charset="0"/>
          </a:endParaRPr>
        </a:p>
      </cdr:txBody>
    </cdr:sp>
  </cdr:relSizeAnchor>
  <cdr:relSizeAnchor xmlns:cdr="http://schemas.openxmlformats.org/drawingml/2006/chartDrawing">
    <cdr:from>
      <cdr:x>0.74763</cdr:x>
      <cdr:y>0.12063</cdr:y>
    </cdr:from>
    <cdr:to>
      <cdr:x>0.8643</cdr:x>
      <cdr:y>0.2207</cdr:y>
    </cdr:to>
    <cdr:sp macro="" textlink="">
      <cdr:nvSpPr>
        <cdr:cNvPr id="4" name="TextBox 1">
          <a:extLst xmlns:a="http://schemas.openxmlformats.org/drawingml/2006/main">
            <a:ext uri="{FF2B5EF4-FFF2-40B4-BE49-F238E27FC236}">
              <a16:creationId xmlns:a16="http://schemas.microsoft.com/office/drawing/2014/main" id="{20E61E13-0965-4C1B-B523-273DE9E5A91B}"/>
            </a:ext>
          </a:extLst>
        </cdr:cNvPr>
        <cdr:cNvSpPr txBox="1"/>
      </cdr:nvSpPr>
      <cdr:spPr>
        <a:xfrm xmlns:a="http://schemas.openxmlformats.org/drawingml/2006/main">
          <a:off x="4660079" y="323653"/>
          <a:ext cx="727222" cy="26848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r-TR" b="1" dirty="0">
              <a:solidFill>
                <a:srgbClr val="FF0000"/>
              </a:solidFill>
              <a:latin typeface="Century Gothic" panose="020B0502020202020204" pitchFamily="34" charset="0"/>
            </a:rPr>
            <a:t>-%7</a:t>
          </a:r>
        </a:p>
      </cdr:txBody>
    </cdr:sp>
  </cdr:relSizeAnchor>
</c:userShapes>
</file>

<file path=ppt/drawings/drawing4.xml><?xml version="1.0" encoding="utf-8"?>
<c:userShapes xmlns:c="http://schemas.openxmlformats.org/drawingml/2006/chart">
  <cdr:relSizeAnchor xmlns:cdr="http://schemas.openxmlformats.org/drawingml/2006/chartDrawing">
    <cdr:from>
      <cdr:x>0.01214</cdr:x>
      <cdr:y>0.02407</cdr:y>
    </cdr:from>
    <cdr:to>
      <cdr:x>0.06302</cdr:x>
      <cdr:y>0.14905</cdr:y>
    </cdr:to>
    <cdr:pic>
      <cdr:nvPicPr>
        <cdr:cNvPr id="4" name="Picture 4" descr="A close up of a sign&#10;&#10;Description automatically generated">
          <a:extLst xmlns:a="http://schemas.openxmlformats.org/drawingml/2006/main">
            <a:ext uri="{FF2B5EF4-FFF2-40B4-BE49-F238E27FC236}">
              <a16:creationId xmlns:a16="http://schemas.microsoft.com/office/drawing/2014/main" id="{8CCD270F-D2B7-4939-AAAB-4F820EA0895A}"/>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l="2522" t="-1" r="9489" b="51994"/>
        <a:stretch xmlns:a="http://schemas.openxmlformats.org/drawingml/2006/main"/>
      </cdr:blipFill>
      <cdr:spPr>
        <a:xfrm xmlns:a="http://schemas.openxmlformats.org/drawingml/2006/main">
          <a:off x="59803" y="41381"/>
          <a:ext cx="250586" cy="214877"/>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0.01093</cdr:x>
      <cdr:y>0.03245</cdr:y>
    </cdr:from>
    <cdr:to>
      <cdr:x>0.06181</cdr:x>
      <cdr:y>0.15527</cdr:y>
    </cdr:to>
    <cdr:pic>
      <cdr:nvPicPr>
        <cdr:cNvPr id="2" name="Picture 4" descr="A close up of a sign&#10;&#10;Description automatically generated">
          <a:extLst xmlns:a="http://schemas.openxmlformats.org/drawingml/2006/main">
            <a:ext uri="{FF2B5EF4-FFF2-40B4-BE49-F238E27FC236}">
              <a16:creationId xmlns:a16="http://schemas.microsoft.com/office/drawing/2014/main" id="{E66D3300-8F2B-4080-BAE9-A7F2846F5227}"/>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l="2522" t="-1" r="9489" b="51994"/>
        <a:stretch xmlns:a="http://schemas.openxmlformats.org/drawingml/2006/main"/>
      </cdr:blipFill>
      <cdr:spPr>
        <a:xfrm xmlns:a="http://schemas.openxmlformats.org/drawingml/2006/main">
          <a:off x="53838" y="53621"/>
          <a:ext cx="250586" cy="202954"/>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0.01011</cdr:x>
      <cdr:y>0.03195</cdr:y>
    </cdr:from>
    <cdr:to>
      <cdr:x>0.06099</cdr:x>
      <cdr:y>0.16278</cdr:y>
    </cdr:to>
    <cdr:pic>
      <cdr:nvPicPr>
        <cdr:cNvPr id="2" name="Picture 4" descr="A close up of a sign&#10;&#10;Description automatically generated">
          <a:extLst xmlns:a="http://schemas.openxmlformats.org/drawingml/2006/main">
            <a:ext uri="{FF2B5EF4-FFF2-40B4-BE49-F238E27FC236}">
              <a16:creationId xmlns:a16="http://schemas.microsoft.com/office/drawing/2014/main" id="{18756D15-E812-49DE-91B2-A47C0972E400}"/>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l="2522" t="-1" r="9489" b="51994"/>
        <a:stretch xmlns:a="http://schemas.openxmlformats.org/drawingml/2006/main"/>
      </cdr:blipFill>
      <cdr:spPr>
        <a:xfrm xmlns:a="http://schemas.openxmlformats.org/drawingml/2006/main">
          <a:off x="49774" y="49557"/>
          <a:ext cx="250586" cy="202954"/>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0.0099</cdr:x>
      <cdr:y>0.0267</cdr:y>
    </cdr:from>
    <cdr:to>
      <cdr:x>0.06078</cdr:x>
      <cdr:y>0.11622</cdr:y>
    </cdr:to>
    <cdr:pic>
      <cdr:nvPicPr>
        <cdr:cNvPr id="3" name="Picture 4" descr="A close up of a sign&#10;&#10;Description automatically generated">
          <a:extLst xmlns:a="http://schemas.openxmlformats.org/drawingml/2006/main">
            <a:ext uri="{FF2B5EF4-FFF2-40B4-BE49-F238E27FC236}">
              <a16:creationId xmlns:a16="http://schemas.microsoft.com/office/drawing/2014/main" id="{CE90DD8B-A66E-4C6F-B3FA-B0C875929254}"/>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l="2522" t="-1" r="9489" b="51994"/>
        <a:stretch xmlns:a="http://schemas.openxmlformats.org/drawingml/2006/main"/>
      </cdr:blipFill>
      <cdr:spPr>
        <a:xfrm xmlns:a="http://schemas.openxmlformats.org/drawingml/2006/main">
          <a:off x="48775" y="60538"/>
          <a:ext cx="250586" cy="20296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4208A3-47C8-4B7A-9F22-70090A06280C}" type="datetimeFigureOut">
              <a:rPr lang="tr-TR" smtClean="0"/>
              <a:t>10.01.2022</a:t>
            </a:fld>
            <a:endParaRPr lang="tr-TR"/>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8AFAC-FD06-4E32-AD8A-B630BB3E74C1}" type="slidenum">
              <a:rPr lang="tr-TR" smtClean="0"/>
              <a:t>‹#›</a:t>
            </a:fld>
            <a:endParaRPr lang="tr-TR"/>
          </a:p>
        </p:txBody>
      </p:sp>
    </p:spTree>
    <p:extLst>
      <p:ext uri="{BB962C8B-B14F-4D97-AF65-F5344CB8AC3E}">
        <p14:creationId xmlns:p14="http://schemas.microsoft.com/office/powerpoint/2010/main" val="25380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radingeconomics.com/world/composite-pm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cmb.gov.tr/wps/wcm/connect/085d78c0-9809-4b33-a6b6-21e0a22a6405/BA-Rapor-Int.pdf?MOD=AJPERES&amp;CACHEID=ROOTWORKSPACE-085d78c0-9809-4b33-a6b6-21e0a22a6405-mERn4Vm"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medyascope.tv/2020/06/10/oecd-raporu-dunya-ekonomisi-yuzde-6-turkiye-ekonomisi-yuzde-48-kuculecek/" TargetMode="External"/><Relationship Id="rId4" Type="http://schemas.openxmlformats.org/officeDocument/2006/relationships/hyperlink" Target="http://www.iso.org.tr/projeler/iso-turkiye-imalat-pmi/"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878AFAC-FD06-4E32-AD8A-B630BB3E74C1}" type="slidenum">
              <a:rPr lang="tr-TR" smtClean="0"/>
              <a:t>3</a:t>
            </a:fld>
            <a:endParaRPr lang="tr-TR"/>
          </a:p>
        </p:txBody>
      </p:sp>
    </p:spTree>
    <p:extLst>
      <p:ext uri="{BB962C8B-B14F-4D97-AF65-F5344CB8AC3E}">
        <p14:creationId xmlns:p14="http://schemas.microsoft.com/office/powerpoint/2010/main" val="85245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Küresel Bileşik PMI Endeksi : </a:t>
            </a:r>
            <a:r>
              <a:rPr lang="tr-TR" dirty="0">
                <a:hlinkClick r:id="rId3"/>
              </a:rPr>
              <a:t>https://tradingeconomics.com/world/composite-pmi</a:t>
            </a:r>
            <a:endParaRPr lang="tr-TR" dirty="0"/>
          </a:p>
          <a:p>
            <a:endParaRPr lang="tr-TR" dirty="0"/>
          </a:p>
        </p:txBody>
      </p:sp>
      <p:sp>
        <p:nvSpPr>
          <p:cNvPr id="4" name="Slide Number Placeholder 3"/>
          <p:cNvSpPr>
            <a:spLocks noGrp="1"/>
          </p:cNvSpPr>
          <p:nvPr>
            <p:ph type="sldNum" sz="quarter" idx="5"/>
          </p:nvPr>
        </p:nvSpPr>
        <p:spPr/>
        <p:txBody>
          <a:bodyPr/>
          <a:lstStyle/>
          <a:p>
            <a:fld id="{5878AFAC-FD06-4E32-AD8A-B630BB3E74C1}" type="slidenum">
              <a:rPr lang="tr-TR" smtClean="0"/>
              <a:t>5</a:t>
            </a:fld>
            <a:endParaRPr lang="tr-TR"/>
          </a:p>
        </p:txBody>
      </p:sp>
    </p:spTree>
    <p:extLst>
      <p:ext uri="{BB962C8B-B14F-4D97-AF65-F5344CB8AC3E}">
        <p14:creationId xmlns:p14="http://schemas.microsoft.com/office/powerpoint/2010/main" val="4105994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a:p>
            <a:r>
              <a:rPr lang="tr-TR" dirty="0">
                <a:hlinkClick r:id="rId3"/>
              </a:rPr>
              <a:t>https://www.tcmb.gov.tr/wps/wcm/connect/085d78c0-9809-4b33-a6b6-21e0a22a6405/BA-Rapor-Int.pdf?MOD=AJPERES&amp;CACHEID=ROOTWORKSPACE-085d78c0-9809-4b33-a6b6-21e0a22a6405-mERn4Vm</a:t>
            </a:r>
            <a:endParaRPr lang="tr-TR" dirty="0"/>
          </a:p>
          <a:p>
            <a:endParaRPr lang="tr-TR" dirty="0"/>
          </a:p>
          <a:p>
            <a:r>
              <a:rPr lang="tr-TR" dirty="0">
                <a:hlinkClick r:id="rId4"/>
              </a:rPr>
              <a:t>http://www.iso.org.tr/projeler/iso-turkiye-imalat-pmi/</a:t>
            </a:r>
            <a:endParaRPr lang="tr-TR" dirty="0"/>
          </a:p>
          <a:p>
            <a:endParaRPr lang="tr-TR" dirty="0"/>
          </a:p>
          <a:p>
            <a:r>
              <a:rPr lang="tr-TR" dirty="0">
                <a:hlinkClick r:id="rId5"/>
              </a:rPr>
              <a:t>https://medyascope.tv/2020/06/10/oecd-raporu-dunya-ekonomisi-yuzde-6-turkiye-ekonomisi-yuzde-48-kuculecek/</a:t>
            </a:r>
            <a:endParaRPr lang="tr-TR" dirty="0"/>
          </a:p>
          <a:p>
            <a:endParaRPr lang="tr-TR" dirty="0"/>
          </a:p>
        </p:txBody>
      </p:sp>
      <p:sp>
        <p:nvSpPr>
          <p:cNvPr id="4" name="Slide Number Placeholder 3"/>
          <p:cNvSpPr>
            <a:spLocks noGrp="1"/>
          </p:cNvSpPr>
          <p:nvPr>
            <p:ph type="sldNum" sz="quarter" idx="5"/>
          </p:nvPr>
        </p:nvSpPr>
        <p:spPr/>
        <p:txBody>
          <a:bodyPr/>
          <a:lstStyle/>
          <a:p>
            <a:fld id="{5878AFAC-FD06-4E32-AD8A-B630BB3E74C1}" type="slidenum">
              <a:rPr lang="tr-TR" smtClean="0"/>
              <a:t>6</a:t>
            </a:fld>
            <a:endParaRPr lang="tr-TR"/>
          </a:p>
        </p:txBody>
      </p:sp>
    </p:spTree>
    <p:extLst>
      <p:ext uri="{BB962C8B-B14F-4D97-AF65-F5344CB8AC3E}">
        <p14:creationId xmlns:p14="http://schemas.microsoft.com/office/powerpoint/2010/main" val="288861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878AFAC-FD06-4E32-AD8A-B630BB3E74C1}" type="slidenum">
              <a:rPr lang="tr-TR" smtClean="0"/>
              <a:t>7</a:t>
            </a:fld>
            <a:endParaRPr lang="tr-TR"/>
          </a:p>
        </p:txBody>
      </p:sp>
    </p:spTree>
    <p:extLst>
      <p:ext uri="{BB962C8B-B14F-4D97-AF65-F5344CB8AC3E}">
        <p14:creationId xmlns:p14="http://schemas.microsoft.com/office/powerpoint/2010/main" val="75847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C85AC0-2624-45D4-B2DB-A7E24A731D99}" type="datetime1">
              <a:rPr lang="tr-TR" smtClean="0"/>
              <a:t>10.01.2022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393125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DF36A8-BD2C-43C4-AD03-DD20C9E49CBC}" type="datetime1">
              <a:rPr lang="tr-TR" smtClean="0"/>
              <a:t>10.01.2022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1716938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CC1DD-8B97-4C44-9289-586910B488D8}" type="datetime1">
              <a:rPr lang="tr-TR" smtClean="0"/>
              <a:t>10.01.2022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3504504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B21C1-2D0B-4099-837A-B48B0ED266DE}" type="datetime1">
              <a:rPr lang="tr-TR" smtClean="0"/>
              <a:t>10.01.2022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83030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3FCA95-2957-4906-B831-49C3AC078DC5}" type="datetime1">
              <a:rPr lang="tr-TR" smtClean="0"/>
              <a:t>10.01.2022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412130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39AC45-DEFA-4568-9607-5EC29152EB16}" type="datetime1">
              <a:rPr lang="tr-TR" smtClean="0"/>
              <a:t>10.01.2022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414270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BE70CB-7555-41CC-B5C7-E9CE91B98BC0}" type="datetime1">
              <a:rPr lang="tr-TR" smtClean="0"/>
              <a:t>10.01.2022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53117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BB10E6-1D40-4862-8721-4EF3EC4CC4CF}" type="datetime1">
              <a:rPr lang="tr-TR" smtClean="0"/>
              <a:t>10.01.2022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288857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95346-9F73-46BC-A895-EC523D551514}" type="datetime1">
              <a:rPr lang="tr-TR" smtClean="0"/>
              <a:t>10.01.2022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949763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CEF577-7EBE-42E9-93F3-3FC0132A456E}" type="datetime1">
              <a:rPr lang="tr-TR" smtClean="0"/>
              <a:t>10.01.2022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1179607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32BB5CD-EFB4-4685-9311-4914245D905D}" type="datetime1">
              <a:rPr lang="tr-TR" smtClean="0"/>
              <a:t>10.01.2022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187AFF8-81DF-4D44-A660-0F2136B4E293}" type="slidenum">
              <a:rPr lang="tr-TR" smtClean="0"/>
              <a:t>‹#›</a:t>
            </a:fld>
            <a:endParaRPr lang="tr-TR"/>
          </a:p>
        </p:txBody>
      </p:sp>
    </p:spTree>
    <p:extLst>
      <p:ext uri="{BB962C8B-B14F-4D97-AF65-F5344CB8AC3E}">
        <p14:creationId xmlns:p14="http://schemas.microsoft.com/office/powerpoint/2010/main" val="231817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D80FD1C-5386-44F4-BC74-E1983F7BC2AF}" type="datetime1">
              <a:rPr lang="tr-TR" smtClean="0"/>
              <a:t>10.01.2022</a:t>
            </a:fld>
            <a:endParaRPr lang="tr-T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187AFF8-81DF-4D44-A660-0F2136B4E293}" type="slidenum">
              <a:rPr lang="tr-TR" smtClean="0"/>
              <a:t>‹#›</a:t>
            </a:fld>
            <a:endParaRPr lang="tr-TR"/>
          </a:p>
        </p:txBody>
      </p:sp>
      <p:sp>
        <p:nvSpPr>
          <p:cNvPr id="7" name="MSIPCMContentMarking" descr="{&quot;HashCode&quot;:-817682047,&quot;Placement&quot;:&quot;Footer&quot;}">
            <a:extLst>
              <a:ext uri="{FF2B5EF4-FFF2-40B4-BE49-F238E27FC236}">
                <a16:creationId xmlns:a16="http://schemas.microsoft.com/office/drawing/2014/main" id="{2C2395C2-55A6-412E-9872-82F411D6846A}"/>
              </a:ext>
            </a:extLst>
          </p:cNvPr>
          <p:cNvSpPr txBox="1"/>
          <p:nvPr userDrawn="1"/>
        </p:nvSpPr>
        <p:spPr>
          <a:xfrm>
            <a:off x="0" y="9677836"/>
            <a:ext cx="4413491" cy="228163"/>
          </a:xfrm>
          <a:prstGeom prst="rect">
            <a:avLst/>
          </a:prstGeom>
          <a:noFill/>
        </p:spPr>
        <p:txBody>
          <a:bodyPr vert="horz" wrap="square" lIns="0" tIns="0" rIns="0" bIns="0" rtlCol="0" anchor="ctr" anchorCtr="1">
            <a:spAutoFit/>
          </a:bodyPr>
          <a:lstStyle/>
          <a:p>
            <a:pPr algn="l">
              <a:spcBef>
                <a:spcPts val="0"/>
              </a:spcBef>
              <a:spcAft>
                <a:spcPts val="0"/>
              </a:spcAft>
            </a:pPr>
            <a:r>
              <a:rPr lang="tr-TR" sz="800">
                <a:solidFill>
                  <a:srgbClr val="008000"/>
                </a:solidFill>
                <a:latin typeface="Calibri" panose="020F0502020204030204" pitchFamily="34" charset="0"/>
              </a:rPr>
              <a:t>Kurumsal bilgiler içermektedir. Sadece ilgili ekipler ve 3. taraflar ile kontrollü olarak paylaşılmalıdır.</a:t>
            </a:r>
          </a:p>
        </p:txBody>
      </p:sp>
    </p:spTree>
    <p:extLst>
      <p:ext uri="{BB962C8B-B14F-4D97-AF65-F5344CB8AC3E}">
        <p14:creationId xmlns:p14="http://schemas.microsoft.com/office/powerpoint/2010/main" val="3591674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jp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7D94BC-2191-4A2D-8EA6-DC4C32B220A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26917" r="26917"/>
          <a:stretch/>
        </p:blipFill>
        <p:spPr>
          <a:xfrm>
            <a:off x="0" y="-4"/>
            <a:ext cx="6858000" cy="9906000"/>
          </a:xfrm>
          <a:prstGeom prst="rect">
            <a:avLst/>
          </a:prstGeom>
        </p:spPr>
      </p:pic>
      <p:sp>
        <p:nvSpPr>
          <p:cNvPr id="147" name="Rectangle 146">
            <a:extLst>
              <a:ext uri="{FF2B5EF4-FFF2-40B4-BE49-F238E27FC236}">
                <a16:creationId xmlns:a16="http://schemas.microsoft.com/office/drawing/2014/main" id="{F8CE406B-2E4B-4FF8-86F6-3B75915122A9}"/>
              </a:ext>
            </a:extLst>
          </p:cNvPr>
          <p:cNvSpPr/>
          <p:nvPr/>
        </p:nvSpPr>
        <p:spPr>
          <a:xfrm>
            <a:off x="230136" y="223832"/>
            <a:ext cx="6397728" cy="2230349"/>
          </a:xfrm>
          <a:prstGeom prst="rect">
            <a:avLst/>
          </a:prstGeom>
          <a:solidFill>
            <a:srgbClr val="0FB4E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8" name="TextBox 147">
            <a:extLst>
              <a:ext uri="{FF2B5EF4-FFF2-40B4-BE49-F238E27FC236}">
                <a16:creationId xmlns:a16="http://schemas.microsoft.com/office/drawing/2014/main" id="{BB332BEC-4E88-468E-88D2-6F0D4F16C0EA}"/>
              </a:ext>
            </a:extLst>
          </p:cNvPr>
          <p:cNvSpPr txBox="1"/>
          <p:nvPr/>
        </p:nvSpPr>
        <p:spPr>
          <a:xfrm>
            <a:off x="230136" y="615731"/>
            <a:ext cx="3622563" cy="1446550"/>
          </a:xfrm>
          <a:prstGeom prst="rect">
            <a:avLst/>
          </a:prstGeom>
          <a:noFill/>
        </p:spPr>
        <p:txBody>
          <a:bodyPr wrap="square" rtlCol="0">
            <a:spAutoFit/>
          </a:bodyPr>
          <a:lstStyle/>
          <a:p>
            <a:pPr lvl="1"/>
            <a:r>
              <a:rPr lang="tr-TR" sz="3200" b="1" dirty="0">
                <a:solidFill>
                  <a:schemeClr val="bg1"/>
                </a:solidFill>
                <a:latin typeface="Century Gothic" panose="020B0502020202020204" pitchFamily="34" charset="0"/>
                <a:ea typeface="Verdana" panose="020B0604030504040204" pitchFamily="34" charset="0"/>
              </a:rPr>
              <a:t>Basın Bülteni</a:t>
            </a:r>
          </a:p>
          <a:p>
            <a:pPr lvl="1"/>
            <a:r>
              <a:rPr lang="tr-TR" sz="2800" dirty="0">
                <a:solidFill>
                  <a:schemeClr val="bg1"/>
                </a:solidFill>
                <a:latin typeface="Century Gothic" panose="020B0502020202020204" pitchFamily="34" charset="0"/>
                <a:ea typeface="Verdana" panose="020B0604030504040204" pitchFamily="34" charset="0"/>
              </a:rPr>
              <a:t>ARALIK</a:t>
            </a:r>
          </a:p>
          <a:p>
            <a:pPr lvl="1"/>
            <a:r>
              <a:rPr lang="tr-TR" sz="2800" dirty="0">
                <a:solidFill>
                  <a:schemeClr val="bg1"/>
                </a:solidFill>
                <a:latin typeface="Century Gothic" panose="020B0502020202020204" pitchFamily="34" charset="0"/>
                <a:ea typeface="Verdana" panose="020B0604030504040204" pitchFamily="34" charset="0"/>
              </a:rPr>
              <a:t>2021</a:t>
            </a:r>
          </a:p>
        </p:txBody>
      </p:sp>
      <p:sp>
        <p:nvSpPr>
          <p:cNvPr id="152" name="Rectangle 151">
            <a:extLst>
              <a:ext uri="{FF2B5EF4-FFF2-40B4-BE49-F238E27FC236}">
                <a16:creationId xmlns:a16="http://schemas.microsoft.com/office/drawing/2014/main" id="{AFAF99D7-D4D9-4CDC-B420-1356ADC4397A}"/>
              </a:ext>
            </a:extLst>
          </p:cNvPr>
          <p:cNvSpPr/>
          <p:nvPr/>
        </p:nvSpPr>
        <p:spPr>
          <a:xfrm>
            <a:off x="5034890" y="8089194"/>
            <a:ext cx="1592974" cy="1592974"/>
          </a:xfrm>
          <a:prstGeom prst="rect">
            <a:avLst/>
          </a:prstGeom>
          <a:solidFill>
            <a:srgbClr val="0FB4E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10">
            <a:extLst>
              <a:ext uri="{FF2B5EF4-FFF2-40B4-BE49-F238E27FC236}">
                <a16:creationId xmlns:a16="http://schemas.microsoft.com/office/drawing/2014/main" id="{9A680EB4-CFB1-4E69-B2CC-678024771F91}"/>
              </a:ext>
            </a:extLst>
          </p:cNvPr>
          <p:cNvSpPr txBox="1"/>
          <p:nvPr/>
        </p:nvSpPr>
        <p:spPr>
          <a:xfrm>
            <a:off x="5073134" y="8424016"/>
            <a:ext cx="1516487" cy="923330"/>
          </a:xfrm>
          <a:prstGeom prst="rect">
            <a:avLst/>
          </a:prstGeom>
          <a:noFill/>
        </p:spPr>
        <p:txBody>
          <a:bodyPr wrap="square" rtlCol="0">
            <a:spAutoFit/>
          </a:bodyPr>
          <a:lstStyle/>
          <a:p>
            <a:r>
              <a:rPr lang="tr-TR" b="1" i="1" dirty="0">
                <a:solidFill>
                  <a:schemeClr val="bg1"/>
                </a:solidFill>
                <a:latin typeface="Century Gothic" panose="020B0502020202020204" pitchFamily="34" charset="0"/>
                <a:ea typeface="Verdana" panose="020B0604030504040204" pitchFamily="34" charset="0"/>
              </a:rPr>
              <a:t>AĞIR TİCARİ </a:t>
            </a:r>
          </a:p>
          <a:p>
            <a:r>
              <a:rPr lang="tr-TR" b="1" i="1" dirty="0">
                <a:solidFill>
                  <a:schemeClr val="bg1"/>
                </a:solidFill>
                <a:latin typeface="Century Gothic" panose="020B0502020202020204" pitchFamily="34" charset="0"/>
                <a:ea typeface="Verdana" panose="020B0604030504040204" pitchFamily="34" charset="0"/>
              </a:rPr>
              <a:t>ARAÇLAR</a:t>
            </a:r>
          </a:p>
          <a:p>
            <a:r>
              <a:rPr lang="tr-TR" b="1" i="1" dirty="0">
                <a:solidFill>
                  <a:schemeClr val="bg1"/>
                </a:solidFill>
                <a:latin typeface="Century Gothic" panose="020B0502020202020204" pitchFamily="34" charset="0"/>
                <a:ea typeface="Verdana" panose="020B0604030504040204" pitchFamily="34" charset="0"/>
              </a:rPr>
              <a:t>DERNEĞİ</a:t>
            </a:r>
          </a:p>
        </p:txBody>
      </p:sp>
      <p:pic>
        <p:nvPicPr>
          <p:cNvPr id="7" name="Picture 6" descr="A close up of a sign&#10;&#10;Description automatically generated">
            <a:extLst>
              <a:ext uri="{FF2B5EF4-FFF2-40B4-BE49-F238E27FC236}">
                <a16:creationId xmlns:a16="http://schemas.microsoft.com/office/drawing/2014/main" id="{7E133809-5D05-4A33-8F72-E1E49F570C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22" t="-1" r="9489" b="51994"/>
          <a:stretch/>
        </p:blipFill>
        <p:spPr>
          <a:xfrm>
            <a:off x="5553117" y="338227"/>
            <a:ext cx="946634" cy="929659"/>
          </a:xfrm>
          <a:prstGeom prst="rect">
            <a:avLst/>
          </a:prstGeom>
        </p:spPr>
      </p:pic>
    </p:spTree>
    <p:extLst>
      <p:ext uri="{BB962C8B-B14F-4D97-AF65-F5344CB8AC3E}">
        <p14:creationId xmlns:p14="http://schemas.microsoft.com/office/powerpoint/2010/main" val="723696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İçerik Yer Tutucusu 27">
            <a:extLst>
              <a:ext uri="{FF2B5EF4-FFF2-40B4-BE49-F238E27FC236}">
                <a16:creationId xmlns:a16="http://schemas.microsoft.com/office/drawing/2014/main" id="{56DE9327-B0F5-42E5-BD47-8A4160A00E01}"/>
              </a:ext>
            </a:extLst>
          </p:cNvPr>
          <p:cNvGraphicFramePr>
            <a:graphicFrameLocks noGrp="1"/>
          </p:cNvGraphicFramePr>
          <p:nvPr>
            <p:ph idx="1"/>
            <p:extLst>
              <p:ext uri="{D42A27DB-BD31-4B8C-83A1-F6EECF244321}">
                <p14:modId xmlns:p14="http://schemas.microsoft.com/office/powerpoint/2010/main" val="2100588542"/>
              </p:ext>
            </p:extLst>
          </p:nvPr>
        </p:nvGraphicFramePr>
        <p:xfrm>
          <a:off x="291987" y="1493292"/>
          <a:ext cx="6324713" cy="3835407"/>
        </p:xfrm>
        <a:graphic>
          <a:graphicData uri="http://schemas.openxmlformats.org/drawingml/2006/table">
            <a:tbl>
              <a:tblPr/>
              <a:tblGrid>
                <a:gridCol w="1768388">
                  <a:extLst>
                    <a:ext uri="{9D8B030D-6E8A-4147-A177-3AD203B41FA5}">
                      <a16:colId xmlns:a16="http://schemas.microsoft.com/office/drawing/2014/main" val="3575480647"/>
                    </a:ext>
                  </a:extLst>
                </a:gridCol>
                <a:gridCol w="1174547">
                  <a:extLst>
                    <a:ext uri="{9D8B030D-6E8A-4147-A177-3AD203B41FA5}">
                      <a16:colId xmlns:a16="http://schemas.microsoft.com/office/drawing/2014/main" val="328010473"/>
                    </a:ext>
                  </a:extLst>
                </a:gridCol>
                <a:gridCol w="1019661">
                  <a:extLst>
                    <a:ext uri="{9D8B030D-6E8A-4147-A177-3AD203B41FA5}">
                      <a16:colId xmlns:a16="http://schemas.microsoft.com/office/drawing/2014/main" val="488796281"/>
                    </a:ext>
                  </a:extLst>
                </a:gridCol>
                <a:gridCol w="813148">
                  <a:extLst>
                    <a:ext uri="{9D8B030D-6E8A-4147-A177-3AD203B41FA5}">
                      <a16:colId xmlns:a16="http://schemas.microsoft.com/office/drawing/2014/main" val="3504982965"/>
                    </a:ext>
                  </a:extLst>
                </a:gridCol>
                <a:gridCol w="771030">
                  <a:extLst>
                    <a:ext uri="{9D8B030D-6E8A-4147-A177-3AD203B41FA5}">
                      <a16:colId xmlns:a16="http://schemas.microsoft.com/office/drawing/2014/main" val="1004929445"/>
                    </a:ext>
                  </a:extLst>
                </a:gridCol>
                <a:gridCol w="777939">
                  <a:extLst>
                    <a:ext uri="{9D8B030D-6E8A-4147-A177-3AD203B41FA5}">
                      <a16:colId xmlns:a16="http://schemas.microsoft.com/office/drawing/2014/main" val="1013968865"/>
                    </a:ext>
                  </a:extLst>
                </a:gridCol>
              </a:tblGrid>
              <a:tr h="347689">
                <a:tc gridSpan="6">
                  <a:txBody>
                    <a:bodyPr/>
                    <a:lstStyle/>
                    <a:p>
                      <a:pPr algn="ctr" fontAlgn="ctr"/>
                      <a:r>
                        <a:rPr lang="tr-TR" sz="1400" b="1" i="0" u="none" strike="noStrike" dirty="0">
                          <a:effectLst/>
                          <a:latin typeface="Century Gothic" panose="020B0502020202020204" pitchFamily="34" charset="0"/>
                        </a:rPr>
                        <a:t>PERAKENDE SATIŞ ADEDİ (ARALIK 2021)</a:t>
                      </a:r>
                    </a:p>
                  </a:txBody>
                  <a:tcPr marL="7420" marR="7420" marT="74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B88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75126136"/>
                  </a:ext>
                </a:extLst>
              </a:tr>
              <a:tr h="347689">
                <a:tc>
                  <a:txBody>
                    <a:bodyPr/>
                    <a:lstStyle/>
                    <a:p>
                      <a:pPr lvl="1" algn="l" fontAlgn="ctr"/>
                      <a:r>
                        <a:rPr lang="tr-TR" sz="1400" b="1" i="0" u="none" strike="noStrike" dirty="0">
                          <a:effectLst/>
                          <a:latin typeface="Century Gothic" panose="020B0502020202020204" pitchFamily="34" charset="0"/>
                        </a:rPr>
                        <a:t>MARKA</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KOLUMAN</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KRONE</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SCHMITZ</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TIRSAN</a:t>
                      </a:r>
                    </a:p>
                  </a:txBody>
                  <a:tcPr marL="7420" marR="7420" marT="74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tr-TR" sz="1400" b="1" i="0" u="none" strike="noStrike" dirty="0">
                          <a:effectLst/>
                          <a:latin typeface="Century Gothic" panose="020B0502020202020204" pitchFamily="34" charset="0"/>
                        </a:rPr>
                        <a:t>T</a:t>
                      </a:r>
                      <a:r>
                        <a:rPr lang="tr-TR" sz="1400" b="1" i="0" u="none" strike="noStrike" kern="1200" dirty="0">
                          <a:solidFill>
                            <a:schemeClr val="tx1"/>
                          </a:solidFill>
                          <a:effectLst/>
                          <a:latin typeface="Century Gothic" panose="020B0502020202020204" pitchFamily="34" charset="0"/>
                          <a:ea typeface="+mn-ea"/>
                          <a:cs typeface="+mn-cs"/>
                        </a:rPr>
                        <a:t>OPLAM</a:t>
                      </a:r>
                    </a:p>
                  </a:txBody>
                  <a:tcPr marL="7420" marR="7420" marT="74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5422971"/>
                  </a:ext>
                </a:extLst>
              </a:tr>
              <a:tr h="347689">
                <a:tc>
                  <a:txBody>
                    <a:bodyPr/>
                    <a:lstStyle/>
                    <a:p>
                      <a:pPr lvl="1" algn="l" fontAlgn="ctr"/>
                      <a:r>
                        <a:rPr lang="tr-TR" sz="1400" b="1" i="0" u="none" strike="noStrike" dirty="0">
                          <a:effectLst/>
                          <a:latin typeface="Century Gothic" panose="020B0502020202020204" pitchFamily="34" charset="0"/>
                        </a:rPr>
                        <a:t>TENTELİ/PERDELİ</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571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842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03014996"/>
                  </a:ext>
                </a:extLst>
              </a:tr>
              <a:tr h="347689">
                <a:tc>
                  <a:txBody>
                    <a:bodyPr/>
                    <a:lstStyle/>
                    <a:p>
                      <a:pPr lvl="1" algn="l" fontAlgn="ctr"/>
                      <a:r>
                        <a:rPr lang="tr-TR" sz="1400" b="1" i="0" u="none" strike="noStrike" dirty="0">
                          <a:effectLst/>
                          <a:latin typeface="Century Gothic" panose="020B0502020202020204" pitchFamily="34" charset="0"/>
                        </a:rPr>
                        <a:t>KUTU TİPİ</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3569862"/>
                  </a:ext>
                </a:extLst>
              </a:tr>
              <a:tr h="347689">
                <a:tc>
                  <a:txBody>
                    <a:bodyPr/>
                    <a:lstStyle/>
                    <a:p>
                      <a:pPr lvl="1" algn="l" fontAlgn="ctr"/>
                      <a:r>
                        <a:rPr lang="tr-TR" sz="1400" b="1" i="0" u="none" strike="noStrike" dirty="0">
                          <a:effectLst/>
                          <a:latin typeface="Century Gothic" panose="020B0502020202020204" pitchFamily="34" charset="0"/>
                        </a:rPr>
                        <a:t>FRİGORİFİK</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8</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160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50269573"/>
                  </a:ext>
                </a:extLst>
              </a:tr>
              <a:tr h="347689">
                <a:tc>
                  <a:txBody>
                    <a:bodyPr/>
                    <a:lstStyle/>
                    <a:p>
                      <a:pPr lvl="1" algn="l" fontAlgn="ctr"/>
                      <a:r>
                        <a:rPr lang="tr-TR" sz="1400" b="1" i="0" u="none" strike="noStrike" dirty="0">
                          <a:effectLst/>
                          <a:latin typeface="Century Gothic" panose="020B0502020202020204" pitchFamily="34" charset="0"/>
                        </a:rPr>
                        <a:t>PLATFORM</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31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83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9899608"/>
                  </a:ext>
                </a:extLst>
              </a:tr>
              <a:tr h="326763">
                <a:tc>
                  <a:txBody>
                    <a:bodyPr/>
                    <a:lstStyle/>
                    <a:p>
                      <a:pPr lvl="1" algn="l" fontAlgn="ctr"/>
                      <a:r>
                        <a:rPr lang="tr-TR" sz="1400" b="1" i="0" u="none" strike="noStrike" dirty="0">
                          <a:effectLst/>
                          <a:latin typeface="Century Gothic" panose="020B0502020202020204" pitchFamily="34" charset="0"/>
                        </a:rPr>
                        <a:t>SASİ ARAÇLAR</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9</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58753338"/>
                  </a:ext>
                </a:extLst>
              </a:tr>
              <a:tr h="378263">
                <a:tc>
                  <a:txBody>
                    <a:bodyPr/>
                    <a:lstStyle/>
                    <a:p>
                      <a:pPr lvl="1" algn="l" fontAlgn="ctr"/>
                      <a:r>
                        <a:rPr lang="tr-TR" sz="1400" b="1" i="0" u="none" strike="noStrike" dirty="0">
                          <a:effectLst/>
                          <a:latin typeface="Century Gothic" panose="020B0502020202020204" pitchFamily="34" charset="0"/>
                        </a:rPr>
                        <a:t>DÖKME YÜK</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4</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9982857"/>
                  </a:ext>
                </a:extLst>
              </a:tr>
              <a:tr h="348869">
                <a:tc>
                  <a:txBody>
                    <a:bodyPr/>
                    <a:lstStyle/>
                    <a:p>
                      <a:pPr marL="342900" marR="0" lvl="1" indent="0" algn="l" defTabSz="685800" rtl="0" eaLnBrk="1" fontAlgn="ctr" latinLnBrk="0" hangingPunct="1">
                        <a:lnSpc>
                          <a:spcPct val="100000"/>
                        </a:lnSpc>
                        <a:spcBef>
                          <a:spcPts val="0"/>
                        </a:spcBef>
                        <a:spcAft>
                          <a:spcPts val="0"/>
                        </a:spcAft>
                        <a:buClrTx/>
                        <a:buSzTx/>
                        <a:buFontTx/>
                        <a:buNone/>
                        <a:tabLst/>
                        <a:defRPr/>
                      </a:pPr>
                      <a:r>
                        <a:rPr lang="tr-TR" sz="1400" b="1" i="0" u="none" strike="noStrike" dirty="0">
                          <a:effectLst/>
                          <a:latin typeface="Century Gothic" panose="020B0502020202020204" pitchFamily="34" charset="0"/>
                        </a:rPr>
                        <a:t>SIVI YÜK</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21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8808768"/>
                  </a:ext>
                </a:extLst>
              </a:tr>
              <a:tr h="347689">
                <a:tc>
                  <a:txBody>
                    <a:bodyPr/>
                    <a:lstStyle/>
                    <a:p>
                      <a:pPr lvl="1" algn="l" fontAlgn="ctr"/>
                      <a:r>
                        <a:rPr lang="tr-TR" sz="1400" b="1" i="0" u="none" strike="noStrike" dirty="0">
                          <a:effectLst/>
                          <a:latin typeface="Century Gothic" panose="020B0502020202020204" pitchFamily="34" charset="0"/>
                        </a:rPr>
                        <a:t>ÖZEL</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3681119"/>
                  </a:ext>
                </a:extLst>
              </a:tr>
              <a:tr h="347689">
                <a:tc>
                  <a:txBody>
                    <a:bodyPr/>
                    <a:lstStyle/>
                    <a:p>
                      <a:pPr lvl="1" algn="l" fontAlgn="ctr"/>
                      <a:r>
                        <a:rPr lang="tr-TR" sz="1400" b="1" i="0" u="none" strike="noStrike" dirty="0">
                          <a:effectLst/>
                          <a:latin typeface="Century Gothic" panose="020B0502020202020204" pitchFamily="34" charset="0"/>
                        </a:rPr>
                        <a:t>TOPLAM</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224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660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1.137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612682"/>
                  </a:ext>
                </a:extLst>
              </a:tr>
            </a:tbl>
          </a:graphicData>
        </a:graphic>
      </p:graphicFrame>
      <p:pic>
        <p:nvPicPr>
          <p:cNvPr id="25" name="Picture 6" descr="A close up of a sign&#10;&#10;Description automatically generated">
            <a:extLst>
              <a:ext uri="{FF2B5EF4-FFF2-40B4-BE49-F238E27FC236}">
                <a16:creationId xmlns:a16="http://schemas.microsoft.com/office/drawing/2014/main" id="{5CCFB3BA-5B9B-4535-A233-FB5CF6E41B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sp>
        <p:nvSpPr>
          <p:cNvPr id="27" name="Metin kutusu 26">
            <a:extLst>
              <a:ext uri="{FF2B5EF4-FFF2-40B4-BE49-F238E27FC236}">
                <a16:creationId xmlns:a16="http://schemas.microsoft.com/office/drawing/2014/main" id="{0553F01C-2FE8-4EE0-B3B5-1ED08D3D1D8B}"/>
              </a:ext>
            </a:extLst>
          </p:cNvPr>
          <p:cNvSpPr txBox="1"/>
          <p:nvPr/>
        </p:nvSpPr>
        <p:spPr>
          <a:xfrm>
            <a:off x="555625" y="775862"/>
            <a:ext cx="5746750"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Perakende Satış Adetleri</a:t>
            </a:r>
          </a:p>
          <a:p>
            <a:pPr marL="0" marR="0" lvl="0" indent="0" algn="ctr" defTabSz="457200" rtl="0" eaLnBrk="1" fontAlgn="auto" latinLnBrk="0" hangingPunct="1">
              <a:lnSpc>
                <a:spcPct val="100000"/>
              </a:lnSpc>
              <a:spcBef>
                <a:spcPts val="0"/>
              </a:spcBef>
              <a:spcAft>
                <a:spcPts val="0"/>
              </a:spcAft>
              <a:buClrTx/>
              <a:buSzTx/>
              <a:buFontTx/>
              <a:buNone/>
              <a:tabLst/>
              <a:defRPr/>
            </a:pPr>
            <a:r>
              <a:rPr lang="tr-TR" b="1" dirty="0">
                <a:solidFill>
                  <a:prstClr val="black"/>
                </a:solidFill>
                <a:latin typeface="Century Gothic" panose="020B0502020202020204" pitchFamily="34" charset="0"/>
                <a:ea typeface="Verdana" panose="020B0604030504040204" pitchFamily="34" charset="0"/>
              </a:rPr>
              <a:t>Semi-Treyler </a:t>
            </a:r>
            <a:r>
              <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Araç Pazarı</a:t>
            </a:r>
          </a:p>
        </p:txBody>
      </p:sp>
      <p:graphicFrame>
        <p:nvGraphicFramePr>
          <p:cNvPr id="34" name="İçerik Yer Tutucusu 27">
            <a:extLst>
              <a:ext uri="{FF2B5EF4-FFF2-40B4-BE49-F238E27FC236}">
                <a16:creationId xmlns:a16="http://schemas.microsoft.com/office/drawing/2014/main" id="{6F62B2AD-EA96-4223-A064-A275B699F2B6}"/>
              </a:ext>
            </a:extLst>
          </p:cNvPr>
          <p:cNvGraphicFramePr>
            <a:graphicFrameLocks/>
          </p:cNvGraphicFramePr>
          <p:nvPr>
            <p:extLst>
              <p:ext uri="{D42A27DB-BD31-4B8C-83A1-F6EECF244321}">
                <p14:modId xmlns:p14="http://schemas.microsoft.com/office/powerpoint/2010/main" val="530805627"/>
              </p:ext>
            </p:extLst>
          </p:nvPr>
        </p:nvGraphicFramePr>
        <p:xfrm>
          <a:off x="291987" y="5562600"/>
          <a:ext cx="6324713" cy="4064004"/>
        </p:xfrm>
        <a:graphic>
          <a:graphicData uri="http://schemas.openxmlformats.org/drawingml/2006/table">
            <a:tbl>
              <a:tblPr/>
              <a:tblGrid>
                <a:gridCol w="1768388">
                  <a:extLst>
                    <a:ext uri="{9D8B030D-6E8A-4147-A177-3AD203B41FA5}">
                      <a16:colId xmlns:a16="http://schemas.microsoft.com/office/drawing/2014/main" val="3575480647"/>
                    </a:ext>
                  </a:extLst>
                </a:gridCol>
                <a:gridCol w="1174547">
                  <a:extLst>
                    <a:ext uri="{9D8B030D-6E8A-4147-A177-3AD203B41FA5}">
                      <a16:colId xmlns:a16="http://schemas.microsoft.com/office/drawing/2014/main" val="328010473"/>
                    </a:ext>
                  </a:extLst>
                </a:gridCol>
                <a:gridCol w="1019661">
                  <a:extLst>
                    <a:ext uri="{9D8B030D-6E8A-4147-A177-3AD203B41FA5}">
                      <a16:colId xmlns:a16="http://schemas.microsoft.com/office/drawing/2014/main" val="488796281"/>
                    </a:ext>
                  </a:extLst>
                </a:gridCol>
                <a:gridCol w="813148">
                  <a:extLst>
                    <a:ext uri="{9D8B030D-6E8A-4147-A177-3AD203B41FA5}">
                      <a16:colId xmlns:a16="http://schemas.microsoft.com/office/drawing/2014/main" val="3504982965"/>
                    </a:ext>
                  </a:extLst>
                </a:gridCol>
                <a:gridCol w="771030">
                  <a:extLst>
                    <a:ext uri="{9D8B030D-6E8A-4147-A177-3AD203B41FA5}">
                      <a16:colId xmlns:a16="http://schemas.microsoft.com/office/drawing/2014/main" val="1004929445"/>
                    </a:ext>
                  </a:extLst>
                </a:gridCol>
                <a:gridCol w="777939">
                  <a:extLst>
                    <a:ext uri="{9D8B030D-6E8A-4147-A177-3AD203B41FA5}">
                      <a16:colId xmlns:a16="http://schemas.microsoft.com/office/drawing/2014/main" val="1013968865"/>
                    </a:ext>
                  </a:extLst>
                </a:gridCol>
              </a:tblGrid>
              <a:tr h="368412">
                <a:tc gridSpan="6">
                  <a:txBody>
                    <a:bodyPr/>
                    <a:lstStyle/>
                    <a:p>
                      <a:pPr algn="ctr" fontAlgn="ctr"/>
                      <a:r>
                        <a:rPr lang="tr-TR" sz="1400" b="1" i="0" u="none" strike="noStrike" dirty="0">
                          <a:effectLst/>
                          <a:latin typeface="Century Gothic" panose="020B0502020202020204" pitchFamily="34" charset="0"/>
                        </a:rPr>
                        <a:t>PERAKENDE SATIŞ ADEDİ (OCAK-ARALIK 2021)</a:t>
                      </a:r>
                    </a:p>
                  </a:txBody>
                  <a:tcPr marL="7420" marR="7420" marT="74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B88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75126136"/>
                  </a:ext>
                </a:extLst>
              </a:tr>
              <a:tr h="368412">
                <a:tc>
                  <a:txBody>
                    <a:bodyPr/>
                    <a:lstStyle/>
                    <a:p>
                      <a:pPr lvl="1" algn="l" fontAlgn="ctr"/>
                      <a:r>
                        <a:rPr lang="tr-TR" sz="1400" b="1" i="0" u="none" strike="noStrike" dirty="0">
                          <a:effectLst/>
                          <a:latin typeface="Century Gothic" panose="020B0502020202020204" pitchFamily="34" charset="0"/>
                        </a:rPr>
                        <a:t>MARKA</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KOLUMAN</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KRONE</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SCHMITZ</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TIRSAN</a:t>
                      </a:r>
                    </a:p>
                  </a:txBody>
                  <a:tcPr marL="7420" marR="7420" marT="74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tr-TR" sz="1400" b="1" i="0" u="none" strike="noStrike" dirty="0">
                          <a:effectLst/>
                          <a:latin typeface="Century Gothic" panose="020B0502020202020204" pitchFamily="34" charset="0"/>
                        </a:rPr>
                        <a:t>T</a:t>
                      </a:r>
                      <a:r>
                        <a:rPr lang="tr-TR" sz="1400" b="1" i="0" u="none" strike="noStrike" kern="1200" dirty="0">
                          <a:solidFill>
                            <a:schemeClr val="tx1"/>
                          </a:solidFill>
                          <a:effectLst/>
                          <a:latin typeface="Century Gothic" panose="020B0502020202020204" pitchFamily="34" charset="0"/>
                          <a:ea typeface="+mn-ea"/>
                          <a:cs typeface="+mn-cs"/>
                        </a:rPr>
                        <a:t>OPLAM</a:t>
                      </a:r>
                    </a:p>
                  </a:txBody>
                  <a:tcPr marL="7420" marR="7420" marT="74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5422971"/>
                  </a:ext>
                </a:extLst>
              </a:tr>
              <a:tr h="368412">
                <a:tc>
                  <a:txBody>
                    <a:bodyPr/>
                    <a:lstStyle/>
                    <a:p>
                      <a:pPr lvl="1" algn="l" fontAlgn="ctr"/>
                      <a:r>
                        <a:rPr lang="tr-TR" sz="1400" b="1" i="0" u="none" strike="noStrike" dirty="0">
                          <a:effectLst/>
                          <a:latin typeface="Century Gothic" panose="020B0502020202020204" pitchFamily="34" charset="0"/>
                        </a:rPr>
                        <a:t>TENTELİ/PERDELİ</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463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1.288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813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4.953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7.517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03014996"/>
                  </a:ext>
                </a:extLst>
              </a:tr>
              <a:tr h="368412">
                <a:tc>
                  <a:txBody>
                    <a:bodyPr/>
                    <a:lstStyle/>
                    <a:p>
                      <a:pPr lvl="1" algn="l" fontAlgn="ctr"/>
                      <a:r>
                        <a:rPr lang="tr-TR" sz="1400" b="1" i="0" u="none" strike="noStrike" dirty="0">
                          <a:effectLst/>
                          <a:latin typeface="Century Gothic" panose="020B0502020202020204" pitchFamily="34" charset="0"/>
                        </a:rPr>
                        <a:t>KUTU TİPİ</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25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3569862"/>
                  </a:ext>
                </a:extLst>
              </a:tr>
              <a:tr h="368412">
                <a:tc>
                  <a:txBody>
                    <a:bodyPr/>
                    <a:lstStyle/>
                    <a:p>
                      <a:pPr lvl="1" algn="l" fontAlgn="ctr"/>
                      <a:r>
                        <a:rPr lang="tr-TR" sz="1400" b="1" i="0" u="none" strike="noStrike" dirty="0">
                          <a:effectLst/>
                          <a:latin typeface="Century Gothic" panose="020B0502020202020204" pitchFamily="34" charset="0"/>
                        </a:rPr>
                        <a:t>FRİGORİFİK</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529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979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185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1.693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50269573"/>
                  </a:ext>
                </a:extLst>
              </a:tr>
              <a:tr h="368412">
                <a:tc>
                  <a:txBody>
                    <a:bodyPr/>
                    <a:lstStyle/>
                    <a:p>
                      <a:pPr lvl="1" algn="l" fontAlgn="ctr"/>
                      <a:r>
                        <a:rPr lang="tr-TR" sz="1400" b="1" i="0" u="none" strike="noStrike" dirty="0">
                          <a:effectLst/>
                          <a:latin typeface="Century Gothic" panose="020B0502020202020204" pitchFamily="34" charset="0"/>
                        </a:rPr>
                        <a:t>PLATFORM</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403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458</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984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9899608"/>
                  </a:ext>
                </a:extLst>
              </a:tr>
              <a:tr h="346239">
                <a:tc>
                  <a:txBody>
                    <a:bodyPr/>
                    <a:lstStyle/>
                    <a:p>
                      <a:pPr lvl="1" algn="l" fontAlgn="ctr"/>
                      <a:r>
                        <a:rPr lang="tr-TR" sz="1400" b="1" i="0" u="none" strike="noStrike" dirty="0">
                          <a:effectLst/>
                          <a:latin typeface="Century Gothic" panose="020B0502020202020204" pitchFamily="34" charset="0"/>
                        </a:rPr>
                        <a:t>SASİ ARAÇLAR</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95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234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58753338"/>
                  </a:ext>
                </a:extLst>
              </a:tr>
              <a:tr h="400808">
                <a:tc>
                  <a:txBody>
                    <a:bodyPr/>
                    <a:lstStyle/>
                    <a:p>
                      <a:pPr lvl="1" algn="l" fontAlgn="ctr"/>
                      <a:r>
                        <a:rPr lang="tr-TR" sz="1400" b="1" i="0" u="none" strike="noStrike" dirty="0">
                          <a:effectLst/>
                          <a:latin typeface="Century Gothic" panose="020B0502020202020204" pitchFamily="34" charset="0"/>
                        </a:rPr>
                        <a:t>DÖKME YÜK</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32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72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9982857"/>
                  </a:ext>
                </a:extLst>
              </a:tr>
              <a:tr h="369661">
                <a:tc>
                  <a:txBody>
                    <a:bodyPr/>
                    <a:lstStyle/>
                    <a:p>
                      <a:pPr marL="342900" marR="0" lvl="1" indent="0" algn="l" defTabSz="685800" rtl="0" eaLnBrk="1" fontAlgn="ctr" latinLnBrk="0" hangingPunct="1">
                        <a:lnSpc>
                          <a:spcPct val="100000"/>
                        </a:lnSpc>
                        <a:spcBef>
                          <a:spcPts val="0"/>
                        </a:spcBef>
                        <a:spcAft>
                          <a:spcPts val="0"/>
                        </a:spcAft>
                        <a:buClrTx/>
                        <a:buSzTx/>
                        <a:buFontTx/>
                        <a:buNone/>
                        <a:tabLst/>
                        <a:defRPr/>
                      </a:pPr>
                      <a:r>
                        <a:rPr lang="tr-TR" sz="1400" b="1" i="0" u="none" strike="noStrike" dirty="0">
                          <a:effectLst/>
                          <a:latin typeface="Century Gothic" panose="020B0502020202020204" pitchFamily="34" charset="0"/>
                        </a:rPr>
                        <a:t>SIVI YÜK</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163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165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8808768"/>
                  </a:ext>
                </a:extLst>
              </a:tr>
              <a:tr h="368412">
                <a:tc>
                  <a:txBody>
                    <a:bodyPr/>
                    <a:lstStyle/>
                    <a:p>
                      <a:pPr lvl="1" algn="l" fontAlgn="ctr"/>
                      <a:r>
                        <a:rPr lang="tr-TR" sz="1400" b="1" i="0" u="none" strike="noStrike" dirty="0">
                          <a:effectLst/>
                          <a:latin typeface="Century Gothic" panose="020B0502020202020204" pitchFamily="34" charset="0"/>
                        </a:rPr>
                        <a:t>ÖZEL</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252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252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3681119"/>
                  </a:ext>
                </a:extLst>
              </a:tr>
              <a:tr h="368412">
                <a:tc>
                  <a:txBody>
                    <a:bodyPr/>
                    <a:lstStyle/>
                    <a:p>
                      <a:pPr lvl="1" algn="l" fontAlgn="ctr"/>
                      <a:r>
                        <a:rPr lang="tr-TR" sz="1400" b="1" i="0" u="none" strike="noStrike" dirty="0">
                          <a:effectLst/>
                          <a:latin typeface="Century Gothic" panose="020B0502020202020204" pitchFamily="34" charset="0"/>
                        </a:rPr>
                        <a:t>TOPLAM</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636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2.351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1.792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6.163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10.942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612682"/>
                  </a:ext>
                </a:extLst>
              </a:tr>
            </a:tbl>
          </a:graphicData>
        </a:graphic>
      </p:graphicFrame>
    </p:spTree>
    <p:extLst>
      <p:ext uri="{BB962C8B-B14F-4D97-AF65-F5344CB8AC3E}">
        <p14:creationId xmlns:p14="http://schemas.microsoft.com/office/powerpoint/2010/main" val="3845081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7E133809-5D05-4A33-8F72-E1E49F570C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sp>
        <p:nvSpPr>
          <p:cNvPr id="11" name="TextBox 10">
            <a:extLst>
              <a:ext uri="{FF2B5EF4-FFF2-40B4-BE49-F238E27FC236}">
                <a16:creationId xmlns:a16="http://schemas.microsoft.com/office/drawing/2014/main" id="{9A680EB4-CFB1-4E69-B2CC-678024771F91}"/>
              </a:ext>
            </a:extLst>
          </p:cNvPr>
          <p:cNvSpPr txBox="1"/>
          <p:nvPr/>
        </p:nvSpPr>
        <p:spPr>
          <a:xfrm>
            <a:off x="140207" y="1142480"/>
            <a:ext cx="6577586"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tr-TR" b="1" dirty="0">
                <a:solidFill>
                  <a:prstClr val="black"/>
                </a:solidFill>
                <a:latin typeface="Century Gothic" panose="020B0502020202020204" pitchFamily="34" charset="0"/>
                <a:ea typeface="Verdana" panose="020B0604030504040204" pitchFamily="34" charset="0"/>
              </a:rPr>
              <a:t>TAİD Hakkında</a:t>
            </a:r>
            <a:endPar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endParaRPr>
          </a:p>
        </p:txBody>
      </p:sp>
      <p:sp>
        <p:nvSpPr>
          <p:cNvPr id="70" name="TextBox 69">
            <a:extLst>
              <a:ext uri="{FF2B5EF4-FFF2-40B4-BE49-F238E27FC236}">
                <a16:creationId xmlns:a16="http://schemas.microsoft.com/office/drawing/2014/main" id="{8EFEFCE7-61E5-41B4-9045-8D51237D3EAD}"/>
              </a:ext>
            </a:extLst>
          </p:cNvPr>
          <p:cNvSpPr txBox="1"/>
          <p:nvPr/>
        </p:nvSpPr>
        <p:spPr>
          <a:xfrm>
            <a:off x="140207" y="1641554"/>
            <a:ext cx="6577586" cy="2015936"/>
          </a:xfrm>
          <a:prstGeom prst="rect">
            <a:avLst/>
          </a:prstGeom>
          <a:noFill/>
        </p:spPr>
        <p:txBody>
          <a:bodyPr wrap="square" rtlCol="0">
            <a:spAutoFit/>
          </a:bodyPr>
          <a:lstStyle/>
          <a:p>
            <a:pPr lvl="0">
              <a:defRPr/>
            </a:pPr>
            <a:r>
              <a:rPr lang="tr-TR" sz="1250" dirty="0">
                <a:solidFill>
                  <a:prstClr val="black"/>
                </a:solidFill>
                <a:latin typeface="Century Gothic" panose="020B0502020202020204" pitchFamily="34" charset="0"/>
                <a:ea typeface="Verdana" panose="020B0604030504040204" pitchFamily="34" charset="0"/>
              </a:rPr>
              <a:t>Kısa adı TAİD olan Ağır Ticari Araçlar Derneği, Mayıs 2000’de Ticari Araç İthalatçıları Derneği adıyla kurulmuştur. Kuruluş çalışmalarına 1999 yılında başlayan TAİD, Avrupa’nın önde gelen ticari araç üreticilerinin ülkemizdeki ithalatçılarını bir dernek çatısı altında toplamıştır.</a:t>
            </a:r>
          </a:p>
          <a:p>
            <a:pPr lvl="0">
              <a:defRPr/>
            </a:pPr>
            <a:r>
              <a:rPr lang="tr-TR" sz="1250" dirty="0">
                <a:solidFill>
                  <a:prstClr val="black"/>
                </a:solidFill>
                <a:latin typeface="Century Gothic" panose="020B0502020202020204" pitchFamily="34" charset="0"/>
                <a:ea typeface="Verdana" panose="020B0604030504040204" pitchFamily="34" charset="0"/>
              </a:rPr>
              <a:t>Derneğin amacı, Ülkemizde yerleşik ağır ticari araç (azami yüklü ağırlığı 3,5 ton ve üzeri ticari taşıt araçları ve bunların tamamlayıcısı treyler ve diğer üstyapılar) imalatçı, ithalatçı ve distribütörlerini temsilen kullanıcı sektörlerin Avrupa Birliği normları doğrultusunda gelişimini sağlamak, tüketici ve toplum yararına taşımacılık sektörü ile ilgili diğer kuruluşlarla işbirliğinde bulunmak ve sektör mensuplarının hak ve yararlarını gözetmektir. </a:t>
            </a:r>
          </a:p>
        </p:txBody>
      </p:sp>
      <p:sp>
        <p:nvSpPr>
          <p:cNvPr id="71" name="TextBox 70">
            <a:extLst>
              <a:ext uri="{FF2B5EF4-FFF2-40B4-BE49-F238E27FC236}">
                <a16:creationId xmlns:a16="http://schemas.microsoft.com/office/drawing/2014/main" id="{57E0B0DA-EEB8-48B4-987C-D69C506D3B89}"/>
              </a:ext>
            </a:extLst>
          </p:cNvPr>
          <p:cNvSpPr txBox="1"/>
          <p:nvPr/>
        </p:nvSpPr>
        <p:spPr>
          <a:xfrm>
            <a:off x="140207" y="3787232"/>
            <a:ext cx="6577586"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TAİD Üyeleri</a:t>
            </a:r>
          </a:p>
        </p:txBody>
      </p:sp>
      <p:sp>
        <p:nvSpPr>
          <p:cNvPr id="76" name="TextBox 75">
            <a:extLst>
              <a:ext uri="{FF2B5EF4-FFF2-40B4-BE49-F238E27FC236}">
                <a16:creationId xmlns:a16="http://schemas.microsoft.com/office/drawing/2014/main" id="{8A4551E9-5209-4184-A197-57AB9F9B3B90}"/>
              </a:ext>
            </a:extLst>
          </p:cNvPr>
          <p:cNvSpPr txBox="1"/>
          <p:nvPr/>
        </p:nvSpPr>
        <p:spPr>
          <a:xfrm>
            <a:off x="140207" y="7525792"/>
            <a:ext cx="6577586"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tr-TR" b="1" dirty="0">
                <a:solidFill>
                  <a:prstClr val="black"/>
                </a:solidFill>
                <a:latin typeface="Century Gothic" panose="020B0502020202020204" pitchFamily="34" charset="0"/>
                <a:ea typeface="Verdana" panose="020B0604030504040204" pitchFamily="34" charset="0"/>
              </a:rPr>
              <a:t>TAİD İletişim</a:t>
            </a:r>
            <a:endPar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endParaRPr>
          </a:p>
        </p:txBody>
      </p:sp>
      <p:sp>
        <p:nvSpPr>
          <p:cNvPr id="77" name="TextBox 76">
            <a:extLst>
              <a:ext uri="{FF2B5EF4-FFF2-40B4-BE49-F238E27FC236}">
                <a16:creationId xmlns:a16="http://schemas.microsoft.com/office/drawing/2014/main" id="{F2C34DD4-DD48-405E-8465-16E5D732340C}"/>
              </a:ext>
            </a:extLst>
          </p:cNvPr>
          <p:cNvSpPr txBox="1"/>
          <p:nvPr/>
        </p:nvSpPr>
        <p:spPr>
          <a:xfrm>
            <a:off x="140207" y="8024866"/>
            <a:ext cx="6577586" cy="738664"/>
          </a:xfrm>
          <a:prstGeom prst="rect">
            <a:avLst/>
          </a:prstGeom>
          <a:noFill/>
        </p:spPr>
        <p:txBody>
          <a:bodyPr wrap="square" rtlCol="0">
            <a:spAutoFit/>
          </a:bodyPr>
          <a:lstStyle/>
          <a:p>
            <a:pPr lvl="0">
              <a:defRPr/>
            </a:pPr>
            <a:r>
              <a:rPr lang="tr-TR" sz="1400" b="1" dirty="0">
                <a:solidFill>
                  <a:prstClr val="black"/>
                </a:solidFill>
                <a:latin typeface="Century Gothic" panose="020B0502020202020204" pitchFamily="34" charset="0"/>
                <a:ea typeface="Verdana" panose="020B0604030504040204" pitchFamily="34" charset="0"/>
              </a:rPr>
              <a:t>Mustafa Şehirli</a:t>
            </a:r>
          </a:p>
          <a:p>
            <a:pPr lvl="0">
              <a:defRPr/>
            </a:pPr>
            <a:r>
              <a:rPr lang="tr-TR" sz="1400" dirty="0">
                <a:solidFill>
                  <a:prstClr val="black"/>
                </a:solidFill>
                <a:latin typeface="Century Gothic" panose="020B0502020202020204" pitchFamily="34" charset="0"/>
                <a:ea typeface="Verdana" panose="020B0604030504040204" pitchFamily="34" charset="0"/>
              </a:rPr>
              <a:t>Genel Sekreter</a:t>
            </a:r>
          </a:p>
          <a:p>
            <a:pPr lvl="0">
              <a:defRPr/>
            </a:pPr>
            <a:r>
              <a:rPr lang="tr-TR" sz="1400" i="1" dirty="0">
                <a:solidFill>
                  <a:prstClr val="black"/>
                </a:solidFill>
                <a:latin typeface="Century Gothic" panose="020B0502020202020204" pitchFamily="34" charset="0"/>
                <a:ea typeface="Verdana" panose="020B0604030504040204" pitchFamily="34" charset="0"/>
              </a:rPr>
              <a:t>taid@taid.org.tr </a:t>
            </a:r>
          </a:p>
        </p:txBody>
      </p:sp>
      <p:sp>
        <p:nvSpPr>
          <p:cNvPr id="20" name="Rectangle 19">
            <a:extLst>
              <a:ext uri="{FF2B5EF4-FFF2-40B4-BE49-F238E27FC236}">
                <a16:creationId xmlns:a16="http://schemas.microsoft.com/office/drawing/2014/main" id="{94062076-E94F-4AEA-A7A9-C2EB6770B8BB}"/>
              </a:ext>
            </a:extLst>
          </p:cNvPr>
          <p:cNvSpPr/>
          <p:nvPr/>
        </p:nvSpPr>
        <p:spPr>
          <a:xfrm>
            <a:off x="0" y="9662614"/>
            <a:ext cx="6858000" cy="243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 name="Group 4">
            <a:extLst>
              <a:ext uri="{FF2B5EF4-FFF2-40B4-BE49-F238E27FC236}">
                <a16:creationId xmlns:a16="http://schemas.microsoft.com/office/drawing/2014/main" id="{74CBDDFE-0F50-4911-8746-F6B186087E30}"/>
              </a:ext>
            </a:extLst>
          </p:cNvPr>
          <p:cNvGrpSpPr/>
          <p:nvPr/>
        </p:nvGrpSpPr>
        <p:grpSpPr>
          <a:xfrm>
            <a:off x="1867732" y="4327474"/>
            <a:ext cx="1620000" cy="597895"/>
            <a:chOff x="74756" y="4314509"/>
            <a:chExt cx="1620000" cy="597895"/>
          </a:xfrm>
        </p:grpSpPr>
        <p:pic>
          <p:nvPicPr>
            <p:cNvPr id="4" name="Picture 3">
              <a:extLst>
                <a:ext uri="{FF2B5EF4-FFF2-40B4-BE49-F238E27FC236}">
                  <a16:creationId xmlns:a16="http://schemas.microsoft.com/office/drawing/2014/main" id="{C363ADA5-B058-48CE-A01A-D8F00C57373D}"/>
                </a:ext>
              </a:extLst>
            </p:cNvPr>
            <p:cNvPicPr>
              <a:picLocks noChangeAspect="1"/>
            </p:cNvPicPr>
            <p:nvPr/>
          </p:nvPicPr>
          <p:blipFill rotWithShape="1">
            <a:blip r:embed="rId3"/>
            <a:srcRect b="33164"/>
            <a:stretch/>
          </p:blipFill>
          <p:spPr>
            <a:xfrm>
              <a:off x="74756" y="4314509"/>
              <a:ext cx="1620000" cy="407274"/>
            </a:xfrm>
            <a:prstGeom prst="rect">
              <a:avLst/>
            </a:prstGeom>
          </p:spPr>
        </p:pic>
        <p:sp>
          <p:nvSpPr>
            <p:cNvPr id="2" name="TextBox 1">
              <a:extLst>
                <a:ext uri="{FF2B5EF4-FFF2-40B4-BE49-F238E27FC236}">
                  <a16:creationId xmlns:a16="http://schemas.microsoft.com/office/drawing/2014/main" id="{79197CA6-3ED4-4945-8932-2AA4D7929B89}"/>
                </a:ext>
              </a:extLst>
            </p:cNvPr>
            <p:cNvSpPr txBox="1"/>
            <p:nvPr/>
          </p:nvSpPr>
          <p:spPr>
            <a:xfrm>
              <a:off x="172862" y="4727738"/>
              <a:ext cx="1423788"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Doğuş Otomotiv Servis ve Tic. A.Ş.</a:t>
              </a:r>
            </a:p>
          </p:txBody>
        </p:sp>
      </p:grpSp>
      <p:grpSp>
        <p:nvGrpSpPr>
          <p:cNvPr id="21" name="Group 20">
            <a:extLst>
              <a:ext uri="{FF2B5EF4-FFF2-40B4-BE49-F238E27FC236}">
                <a16:creationId xmlns:a16="http://schemas.microsoft.com/office/drawing/2014/main" id="{CD565D77-FD1A-4C0A-A2B2-B96D4733F0B6}"/>
              </a:ext>
            </a:extLst>
          </p:cNvPr>
          <p:cNvGrpSpPr/>
          <p:nvPr/>
        </p:nvGrpSpPr>
        <p:grpSpPr>
          <a:xfrm>
            <a:off x="3501105" y="4364277"/>
            <a:ext cx="1620000" cy="597895"/>
            <a:chOff x="1756138" y="4314509"/>
            <a:chExt cx="1620000" cy="597895"/>
          </a:xfrm>
        </p:grpSpPr>
        <p:pic>
          <p:nvPicPr>
            <p:cNvPr id="6" name="Picture 5">
              <a:extLst>
                <a:ext uri="{FF2B5EF4-FFF2-40B4-BE49-F238E27FC236}">
                  <a16:creationId xmlns:a16="http://schemas.microsoft.com/office/drawing/2014/main" id="{7463A3C3-E138-43DF-8A49-BEA189FD7FC7}"/>
                </a:ext>
              </a:extLst>
            </p:cNvPr>
            <p:cNvPicPr>
              <a:picLocks noChangeAspect="1"/>
            </p:cNvPicPr>
            <p:nvPr/>
          </p:nvPicPr>
          <p:blipFill rotWithShape="1">
            <a:blip r:embed="rId4"/>
            <a:srcRect b="26256"/>
            <a:stretch/>
          </p:blipFill>
          <p:spPr>
            <a:xfrm>
              <a:off x="1756138" y="4314509"/>
              <a:ext cx="1620000" cy="455612"/>
            </a:xfrm>
            <a:prstGeom prst="rect">
              <a:avLst/>
            </a:prstGeom>
          </p:spPr>
        </p:pic>
        <p:sp>
          <p:nvSpPr>
            <p:cNvPr id="84" name="TextBox 83">
              <a:extLst>
                <a:ext uri="{FF2B5EF4-FFF2-40B4-BE49-F238E27FC236}">
                  <a16:creationId xmlns:a16="http://schemas.microsoft.com/office/drawing/2014/main" id="{0A6D8949-DBE6-4996-BC75-C5E8A9A505B9}"/>
                </a:ext>
              </a:extLst>
            </p:cNvPr>
            <p:cNvSpPr txBox="1"/>
            <p:nvPr/>
          </p:nvSpPr>
          <p:spPr>
            <a:xfrm>
              <a:off x="1993706" y="4727738"/>
              <a:ext cx="1144865"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Ford Otomotiv Sanayi A.Ş.</a:t>
              </a:r>
            </a:p>
          </p:txBody>
        </p:sp>
      </p:grpSp>
      <p:grpSp>
        <p:nvGrpSpPr>
          <p:cNvPr id="22" name="Group 21">
            <a:extLst>
              <a:ext uri="{FF2B5EF4-FFF2-40B4-BE49-F238E27FC236}">
                <a16:creationId xmlns:a16="http://schemas.microsoft.com/office/drawing/2014/main" id="{3C6D4BCD-1DD9-4D16-9885-B83B951C3CEC}"/>
              </a:ext>
            </a:extLst>
          </p:cNvPr>
          <p:cNvGrpSpPr/>
          <p:nvPr/>
        </p:nvGrpSpPr>
        <p:grpSpPr>
          <a:xfrm>
            <a:off x="5121105" y="4314509"/>
            <a:ext cx="1524510" cy="638491"/>
            <a:chOff x="3451016" y="4314509"/>
            <a:chExt cx="1620000" cy="597895"/>
          </a:xfrm>
        </p:grpSpPr>
        <p:pic>
          <p:nvPicPr>
            <p:cNvPr id="8" name="Picture 7">
              <a:extLst>
                <a:ext uri="{FF2B5EF4-FFF2-40B4-BE49-F238E27FC236}">
                  <a16:creationId xmlns:a16="http://schemas.microsoft.com/office/drawing/2014/main" id="{6BEBE584-E372-44C3-B20E-569D9613A4DB}"/>
                </a:ext>
              </a:extLst>
            </p:cNvPr>
            <p:cNvPicPr>
              <a:picLocks noChangeAspect="1"/>
            </p:cNvPicPr>
            <p:nvPr/>
          </p:nvPicPr>
          <p:blipFill rotWithShape="1">
            <a:blip r:embed="rId5"/>
            <a:srcRect b="25536"/>
            <a:stretch/>
          </p:blipFill>
          <p:spPr>
            <a:xfrm>
              <a:off x="3451016" y="4314509"/>
              <a:ext cx="1620000" cy="446522"/>
            </a:xfrm>
            <a:prstGeom prst="rect">
              <a:avLst/>
            </a:prstGeom>
          </p:spPr>
        </p:pic>
        <p:sp>
          <p:nvSpPr>
            <p:cNvPr id="85" name="TextBox 84">
              <a:extLst>
                <a:ext uri="{FF2B5EF4-FFF2-40B4-BE49-F238E27FC236}">
                  <a16:creationId xmlns:a16="http://schemas.microsoft.com/office/drawing/2014/main" id="{C71EDA37-A4AE-44F9-9D33-55DC24E91C16}"/>
                </a:ext>
              </a:extLst>
            </p:cNvPr>
            <p:cNvSpPr txBox="1"/>
            <p:nvPr/>
          </p:nvSpPr>
          <p:spPr>
            <a:xfrm>
              <a:off x="3621258" y="4727738"/>
              <a:ext cx="1279517" cy="184666"/>
            </a:xfrm>
            <a:prstGeom prst="rect">
              <a:avLst/>
            </a:prstGeom>
            <a:noFill/>
          </p:spPr>
          <p:txBody>
            <a:bodyPr wrap="none" rtlCol="0">
              <a:spAutoFit/>
            </a:bodyPr>
            <a:lstStyle/>
            <a:p>
              <a:r>
                <a:rPr lang="tr-TR" sz="600" dirty="0" err="1">
                  <a:solidFill>
                    <a:srgbClr val="53565A"/>
                  </a:solidFill>
                  <a:latin typeface="Century Gothic" panose="020B0502020202020204" pitchFamily="34" charset="0"/>
                </a:rPr>
                <a:t>Iveco</a:t>
              </a:r>
              <a:r>
                <a:rPr lang="tr-TR" sz="600" dirty="0">
                  <a:solidFill>
                    <a:srgbClr val="53565A"/>
                  </a:solidFill>
                  <a:latin typeface="Century Gothic" panose="020B0502020202020204" pitchFamily="34" charset="0"/>
                </a:rPr>
                <a:t> Araç Sanayi ve Tic. A.Ş.</a:t>
              </a:r>
            </a:p>
          </p:txBody>
        </p:sp>
      </p:grpSp>
      <p:grpSp>
        <p:nvGrpSpPr>
          <p:cNvPr id="24" name="Group 23">
            <a:extLst>
              <a:ext uri="{FF2B5EF4-FFF2-40B4-BE49-F238E27FC236}">
                <a16:creationId xmlns:a16="http://schemas.microsoft.com/office/drawing/2014/main" id="{E2A0369B-F5E0-44FC-805E-7F9E9646436B}"/>
              </a:ext>
            </a:extLst>
          </p:cNvPr>
          <p:cNvGrpSpPr/>
          <p:nvPr/>
        </p:nvGrpSpPr>
        <p:grpSpPr>
          <a:xfrm>
            <a:off x="180235" y="5021292"/>
            <a:ext cx="1620000" cy="590211"/>
            <a:chOff x="61260" y="5039440"/>
            <a:chExt cx="1620000" cy="590211"/>
          </a:xfrm>
        </p:grpSpPr>
        <p:pic>
          <p:nvPicPr>
            <p:cNvPr id="10" name="Picture 9">
              <a:extLst>
                <a:ext uri="{FF2B5EF4-FFF2-40B4-BE49-F238E27FC236}">
                  <a16:creationId xmlns:a16="http://schemas.microsoft.com/office/drawing/2014/main" id="{C7792C45-B0E7-40E7-9327-FA3C8B4C7283}"/>
                </a:ext>
              </a:extLst>
            </p:cNvPr>
            <p:cNvPicPr>
              <a:picLocks noChangeAspect="1"/>
            </p:cNvPicPr>
            <p:nvPr/>
          </p:nvPicPr>
          <p:blipFill rotWithShape="1">
            <a:blip r:embed="rId6"/>
            <a:srcRect b="31260"/>
            <a:stretch/>
          </p:blipFill>
          <p:spPr>
            <a:xfrm>
              <a:off x="61260" y="5039440"/>
              <a:ext cx="1620000" cy="405545"/>
            </a:xfrm>
            <a:prstGeom prst="rect">
              <a:avLst/>
            </a:prstGeom>
          </p:spPr>
        </p:pic>
        <p:sp>
          <p:nvSpPr>
            <p:cNvPr id="87" name="TextBox 86">
              <a:extLst>
                <a:ext uri="{FF2B5EF4-FFF2-40B4-BE49-F238E27FC236}">
                  <a16:creationId xmlns:a16="http://schemas.microsoft.com/office/drawing/2014/main" id="{FC8C0788-A597-411E-BFB7-C69F9B25BBDA}"/>
                </a:ext>
              </a:extLst>
            </p:cNvPr>
            <p:cNvSpPr txBox="1"/>
            <p:nvPr/>
          </p:nvSpPr>
          <p:spPr>
            <a:xfrm>
              <a:off x="237112" y="5444985"/>
              <a:ext cx="1268296"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Koluman Motorlu Araçlar A.Ş.</a:t>
              </a:r>
            </a:p>
          </p:txBody>
        </p:sp>
      </p:grpSp>
      <p:grpSp>
        <p:nvGrpSpPr>
          <p:cNvPr id="25" name="Group 24">
            <a:extLst>
              <a:ext uri="{FF2B5EF4-FFF2-40B4-BE49-F238E27FC236}">
                <a16:creationId xmlns:a16="http://schemas.microsoft.com/office/drawing/2014/main" id="{9D40FAAE-3B8C-438D-A17A-8EB926264AFE}"/>
              </a:ext>
            </a:extLst>
          </p:cNvPr>
          <p:cNvGrpSpPr/>
          <p:nvPr/>
        </p:nvGrpSpPr>
        <p:grpSpPr>
          <a:xfrm>
            <a:off x="1881105" y="5078130"/>
            <a:ext cx="1620000" cy="590211"/>
            <a:chOff x="1756138" y="5039440"/>
            <a:chExt cx="1620000" cy="590211"/>
          </a:xfrm>
        </p:grpSpPr>
        <p:pic>
          <p:nvPicPr>
            <p:cNvPr id="12" name="Picture 11">
              <a:extLst>
                <a:ext uri="{FF2B5EF4-FFF2-40B4-BE49-F238E27FC236}">
                  <a16:creationId xmlns:a16="http://schemas.microsoft.com/office/drawing/2014/main" id="{F391529E-9920-4304-BF48-EB2E2169032C}"/>
                </a:ext>
              </a:extLst>
            </p:cNvPr>
            <p:cNvPicPr>
              <a:picLocks noChangeAspect="1"/>
            </p:cNvPicPr>
            <p:nvPr/>
          </p:nvPicPr>
          <p:blipFill rotWithShape="1">
            <a:blip r:embed="rId7"/>
            <a:srcRect b="31106"/>
            <a:stretch/>
          </p:blipFill>
          <p:spPr>
            <a:xfrm>
              <a:off x="1756138" y="5039440"/>
              <a:ext cx="1620000" cy="405545"/>
            </a:xfrm>
            <a:prstGeom prst="rect">
              <a:avLst/>
            </a:prstGeom>
          </p:spPr>
        </p:pic>
        <p:sp>
          <p:nvSpPr>
            <p:cNvPr id="88" name="TextBox 87">
              <a:extLst>
                <a:ext uri="{FF2B5EF4-FFF2-40B4-BE49-F238E27FC236}">
                  <a16:creationId xmlns:a16="http://schemas.microsoft.com/office/drawing/2014/main" id="{C9146BB7-851F-4E0E-971F-1D1EF2E420E6}"/>
                </a:ext>
              </a:extLst>
            </p:cNvPr>
            <p:cNvSpPr txBox="1"/>
            <p:nvPr/>
          </p:nvSpPr>
          <p:spPr>
            <a:xfrm>
              <a:off x="1968859" y="5444985"/>
              <a:ext cx="1194558" cy="184666"/>
            </a:xfrm>
            <a:prstGeom prst="rect">
              <a:avLst/>
            </a:prstGeom>
            <a:noFill/>
          </p:spPr>
          <p:txBody>
            <a:bodyPr wrap="none" rtlCol="0">
              <a:spAutoFit/>
            </a:bodyPr>
            <a:lstStyle/>
            <a:p>
              <a:r>
                <a:rPr lang="tr-TR" sz="600" dirty="0" err="1">
                  <a:solidFill>
                    <a:srgbClr val="53565A"/>
                  </a:solidFill>
                  <a:latin typeface="Century Gothic" panose="020B0502020202020204" pitchFamily="34" charset="0"/>
                </a:rPr>
                <a:t>Krone</a:t>
              </a:r>
              <a:r>
                <a:rPr lang="tr-TR" sz="600" dirty="0">
                  <a:solidFill>
                    <a:srgbClr val="53565A"/>
                  </a:solidFill>
                  <a:latin typeface="Century Gothic" panose="020B0502020202020204" pitchFamily="34" charset="0"/>
                </a:rPr>
                <a:t> </a:t>
              </a:r>
              <a:r>
                <a:rPr lang="tr-TR" sz="600" dirty="0" err="1">
                  <a:solidFill>
                    <a:srgbClr val="53565A"/>
                  </a:solidFill>
                  <a:latin typeface="Century Gothic" panose="020B0502020202020204" pitchFamily="34" charset="0"/>
                </a:rPr>
                <a:t>Trailler</a:t>
              </a:r>
              <a:r>
                <a:rPr lang="tr-TR" sz="600" dirty="0">
                  <a:solidFill>
                    <a:srgbClr val="53565A"/>
                  </a:solidFill>
                  <a:latin typeface="Century Gothic" panose="020B0502020202020204" pitchFamily="34" charset="0"/>
                </a:rPr>
                <a:t> </a:t>
              </a:r>
              <a:r>
                <a:rPr lang="tr-TR" sz="600" dirty="0" err="1">
                  <a:solidFill>
                    <a:srgbClr val="53565A"/>
                  </a:solidFill>
                  <a:latin typeface="Century Gothic" panose="020B0502020202020204" pitchFamily="34" charset="0"/>
                </a:rPr>
                <a:t>Int</a:t>
              </a:r>
              <a:r>
                <a:rPr lang="tr-TR" sz="600" dirty="0">
                  <a:solidFill>
                    <a:srgbClr val="53565A"/>
                  </a:solidFill>
                  <a:latin typeface="Century Gothic" panose="020B0502020202020204" pitchFamily="34" charset="0"/>
                </a:rPr>
                <a:t>. Tic. Ltd. Şti.</a:t>
              </a:r>
            </a:p>
          </p:txBody>
        </p:sp>
      </p:grpSp>
      <p:grpSp>
        <p:nvGrpSpPr>
          <p:cNvPr id="26" name="Group 25">
            <a:extLst>
              <a:ext uri="{FF2B5EF4-FFF2-40B4-BE49-F238E27FC236}">
                <a16:creationId xmlns:a16="http://schemas.microsoft.com/office/drawing/2014/main" id="{6E58D05A-21F7-4798-85FB-73ADBADCEC71}"/>
              </a:ext>
            </a:extLst>
          </p:cNvPr>
          <p:cNvGrpSpPr/>
          <p:nvPr/>
        </p:nvGrpSpPr>
        <p:grpSpPr>
          <a:xfrm>
            <a:off x="3608829" y="5062378"/>
            <a:ext cx="1404552" cy="590211"/>
            <a:chOff x="3436035" y="5039440"/>
            <a:chExt cx="1404552" cy="590211"/>
          </a:xfrm>
        </p:grpSpPr>
        <p:pic>
          <p:nvPicPr>
            <p:cNvPr id="13" name="Picture 12">
              <a:extLst>
                <a:ext uri="{FF2B5EF4-FFF2-40B4-BE49-F238E27FC236}">
                  <a16:creationId xmlns:a16="http://schemas.microsoft.com/office/drawing/2014/main" id="{C455EBC9-0729-4BD0-9D0E-3B063CA45D66}"/>
                </a:ext>
              </a:extLst>
            </p:cNvPr>
            <p:cNvPicPr>
              <a:picLocks noChangeAspect="1"/>
            </p:cNvPicPr>
            <p:nvPr/>
          </p:nvPicPr>
          <p:blipFill rotWithShape="1">
            <a:blip r:embed="rId8"/>
            <a:srcRect b="20843"/>
            <a:stretch/>
          </p:blipFill>
          <p:spPr>
            <a:xfrm>
              <a:off x="3437802" y="5039440"/>
              <a:ext cx="1401019" cy="416689"/>
            </a:xfrm>
            <a:prstGeom prst="rect">
              <a:avLst/>
            </a:prstGeom>
          </p:spPr>
        </p:pic>
        <p:sp>
          <p:nvSpPr>
            <p:cNvPr id="89" name="TextBox 88">
              <a:extLst>
                <a:ext uri="{FF2B5EF4-FFF2-40B4-BE49-F238E27FC236}">
                  <a16:creationId xmlns:a16="http://schemas.microsoft.com/office/drawing/2014/main" id="{485214D7-1A98-46F2-8422-EC2C8193BD5D}"/>
                </a:ext>
              </a:extLst>
            </p:cNvPr>
            <p:cNvSpPr txBox="1"/>
            <p:nvPr/>
          </p:nvSpPr>
          <p:spPr>
            <a:xfrm>
              <a:off x="3436035" y="5444985"/>
              <a:ext cx="1404552"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MAN Kamyon ve Otobüs Tic. A.Ş.</a:t>
              </a:r>
            </a:p>
          </p:txBody>
        </p:sp>
      </p:grpSp>
      <p:grpSp>
        <p:nvGrpSpPr>
          <p:cNvPr id="27" name="Group 26">
            <a:extLst>
              <a:ext uri="{FF2B5EF4-FFF2-40B4-BE49-F238E27FC236}">
                <a16:creationId xmlns:a16="http://schemas.microsoft.com/office/drawing/2014/main" id="{F852AC07-2015-4FCA-96C9-2B4B33ADAB7A}"/>
              </a:ext>
            </a:extLst>
          </p:cNvPr>
          <p:cNvGrpSpPr/>
          <p:nvPr/>
        </p:nvGrpSpPr>
        <p:grpSpPr>
          <a:xfrm>
            <a:off x="5165405" y="5037235"/>
            <a:ext cx="1585984" cy="758185"/>
            <a:chOff x="5145895" y="5039440"/>
            <a:chExt cx="1401019" cy="590211"/>
          </a:xfrm>
        </p:grpSpPr>
        <p:pic>
          <p:nvPicPr>
            <p:cNvPr id="14" name="Picture 13">
              <a:extLst>
                <a:ext uri="{FF2B5EF4-FFF2-40B4-BE49-F238E27FC236}">
                  <a16:creationId xmlns:a16="http://schemas.microsoft.com/office/drawing/2014/main" id="{4B6582E8-5961-4EEA-A46E-230980002392}"/>
                </a:ext>
              </a:extLst>
            </p:cNvPr>
            <p:cNvPicPr>
              <a:picLocks noChangeAspect="1"/>
            </p:cNvPicPr>
            <p:nvPr/>
          </p:nvPicPr>
          <p:blipFill rotWithShape="1">
            <a:blip r:embed="rId9"/>
            <a:srcRect b="16786"/>
            <a:stretch/>
          </p:blipFill>
          <p:spPr>
            <a:xfrm>
              <a:off x="5145895" y="5039440"/>
              <a:ext cx="1401019" cy="418324"/>
            </a:xfrm>
            <a:prstGeom prst="rect">
              <a:avLst/>
            </a:prstGeom>
          </p:spPr>
        </p:pic>
        <p:sp>
          <p:nvSpPr>
            <p:cNvPr id="90" name="TextBox 89">
              <a:extLst>
                <a:ext uri="{FF2B5EF4-FFF2-40B4-BE49-F238E27FC236}">
                  <a16:creationId xmlns:a16="http://schemas.microsoft.com/office/drawing/2014/main" id="{9A60C0CA-EDB5-4AE1-B754-28F4DA98907F}"/>
                </a:ext>
              </a:extLst>
            </p:cNvPr>
            <p:cNvSpPr txBox="1"/>
            <p:nvPr/>
          </p:nvSpPr>
          <p:spPr>
            <a:xfrm>
              <a:off x="5307635" y="5444985"/>
              <a:ext cx="1077539"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Mercedes-Benz Türk A.Ş.</a:t>
              </a:r>
            </a:p>
          </p:txBody>
        </p:sp>
      </p:grpSp>
      <p:grpSp>
        <p:nvGrpSpPr>
          <p:cNvPr id="28" name="Group 27">
            <a:extLst>
              <a:ext uri="{FF2B5EF4-FFF2-40B4-BE49-F238E27FC236}">
                <a16:creationId xmlns:a16="http://schemas.microsoft.com/office/drawing/2014/main" id="{FF47BDE1-1477-4998-9051-D0642011A3DF}"/>
              </a:ext>
            </a:extLst>
          </p:cNvPr>
          <p:cNvGrpSpPr/>
          <p:nvPr/>
        </p:nvGrpSpPr>
        <p:grpSpPr>
          <a:xfrm>
            <a:off x="140207" y="5763042"/>
            <a:ext cx="1636987" cy="637106"/>
            <a:chOff x="46299" y="5740747"/>
            <a:chExt cx="1636987" cy="637106"/>
          </a:xfrm>
        </p:grpSpPr>
        <p:pic>
          <p:nvPicPr>
            <p:cNvPr id="15" name="Picture 14">
              <a:extLst>
                <a:ext uri="{FF2B5EF4-FFF2-40B4-BE49-F238E27FC236}">
                  <a16:creationId xmlns:a16="http://schemas.microsoft.com/office/drawing/2014/main" id="{A2278F0B-07E2-4748-8AEB-B24E88E46340}"/>
                </a:ext>
              </a:extLst>
            </p:cNvPr>
            <p:cNvPicPr>
              <a:picLocks noChangeAspect="1"/>
            </p:cNvPicPr>
            <p:nvPr/>
          </p:nvPicPr>
          <p:blipFill rotWithShape="1">
            <a:blip r:embed="rId10"/>
            <a:srcRect b="27564"/>
            <a:stretch/>
          </p:blipFill>
          <p:spPr>
            <a:xfrm>
              <a:off x="54792" y="5740747"/>
              <a:ext cx="1620000" cy="446693"/>
            </a:xfrm>
            <a:prstGeom prst="rect">
              <a:avLst/>
            </a:prstGeom>
          </p:spPr>
        </p:pic>
        <p:sp>
          <p:nvSpPr>
            <p:cNvPr id="91" name="TextBox 90">
              <a:extLst>
                <a:ext uri="{FF2B5EF4-FFF2-40B4-BE49-F238E27FC236}">
                  <a16:creationId xmlns:a16="http://schemas.microsoft.com/office/drawing/2014/main" id="{8440A136-5DCC-4D96-A00F-DFD86AFB9343}"/>
                </a:ext>
              </a:extLst>
            </p:cNvPr>
            <p:cNvSpPr txBox="1"/>
            <p:nvPr/>
          </p:nvSpPr>
          <p:spPr>
            <a:xfrm>
              <a:off x="46299" y="6193187"/>
              <a:ext cx="1636987"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Otokar Otomotiv ve Savunma San. A.Ş.</a:t>
              </a:r>
            </a:p>
          </p:txBody>
        </p:sp>
      </p:grpSp>
      <p:grpSp>
        <p:nvGrpSpPr>
          <p:cNvPr id="29" name="Group 28">
            <a:extLst>
              <a:ext uri="{FF2B5EF4-FFF2-40B4-BE49-F238E27FC236}">
                <a16:creationId xmlns:a16="http://schemas.microsoft.com/office/drawing/2014/main" id="{B1F4D1BA-68F4-4ECD-B75D-BAC9BC857DA8}"/>
              </a:ext>
            </a:extLst>
          </p:cNvPr>
          <p:cNvGrpSpPr/>
          <p:nvPr/>
        </p:nvGrpSpPr>
        <p:grpSpPr>
          <a:xfrm>
            <a:off x="1881105" y="5744790"/>
            <a:ext cx="1645002" cy="637106"/>
            <a:chOff x="1742357" y="5740747"/>
            <a:chExt cx="1645002" cy="637106"/>
          </a:xfrm>
        </p:grpSpPr>
        <p:pic>
          <p:nvPicPr>
            <p:cNvPr id="16" name="Picture 15">
              <a:extLst>
                <a:ext uri="{FF2B5EF4-FFF2-40B4-BE49-F238E27FC236}">
                  <a16:creationId xmlns:a16="http://schemas.microsoft.com/office/drawing/2014/main" id="{AFE33C1F-30C9-4358-9904-C4734E22865F}"/>
                </a:ext>
              </a:extLst>
            </p:cNvPr>
            <p:cNvPicPr>
              <a:picLocks noChangeAspect="1"/>
            </p:cNvPicPr>
            <p:nvPr/>
          </p:nvPicPr>
          <p:blipFill rotWithShape="1">
            <a:blip r:embed="rId11"/>
            <a:srcRect b="24474"/>
            <a:stretch/>
          </p:blipFill>
          <p:spPr>
            <a:xfrm>
              <a:off x="1754858" y="5740747"/>
              <a:ext cx="1620000" cy="456485"/>
            </a:xfrm>
            <a:prstGeom prst="rect">
              <a:avLst/>
            </a:prstGeom>
          </p:spPr>
        </p:pic>
        <p:sp>
          <p:nvSpPr>
            <p:cNvPr id="92" name="TextBox 91">
              <a:extLst>
                <a:ext uri="{FF2B5EF4-FFF2-40B4-BE49-F238E27FC236}">
                  <a16:creationId xmlns:a16="http://schemas.microsoft.com/office/drawing/2014/main" id="{4D0A6084-D99F-47C5-B953-B66D251DB5B7}"/>
                </a:ext>
              </a:extLst>
            </p:cNvPr>
            <p:cNvSpPr txBox="1"/>
            <p:nvPr/>
          </p:nvSpPr>
          <p:spPr>
            <a:xfrm>
              <a:off x="1742357" y="6193187"/>
              <a:ext cx="1645002" cy="184666"/>
            </a:xfrm>
            <a:prstGeom prst="rect">
              <a:avLst/>
            </a:prstGeom>
            <a:noFill/>
          </p:spPr>
          <p:txBody>
            <a:bodyPr wrap="none" rtlCol="0">
              <a:spAutoFit/>
            </a:bodyPr>
            <a:lstStyle/>
            <a:p>
              <a:r>
                <a:rPr lang="tr-TR" sz="600" dirty="0" err="1">
                  <a:solidFill>
                    <a:srgbClr val="53565A"/>
                  </a:solidFill>
                  <a:latin typeface="Century Gothic" panose="020B0502020202020204" pitchFamily="34" charset="0"/>
                </a:rPr>
                <a:t>Schmitz</a:t>
              </a:r>
              <a:r>
                <a:rPr lang="tr-TR" sz="600" dirty="0">
                  <a:solidFill>
                    <a:srgbClr val="53565A"/>
                  </a:solidFill>
                  <a:latin typeface="Century Gothic" panose="020B0502020202020204" pitchFamily="34" charset="0"/>
                </a:rPr>
                <a:t> </a:t>
              </a:r>
              <a:r>
                <a:rPr lang="tr-TR" sz="600" dirty="0" err="1">
                  <a:solidFill>
                    <a:srgbClr val="53565A"/>
                  </a:solidFill>
                  <a:latin typeface="Century Gothic" panose="020B0502020202020204" pitchFamily="34" charset="0"/>
                </a:rPr>
                <a:t>Cargobull</a:t>
              </a:r>
              <a:r>
                <a:rPr lang="tr-TR" sz="600" dirty="0">
                  <a:solidFill>
                    <a:srgbClr val="53565A"/>
                  </a:solidFill>
                  <a:latin typeface="Century Gothic" panose="020B0502020202020204" pitchFamily="34" charset="0"/>
                </a:rPr>
                <a:t> Treyler </a:t>
              </a:r>
              <a:r>
                <a:rPr lang="tr-TR" sz="600" dirty="0" err="1">
                  <a:solidFill>
                    <a:srgbClr val="53565A"/>
                  </a:solidFill>
                  <a:latin typeface="Century Gothic" panose="020B0502020202020204" pitchFamily="34" charset="0"/>
                </a:rPr>
                <a:t>San.Tic.Ltd.Şti</a:t>
              </a:r>
              <a:r>
                <a:rPr lang="tr-TR" sz="600" dirty="0">
                  <a:solidFill>
                    <a:srgbClr val="53565A"/>
                  </a:solidFill>
                  <a:latin typeface="Century Gothic" panose="020B0502020202020204" pitchFamily="34" charset="0"/>
                </a:rPr>
                <a:t>.</a:t>
              </a:r>
            </a:p>
          </p:txBody>
        </p:sp>
      </p:grpSp>
      <p:grpSp>
        <p:nvGrpSpPr>
          <p:cNvPr id="30" name="Group 29">
            <a:extLst>
              <a:ext uri="{FF2B5EF4-FFF2-40B4-BE49-F238E27FC236}">
                <a16:creationId xmlns:a16="http://schemas.microsoft.com/office/drawing/2014/main" id="{3A901306-3D54-4D88-B649-67D6BF26F0A1}"/>
              </a:ext>
            </a:extLst>
          </p:cNvPr>
          <p:cNvGrpSpPr/>
          <p:nvPr/>
        </p:nvGrpSpPr>
        <p:grpSpPr>
          <a:xfrm>
            <a:off x="3487231" y="5769263"/>
            <a:ext cx="1794081" cy="637106"/>
            <a:chOff x="3362357" y="5740747"/>
            <a:chExt cx="1794081" cy="637106"/>
          </a:xfrm>
        </p:grpSpPr>
        <p:pic>
          <p:nvPicPr>
            <p:cNvPr id="17" name="Picture 16">
              <a:extLst>
                <a:ext uri="{FF2B5EF4-FFF2-40B4-BE49-F238E27FC236}">
                  <a16:creationId xmlns:a16="http://schemas.microsoft.com/office/drawing/2014/main" id="{1B935F33-56D2-4719-98D6-9315407D5756}"/>
                </a:ext>
              </a:extLst>
            </p:cNvPr>
            <p:cNvPicPr>
              <a:picLocks noChangeAspect="1"/>
            </p:cNvPicPr>
            <p:nvPr/>
          </p:nvPicPr>
          <p:blipFill rotWithShape="1">
            <a:blip r:embed="rId12"/>
            <a:srcRect t="1" b="22685"/>
            <a:stretch/>
          </p:blipFill>
          <p:spPr>
            <a:xfrm>
              <a:off x="3451016" y="5740747"/>
              <a:ext cx="1620000" cy="456486"/>
            </a:xfrm>
            <a:prstGeom prst="rect">
              <a:avLst/>
            </a:prstGeom>
          </p:spPr>
        </p:pic>
        <p:sp>
          <p:nvSpPr>
            <p:cNvPr id="93" name="TextBox 92">
              <a:extLst>
                <a:ext uri="{FF2B5EF4-FFF2-40B4-BE49-F238E27FC236}">
                  <a16:creationId xmlns:a16="http://schemas.microsoft.com/office/drawing/2014/main" id="{0B76021B-43E8-4932-9536-11DB1EE6C338}"/>
                </a:ext>
              </a:extLst>
            </p:cNvPr>
            <p:cNvSpPr txBox="1"/>
            <p:nvPr/>
          </p:nvSpPr>
          <p:spPr>
            <a:xfrm>
              <a:off x="3362357" y="6193187"/>
              <a:ext cx="1794081" cy="184666"/>
            </a:xfrm>
            <a:prstGeom prst="rect">
              <a:avLst/>
            </a:prstGeom>
            <a:noFill/>
          </p:spPr>
          <p:txBody>
            <a:bodyPr wrap="none" rtlCol="0">
              <a:spAutoFit/>
            </a:bodyPr>
            <a:lstStyle/>
            <a:p>
              <a:r>
                <a:rPr lang="tr-TR" sz="600" dirty="0" err="1">
                  <a:solidFill>
                    <a:srgbClr val="53565A"/>
                  </a:solidFill>
                  <a:latin typeface="Century Gothic" panose="020B0502020202020204" pitchFamily="34" charset="0"/>
                </a:rPr>
                <a:t>Temsa</a:t>
              </a:r>
              <a:r>
                <a:rPr lang="tr-TR" sz="600" dirty="0">
                  <a:solidFill>
                    <a:srgbClr val="53565A"/>
                  </a:solidFill>
                  <a:latin typeface="Century Gothic" panose="020B0502020202020204" pitchFamily="34" charset="0"/>
                </a:rPr>
                <a:t> İş Makinaları İmalat Paz. ve Satış A.Ş.</a:t>
              </a:r>
            </a:p>
          </p:txBody>
        </p:sp>
      </p:grpSp>
      <p:grpSp>
        <p:nvGrpSpPr>
          <p:cNvPr id="31" name="Group 30">
            <a:extLst>
              <a:ext uri="{FF2B5EF4-FFF2-40B4-BE49-F238E27FC236}">
                <a16:creationId xmlns:a16="http://schemas.microsoft.com/office/drawing/2014/main" id="{8771633D-AE30-4BDF-A99A-3537FAD69C7B}"/>
              </a:ext>
            </a:extLst>
          </p:cNvPr>
          <p:cNvGrpSpPr/>
          <p:nvPr/>
        </p:nvGrpSpPr>
        <p:grpSpPr>
          <a:xfrm>
            <a:off x="5097073" y="5742243"/>
            <a:ext cx="1620000" cy="637106"/>
            <a:chOff x="5145895" y="5740747"/>
            <a:chExt cx="1620000" cy="637106"/>
          </a:xfrm>
        </p:grpSpPr>
        <p:pic>
          <p:nvPicPr>
            <p:cNvPr id="18" name="Picture 17">
              <a:extLst>
                <a:ext uri="{FF2B5EF4-FFF2-40B4-BE49-F238E27FC236}">
                  <a16:creationId xmlns:a16="http://schemas.microsoft.com/office/drawing/2014/main" id="{FBCC793C-7234-4460-A59C-CC6020762317}"/>
                </a:ext>
              </a:extLst>
            </p:cNvPr>
            <p:cNvPicPr>
              <a:picLocks noChangeAspect="1"/>
            </p:cNvPicPr>
            <p:nvPr/>
          </p:nvPicPr>
          <p:blipFill rotWithShape="1">
            <a:blip r:embed="rId13"/>
            <a:srcRect b="25189"/>
            <a:stretch/>
          </p:blipFill>
          <p:spPr>
            <a:xfrm>
              <a:off x="5145895" y="5740747"/>
              <a:ext cx="1620000" cy="439327"/>
            </a:xfrm>
            <a:prstGeom prst="rect">
              <a:avLst/>
            </a:prstGeom>
          </p:spPr>
        </p:pic>
        <p:sp>
          <p:nvSpPr>
            <p:cNvPr id="94" name="TextBox 93">
              <a:extLst>
                <a:ext uri="{FF2B5EF4-FFF2-40B4-BE49-F238E27FC236}">
                  <a16:creationId xmlns:a16="http://schemas.microsoft.com/office/drawing/2014/main" id="{57080A2D-7D23-4B37-8143-FBDEE03EED4F}"/>
                </a:ext>
              </a:extLst>
            </p:cNvPr>
            <p:cNvSpPr txBox="1"/>
            <p:nvPr/>
          </p:nvSpPr>
          <p:spPr>
            <a:xfrm>
              <a:off x="5164174" y="6193187"/>
              <a:ext cx="1601721"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Tırsan Treyler </a:t>
              </a:r>
              <a:r>
                <a:rPr lang="tr-TR" sz="600" dirty="0" err="1">
                  <a:solidFill>
                    <a:srgbClr val="53565A"/>
                  </a:solidFill>
                  <a:latin typeface="Century Gothic" panose="020B0502020202020204" pitchFamily="34" charset="0"/>
                </a:rPr>
                <a:t>Sanyi</a:t>
              </a:r>
              <a:r>
                <a:rPr lang="tr-TR" sz="600" dirty="0">
                  <a:solidFill>
                    <a:srgbClr val="53565A"/>
                  </a:solidFill>
                  <a:latin typeface="Century Gothic" panose="020B0502020202020204" pitchFamily="34" charset="0"/>
                </a:rPr>
                <a:t> Tic. Ve Nakliyat A.Ş.</a:t>
              </a:r>
            </a:p>
          </p:txBody>
        </p:sp>
      </p:grpSp>
      <p:sp>
        <p:nvSpPr>
          <p:cNvPr id="95" name="TextBox 94">
            <a:extLst>
              <a:ext uri="{FF2B5EF4-FFF2-40B4-BE49-F238E27FC236}">
                <a16:creationId xmlns:a16="http://schemas.microsoft.com/office/drawing/2014/main" id="{D4C54BE3-5C3B-4063-89D5-586CBE85799F}"/>
              </a:ext>
            </a:extLst>
          </p:cNvPr>
          <p:cNvSpPr txBox="1"/>
          <p:nvPr/>
        </p:nvSpPr>
        <p:spPr>
          <a:xfrm>
            <a:off x="170936" y="6977805"/>
            <a:ext cx="1444626"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Volvo </a:t>
            </a:r>
            <a:r>
              <a:rPr lang="tr-TR" sz="600" dirty="0" err="1">
                <a:solidFill>
                  <a:srgbClr val="53565A"/>
                </a:solidFill>
                <a:latin typeface="Century Gothic" panose="020B0502020202020204" pitchFamily="34" charset="0"/>
              </a:rPr>
              <a:t>Group</a:t>
            </a:r>
            <a:r>
              <a:rPr lang="tr-TR" sz="600" dirty="0">
                <a:solidFill>
                  <a:srgbClr val="53565A"/>
                </a:solidFill>
                <a:latin typeface="Century Gothic" panose="020B0502020202020204" pitchFamily="34" charset="0"/>
              </a:rPr>
              <a:t> Otomotiv Tic. Ltd. Şti.</a:t>
            </a:r>
          </a:p>
        </p:txBody>
      </p:sp>
      <p:pic>
        <p:nvPicPr>
          <p:cNvPr id="33" name="Resim 32">
            <a:extLst>
              <a:ext uri="{FF2B5EF4-FFF2-40B4-BE49-F238E27FC236}">
                <a16:creationId xmlns:a16="http://schemas.microsoft.com/office/drawing/2014/main" id="{FBDE835D-EC84-4100-940E-0A6D3035203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249" y="6414573"/>
            <a:ext cx="1493321" cy="586217"/>
          </a:xfrm>
          <a:prstGeom prst="rect">
            <a:avLst/>
          </a:prstGeom>
        </p:spPr>
      </p:pic>
      <p:pic>
        <p:nvPicPr>
          <p:cNvPr id="19" name="Resim 18">
            <a:extLst>
              <a:ext uri="{FF2B5EF4-FFF2-40B4-BE49-F238E27FC236}">
                <a16:creationId xmlns:a16="http://schemas.microsoft.com/office/drawing/2014/main" id="{8EFB7636-D15A-42E1-9C99-FE106EE6539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7236" y="4336240"/>
            <a:ext cx="1559017" cy="537592"/>
          </a:xfrm>
          <a:prstGeom prst="rect">
            <a:avLst/>
          </a:prstGeom>
        </p:spPr>
      </p:pic>
      <p:sp>
        <p:nvSpPr>
          <p:cNvPr id="49" name="TextBox 94">
            <a:extLst>
              <a:ext uri="{FF2B5EF4-FFF2-40B4-BE49-F238E27FC236}">
                <a16:creationId xmlns:a16="http://schemas.microsoft.com/office/drawing/2014/main" id="{DF4A5DAE-29A1-46B3-87A3-B081F151FB43}"/>
              </a:ext>
            </a:extLst>
          </p:cNvPr>
          <p:cNvSpPr txBox="1"/>
          <p:nvPr/>
        </p:nvSpPr>
        <p:spPr>
          <a:xfrm>
            <a:off x="128015" y="4753033"/>
            <a:ext cx="1898277" cy="184666"/>
          </a:xfrm>
          <a:prstGeom prst="rect">
            <a:avLst/>
          </a:prstGeom>
          <a:noFill/>
        </p:spPr>
        <p:txBody>
          <a:bodyPr wrap="none" rtlCol="0">
            <a:spAutoFit/>
          </a:bodyPr>
          <a:lstStyle/>
          <a:p>
            <a:r>
              <a:rPr lang="tr-TR" sz="600" dirty="0">
                <a:solidFill>
                  <a:srgbClr val="53565A"/>
                </a:solidFill>
                <a:latin typeface="Century Gothic" panose="020B0502020202020204" pitchFamily="34" charset="0"/>
              </a:rPr>
              <a:t>Anadolu </a:t>
            </a:r>
            <a:r>
              <a:rPr lang="tr-TR" sz="600" dirty="0" err="1">
                <a:solidFill>
                  <a:srgbClr val="53565A"/>
                </a:solidFill>
                <a:latin typeface="Century Gothic" panose="020B0502020202020204" pitchFamily="34" charset="0"/>
              </a:rPr>
              <a:t>Isuzu</a:t>
            </a:r>
            <a:r>
              <a:rPr lang="tr-TR" sz="600" dirty="0">
                <a:solidFill>
                  <a:srgbClr val="53565A"/>
                </a:solidFill>
                <a:latin typeface="Century Gothic" panose="020B0502020202020204" pitchFamily="34" charset="0"/>
              </a:rPr>
              <a:t> Otomotiv Sanayii ve Ticaret A.Ş.</a:t>
            </a:r>
          </a:p>
        </p:txBody>
      </p:sp>
    </p:spTree>
    <p:extLst>
      <p:ext uri="{BB962C8B-B14F-4D97-AF65-F5344CB8AC3E}">
        <p14:creationId xmlns:p14="http://schemas.microsoft.com/office/powerpoint/2010/main" val="888546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AFA81AC1-DB85-4920-AE59-BAC368B17F27}"/>
              </a:ext>
            </a:extLst>
          </p:cNvPr>
          <p:cNvSpPr/>
          <p:nvPr/>
        </p:nvSpPr>
        <p:spPr>
          <a:xfrm>
            <a:off x="-6331" y="9703062"/>
            <a:ext cx="6858000" cy="198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6" descr="A close up of a sign&#10;&#10;Description automatically generated">
            <a:extLst>
              <a:ext uri="{FF2B5EF4-FFF2-40B4-BE49-F238E27FC236}">
                <a16:creationId xmlns:a16="http://schemas.microsoft.com/office/drawing/2014/main" id="{7E133809-5D05-4A33-8F72-E1E49F570C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sp>
        <p:nvSpPr>
          <p:cNvPr id="11" name="TextBox 10">
            <a:extLst>
              <a:ext uri="{FF2B5EF4-FFF2-40B4-BE49-F238E27FC236}">
                <a16:creationId xmlns:a16="http://schemas.microsoft.com/office/drawing/2014/main" id="{9A680EB4-CFB1-4E69-B2CC-678024771F91}"/>
              </a:ext>
            </a:extLst>
          </p:cNvPr>
          <p:cNvSpPr txBox="1"/>
          <p:nvPr/>
        </p:nvSpPr>
        <p:spPr>
          <a:xfrm>
            <a:off x="237844" y="867948"/>
            <a:ext cx="6391555" cy="2231380"/>
          </a:xfrm>
          <a:prstGeom prst="rect">
            <a:avLst/>
          </a:prstGeom>
          <a:noFill/>
        </p:spPr>
        <p:txBody>
          <a:bodyPr wrap="square" rtlCol="0">
            <a:spAutoFit/>
          </a:bodyPr>
          <a:lstStyle/>
          <a:p>
            <a:pPr algn="ctr"/>
            <a:r>
              <a:rPr lang="tr-TR" b="1" dirty="0">
                <a:latin typeface="Century Gothic" panose="020B0502020202020204" pitchFamily="34" charset="0"/>
                <a:ea typeface="Verdana" panose="020B0604030504040204" pitchFamily="34" charset="0"/>
              </a:rPr>
              <a:t>Ağır Ticari Araç Pazarı</a:t>
            </a:r>
          </a:p>
          <a:p>
            <a:pPr algn="ctr"/>
            <a:r>
              <a:rPr lang="tr-TR" sz="1400" b="1" dirty="0">
                <a:latin typeface="Century Gothic" panose="020B0502020202020204" pitchFamily="34" charset="0"/>
                <a:ea typeface="Verdana" panose="020B0604030504040204" pitchFamily="34" charset="0"/>
              </a:rPr>
              <a:t>(16 ton üstü Kamyon/Çekici)</a:t>
            </a:r>
          </a:p>
          <a:p>
            <a:endParaRPr lang="tr-TR" b="1" dirty="0">
              <a:latin typeface="Century Gothic" panose="020B0502020202020204" pitchFamily="34" charset="0"/>
              <a:ea typeface="Verdana" panose="020B0604030504040204" pitchFamily="34" charset="0"/>
            </a:endParaRPr>
          </a:p>
          <a:p>
            <a:pPr>
              <a:spcAft>
                <a:spcPts val="600"/>
              </a:spcAft>
            </a:pPr>
            <a:r>
              <a:rPr lang="tr-TR" sz="1400" b="1" dirty="0">
                <a:latin typeface="Century Gothic" panose="020B0502020202020204" pitchFamily="34" charset="0"/>
                <a:ea typeface="Verdana" panose="020B0604030504040204" pitchFamily="34" charset="0"/>
              </a:rPr>
              <a:t>2021 yılı Ocak-Aralık dönemi Ağır Ticari araç pazarı, bir önceki yılın aynı dönemine göre %60 oranında arttı.  Bu dönemde satılan toplam araç sayısı 25.908 oldu. </a:t>
            </a:r>
          </a:p>
          <a:p>
            <a:pPr>
              <a:spcAft>
                <a:spcPts val="600"/>
              </a:spcAft>
            </a:pPr>
            <a:r>
              <a:rPr lang="tr-TR" sz="1400" dirty="0">
                <a:latin typeface="Century Gothic" panose="020B0502020202020204" pitchFamily="34" charset="0"/>
                <a:ea typeface="Verdana" panose="020B0604030504040204" pitchFamily="34" charset="0"/>
              </a:rPr>
              <a:t>Çekici satışları, 2021 yılı : Ocak-Aralık döneminde geçen yıla göre %60 oranında artarak 17.537 adet olurken, Kamyon satışları da %61 oranında artarak 8.371 adet olarak gerçekleşti.</a:t>
            </a:r>
          </a:p>
        </p:txBody>
      </p:sp>
      <p:sp>
        <p:nvSpPr>
          <p:cNvPr id="16" name="TextBox 15">
            <a:extLst>
              <a:ext uri="{FF2B5EF4-FFF2-40B4-BE49-F238E27FC236}">
                <a16:creationId xmlns:a16="http://schemas.microsoft.com/office/drawing/2014/main" id="{EB186BE8-4DD6-47F2-8DA5-EBF1BAD58BCA}"/>
              </a:ext>
            </a:extLst>
          </p:cNvPr>
          <p:cNvSpPr txBox="1"/>
          <p:nvPr/>
        </p:nvSpPr>
        <p:spPr>
          <a:xfrm>
            <a:off x="237844" y="6854247"/>
            <a:ext cx="6262641" cy="2693045"/>
          </a:xfrm>
          <a:prstGeom prst="rect">
            <a:avLst/>
          </a:prstGeom>
          <a:noFill/>
        </p:spPr>
        <p:txBody>
          <a:bodyPr wrap="square" rtlCol="0">
            <a:spAutoFit/>
          </a:bodyPr>
          <a:lstStyle/>
          <a:p>
            <a:pPr>
              <a:spcAft>
                <a:spcPts val="600"/>
              </a:spcAft>
            </a:pPr>
            <a:r>
              <a:rPr lang="tr-TR" sz="1400" b="1" dirty="0">
                <a:latin typeface="Century Gothic" panose="020B0502020202020204" pitchFamily="34" charset="0"/>
                <a:ea typeface="Verdana" panose="020B0604030504040204" pitchFamily="34" charset="0"/>
              </a:rPr>
              <a:t>Toplam Ağır Ticari Araç Pazarı 2021 Aralık ayında bir önceki yılın Aralık ayına göre %18, Çekici satışları %16 ve Kamyon satışları da %23 oranında artış gösterdi.</a:t>
            </a:r>
          </a:p>
          <a:p>
            <a:pPr>
              <a:spcAft>
                <a:spcPts val="600"/>
              </a:spcAft>
            </a:pPr>
            <a:r>
              <a:rPr lang="tr-TR" sz="1400" dirty="0">
                <a:latin typeface="Century Gothic" panose="020B0502020202020204" pitchFamily="34" charset="0"/>
                <a:ea typeface="Verdana" panose="020B0604030504040204" pitchFamily="34" charset="0"/>
              </a:rPr>
              <a:t>2021 yılı Aralık ayı Ağır Ticari araç pazarı 2020 yılı Aralık ayına göre %18 artış göstererek 3.265 adet oldu.</a:t>
            </a:r>
          </a:p>
          <a:p>
            <a:pPr>
              <a:spcAft>
                <a:spcPts val="600"/>
              </a:spcAft>
            </a:pPr>
            <a:r>
              <a:rPr lang="tr-TR" sz="1400" dirty="0">
                <a:latin typeface="Century Gothic" panose="020B0502020202020204" pitchFamily="34" charset="0"/>
                <a:ea typeface="Verdana" panose="020B0604030504040204" pitchFamily="34" charset="0"/>
              </a:rPr>
              <a:t>2021 yılı Aralık ayında Çekici satışları bir önceki yılın aynı ayına göre %16 oranında artarak 2.240 adet, Kamyon satışları da %23 oranında artarak 1.025 adet oldu.</a:t>
            </a:r>
          </a:p>
          <a:p>
            <a:pPr>
              <a:spcAft>
                <a:spcPts val="600"/>
              </a:spcAft>
            </a:pPr>
            <a:r>
              <a:rPr lang="tr-TR" sz="1400" dirty="0">
                <a:latin typeface="Century Gothic" panose="020B0502020202020204" pitchFamily="34" charset="0"/>
                <a:ea typeface="Verdana" panose="020B0604030504040204" pitchFamily="34" charset="0"/>
              </a:rPr>
              <a:t>Ağır Ticari Araç pazarı son 10 yıllık Aralık ayı ortalama satışlarına göre %7 azaldı. Çekici satışları son 10 yıllık Aralık ayı ortalama satışlarına göre %8 oranında artarken, Kamyon satışları  %28 oranında azaldı.</a:t>
            </a:r>
          </a:p>
        </p:txBody>
      </p:sp>
      <p:graphicFrame>
        <p:nvGraphicFramePr>
          <p:cNvPr id="15" name="Chart 14">
            <a:extLst>
              <a:ext uri="{FF2B5EF4-FFF2-40B4-BE49-F238E27FC236}">
                <a16:creationId xmlns:a16="http://schemas.microsoft.com/office/drawing/2014/main" id="{11F8E4E5-F8A4-4246-93C9-D154A446E750}"/>
              </a:ext>
            </a:extLst>
          </p:cNvPr>
          <p:cNvGraphicFramePr/>
          <p:nvPr>
            <p:extLst>
              <p:ext uri="{D42A27DB-BD31-4B8C-83A1-F6EECF244321}">
                <p14:modId xmlns:p14="http://schemas.microsoft.com/office/powerpoint/2010/main" val="2073913839"/>
              </p:ext>
            </p:extLst>
          </p:nvPr>
        </p:nvGraphicFramePr>
        <p:xfrm>
          <a:off x="963486" y="3431543"/>
          <a:ext cx="4918366" cy="2969652"/>
        </p:xfrm>
        <a:graphic>
          <a:graphicData uri="http://schemas.openxmlformats.org/drawingml/2006/chart">
            <c:chart xmlns:c="http://schemas.openxmlformats.org/drawingml/2006/chart" xmlns:r="http://schemas.openxmlformats.org/officeDocument/2006/relationships" r:id="rId3"/>
          </a:graphicData>
        </a:graphic>
      </p:graphicFrame>
      <p:pic>
        <p:nvPicPr>
          <p:cNvPr id="78" name="Picture 77" descr="A close up of a sign&#10;&#10;Description automatically generated">
            <a:extLst>
              <a:ext uri="{FF2B5EF4-FFF2-40B4-BE49-F238E27FC236}">
                <a16:creationId xmlns:a16="http://schemas.microsoft.com/office/drawing/2014/main" id="{B611D51A-FCBB-4CCE-9DA9-11C3A5FEBD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22" t="-1" r="9489" b="51994"/>
          <a:stretch/>
        </p:blipFill>
        <p:spPr>
          <a:xfrm>
            <a:off x="1012724" y="3488372"/>
            <a:ext cx="317153" cy="311466"/>
          </a:xfrm>
          <a:prstGeom prst="rect">
            <a:avLst/>
          </a:prstGeom>
        </p:spPr>
      </p:pic>
    </p:spTree>
    <p:extLst>
      <p:ext uri="{BB962C8B-B14F-4D97-AF65-F5344CB8AC3E}">
        <p14:creationId xmlns:p14="http://schemas.microsoft.com/office/powerpoint/2010/main" val="235188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7E133809-5D05-4A33-8F72-E1E49F570C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graphicFrame>
        <p:nvGraphicFramePr>
          <p:cNvPr id="15" name="Chart 14">
            <a:extLst>
              <a:ext uri="{FF2B5EF4-FFF2-40B4-BE49-F238E27FC236}">
                <a16:creationId xmlns:a16="http://schemas.microsoft.com/office/drawing/2014/main" id="{11F8E4E5-F8A4-4246-93C9-D154A446E750}"/>
              </a:ext>
            </a:extLst>
          </p:cNvPr>
          <p:cNvGraphicFramePr/>
          <p:nvPr>
            <p:extLst>
              <p:ext uri="{D42A27DB-BD31-4B8C-83A1-F6EECF244321}">
                <p14:modId xmlns:p14="http://schemas.microsoft.com/office/powerpoint/2010/main" val="2060745700"/>
              </p:ext>
            </p:extLst>
          </p:nvPr>
        </p:nvGraphicFramePr>
        <p:xfrm>
          <a:off x="288829" y="863264"/>
          <a:ext cx="6233160" cy="24861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95613493-3792-4213-BD59-C18C5A305CAC}"/>
              </a:ext>
            </a:extLst>
          </p:cNvPr>
          <p:cNvGraphicFramePr/>
          <p:nvPr>
            <p:extLst>
              <p:ext uri="{D42A27DB-BD31-4B8C-83A1-F6EECF244321}">
                <p14:modId xmlns:p14="http://schemas.microsoft.com/office/powerpoint/2010/main" val="4225170525"/>
              </p:ext>
            </p:extLst>
          </p:nvPr>
        </p:nvGraphicFramePr>
        <p:xfrm>
          <a:off x="288829" y="3611497"/>
          <a:ext cx="6233160" cy="268300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a:extLst>
              <a:ext uri="{FF2B5EF4-FFF2-40B4-BE49-F238E27FC236}">
                <a16:creationId xmlns:a16="http://schemas.microsoft.com/office/drawing/2014/main" id="{CDBE1E57-D6D7-4E73-B8FD-C4AEEE54EC4E}"/>
              </a:ext>
            </a:extLst>
          </p:cNvPr>
          <p:cNvGraphicFramePr/>
          <p:nvPr>
            <p:extLst>
              <p:ext uri="{D42A27DB-BD31-4B8C-83A1-F6EECF244321}">
                <p14:modId xmlns:p14="http://schemas.microsoft.com/office/powerpoint/2010/main" val="870778683"/>
              </p:ext>
            </p:extLst>
          </p:nvPr>
        </p:nvGraphicFramePr>
        <p:xfrm>
          <a:off x="288829" y="6455922"/>
          <a:ext cx="6322283" cy="3045273"/>
        </p:xfrm>
        <a:graphic>
          <a:graphicData uri="http://schemas.openxmlformats.org/drawingml/2006/chart">
            <c:chart xmlns:c="http://schemas.openxmlformats.org/drawingml/2006/chart" xmlns:r="http://schemas.openxmlformats.org/officeDocument/2006/relationships" r:id="rId6"/>
          </a:graphicData>
        </a:graphic>
      </p:graphicFrame>
      <p:pic>
        <p:nvPicPr>
          <p:cNvPr id="68" name="Picture 67" descr="A close up of a sign&#10;&#10;Description automatically generated">
            <a:extLst>
              <a:ext uri="{FF2B5EF4-FFF2-40B4-BE49-F238E27FC236}">
                <a16:creationId xmlns:a16="http://schemas.microsoft.com/office/drawing/2014/main" id="{30BDBDBA-A771-484E-9476-E4AC6118B38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522" t="-1" r="9489" b="51994"/>
          <a:stretch/>
        </p:blipFill>
        <p:spPr>
          <a:xfrm>
            <a:off x="336011" y="3698193"/>
            <a:ext cx="317153" cy="311466"/>
          </a:xfrm>
          <a:prstGeom prst="rect">
            <a:avLst/>
          </a:prstGeom>
        </p:spPr>
      </p:pic>
      <p:pic>
        <p:nvPicPr>
          <p:cNvPr id="69" name="Picture 68" descr="A close up of a sign&#10;&#10;Description automatically generated">
            <a:extLst>
              <a:ext uri="{FF2B5EF4-FFF2-40B4-BE49-F238E27FC236}">
                <a16:creationId xmlns:a16="http://schemas.microsoft.com/office/drawing/2014/main" id="{56528E41-F903-4729-A51F-A2BDDDFC7A0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522" t="-1" r="9489" b="51994"/>
          <a:stretch/>
        </p:blipFill>
        <p:spPr>
          <a:xfrm>
            <a:off x="336011" y="6587517"/>
            <a:ext cx="317153" cy="311466"/>
          </a:xfrm>
          <a:prstGeom prst="rect">
            <a:avLst/>
          </a:prstGeom>
        </p:spPr>
      </p:pic>
      <p:sp>
        <p:nvSpPr>
          <p:cNvPr id="70" name="Rectangle 69">
            <a:extLst>
              <a:ext uri="{FF2B5EF4-FFF2-40B4-BE49-F238E27FC236}">
                <a16:creationId xmlns:a16="http://schemas.microsoft.com/office/drawing/2014/main" id="{1C2B4ADA-EF15-4C96-B52B-974FA05B5012}"/>
              </a:ext>
            </a:extLst>
          </p:cNvPr>
          <p:cNvSpPr/>
          <p:nvPr/>
        </p:nvSpPr>
        <p:spPr>
          <a:xfrm>
            <a:off x="0" y="9662614"/>
            <a:ext cx="6858000" cy="243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93337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7E133809-5D05-4A33-8F72-E1E49F570C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sp>
        <p:nvSpPr>
          <p:cNvPr id="70" name="Rectangle 69">
            <a:extLst>
              <a:ext uri="{FF2B5EF4-FFF2-40B4-BE49-F238E27FC236}">
                <a16:creationId xmlns:a16="http://schemas.microsoft.com/office/drawing/2014/main" id="{1C2B4ADA-EF15-4C96-B52B-974FA05B5012}"/>
              </a:ext>
            </a:extLst>
          </p:cNvPr>
          <p:cNvSpPr/>
          <p:nvPr/>
        </p:nvSpPr>
        <p:spPr>
          <a:xfrm>
            <a:off x="0" y="9662614"/>
            <a:ext cx="6858000" cy="243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a:extLst>
              <a:ext uri="{FF2B5EF4-FFF2-40B4-BE49-F238E27FC236}">
                <a16:creationId xmlns:a16="http://schemas.microsoft.com/office/drawing/2014/main" id="{8FD35102-C027-4B12-AB59-8D6C493468D1}"/>
              </a:ext>
            </a:extLst>
          </p:cNvPr>
          <p:cNvSpPr txBox="1"/>
          <p:nvPr/>
        </p:nvSpPr>
        <p:spPr>
          <a:xfrm>
            <a:off x="1454150" y="588988"/>
            <a:ext cx="3733800" cy="369332"/>
          </a:xfrm>
          <a:prstGeom prst="rect">
            <a:avLst/>
          </a:prstGeom>
          <a:noFill/>
        </p:spPr>
        <p:txBody>
          <a:bodyPr wrap="square">
            <a:spAutoFit/>
          </a:bodyPr>
          <a:lstStyle/>
          <a:p>
            <a:pPr algn="ctr"/>
            <a:r>
              <a:rPr lang="tr-TR" sz="1800" b="1" dirty="0">
                <a:solidFill>
                  <a:prstClr val="black"/>
                </a:solidFill>
                <a:latin typeface="Century Gothic" panose="020B0502020202020204" pitchFamily="34" charset="0"/>
                <a:ea typeface="Verdana" panose="020B0604030504040204" pitchFamily="34" charset="0"/>
                <a:cs typeface="+mn-cs"/>
              </a:rPr>
              <a:t>Semi-Treyler Araç Pazarı</a:t>
            </a:r>
            <a:endParaRPr lang="tr-TR" dirty="0"/>
          </a:p>
        </p:txBody>
      </p:sp>
      <p:sp>
        <p:nvSpPr>
          <p:cNvPr id="20" name="Metin kutusu 19">
            <a:extLst>
              <a:ext uri="{FF2B5EF4-FFF2-40B4-BE49-F238E27FC236}">
                <a16:creationId xmlns:a16="http://schemas.microsoft.com/office/drawing/2014/main" id="{338FE2C3-F9C4-4CEB-90F2-C412498E86A1}"/>
              </a:ext>
            </a:extLst>
          </p:cNvPr>
          <p:cNvSpPr txBox="1"/>
          <p:nvPr/>
        </p:nvSpPr>
        <p:spPr>
          <a:xfrm>
            <a:off x="325814" y="1090347"/>
            <a:ext cx="6447126" cy="523220"/>
          </a:xfrm>
          <a:prstGeom prst="rect">
            <a:avLst/>
          </a:prstGeom>
          <a:noFill/>
        </p:spPr>
        <p:txBody>
          <a:bodyPr wrap="square">
            <a:spAutoFit/>
          </a:bodyPr>
          <a:lstStyle/>
          <a:p>
            <a:r>
              <a:rPr lang="tr-TR" sz="1400" b="1" dirty="0">
                <a:latin typeface="Century Gothic" panose="020B0502020202020204" pitchFamily="34" charset="0"/>
                <a:ea typeface="Verdana" panose="020B0604030504040204" pitchFamily="34" charset="0"/>
              </a:rPr>
              <a:t>2021 yılı Ocak-Aralık dönemi Semi-Treyler araç pazarı, bir önceki yılın aynı dönemine göre %51 oranında arttı. Satış adedi ise 10.942 oldu. </a:t>
            </a:r>
            <a:endParaRPr lang="tr-TR" sz="1400" dirty="0"/>
          </a:p>
        </p:txBody>
      </p:sp>
      <p:sp>
        <p:nvSpPr>
          <p:cNvPr id="24" name="Metin kutusu 23">
            <a:extLst>
              <a:ext uri="{FF2B5EF4-FFF2-40B4-BE49-F238E27FC236}">
                <a16:creationId xmlns:a16="http://schemas.microsoft.com/office/drawing/2014/main" id="{7FC55630-779A-4013-AF8A-36977985EFC1}"/>
              </a:ext>
            </a:extLst>
          </p:cNvPr>
          <p:cNvSpPr txBox="1"/>
          <p:nvPr/>
        </p:nvSpPr>
        <p:spPr>
          <a:xfrm>
            <a:off x="325814" y="3372294"/>
            <a:ext cx="6447126" cy="523220"/>
          </a:xfrm>
          <a:prstGeom prst="rect">
            <a:avLst/>
          </a:prstGeom>
          <a:noFill/>
        </p:spPr>
        <p:txBody>
          <a:bodyPr wrap="square">
            <a:spAutoFit/>
          </a:bodyPr>
          <a:lstStyle/>
          <a:p>
            <a:pPr>
              <a:spcAft>
                <a:spcPts val="600"/>
              </a:spcAft>
            </a:pPr>
            <a:r>
              <a:rPr lang="tr-TR" sz="1400" b="1" dirty="0">
                <a:latin typeface="Century Gothic" panose="020B0502020202020204" pitchFamily="34" charset="0"/>
                <a:ea typeface="Verdana" panose="020B0604030504040204" pitchFamily="34" charset="0"/>
              </a:rPr>
              <a:t>Toplam Semi-Treyler Araç Pazarı 2021 Aralık ayında bir önceki yılın Aralık ayına göre %12 oranında artarak 1.137 adet olarak gerçekleşti. </a:t>
            </a:r>
            <a:endParaRPr lang="tr-TR" sz="1400" dirty="0">
              <a:latin typeface="Century Gothic" panose="020B0502020202020204" pitchFamily="34" charset="0"/>
              <a:ea typeface="Verdana" panose="020B0604030504040204" pitchFamily="34" charset="0"/>
            </a:endParaRPr>
          </a:p>
        </p:txBody>
      </p:sp>
      <p:graphicFrame>
        <p:nvGraphicFramePr>
          <p:cNvPr id="22" name="Grafik 21">
            <a:extLst>
              <a:ext uri="{FF2B5EF4-FFF2-40B4-BE49-F238E27FC236}">
                <a16:creationId xmlns:a16="http://schemas.microsoft.com/office/drawing/2014/main" id="{C527F21F-D678-4A5B-8CB1-871E18191195}"/>
              </a:ext>
            </a:extLst>
          </p:cNvPr>
          <p:cNvGraphicFramePr>
            <a:graphicFrameLocks/>
          </p:cNvGraphicFramePr>
          <p:nvPr>
            <p:extLst>
              <p:ext uri="{D42A27DB-BD31-4B8C-83A1-F6EECF244321}">
                <p14:modId xmlns:p14="http://schemas.microsoft.com/office/powerpoint/2010/main" val="442788288"/>
              </p:ext>
            </p:extLst>
          </p:nvPr>
        </p:nvGraphicFramePr>
        <p:xfrm>
          <a:off x="861161" y="1653058"/>
          <a:ext cx="4925041" cy="17192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Grafik 35">
            <a:extLst>
              <a:ext uri="{FF2B5EF4-FFF2-40B4-BE49-F238E27FC236}">
                <a16:creationId xmlns:a16="http://schemas.microsoft.com/office/drawing/2014/main" id="{702BFC57-9432-4E81-BA0C-E02DFDB35D34}"/>
              </a:ext>
            </a:extLst>
          </p:cNvPr>
          <p:cNvGraphicFramePr>
            <a:graphicFrameLocks/>
          </p:cNvGraphicFramePr>
          <p:nvPr>
            <p:extLst>
              <p:ext uri="{D42A27DB-BD31-4B8C-83A1-F6EECF244321}">
                <p14:modId xmlns:p14="http://schemas.microsoft.com/office/powerpoint/2010/main" val="264797135"/>
              </p:ext>
            </p:extLst>
          </p:nvPr>
        </p:nvGraphicFramePr>
        <p:xfrm>
          <a:off x="861161" y="3895514"/>
          <a:ext cx="4925041" cy="16524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Grafik 36">
            <a:extLst>
              <a:ext uri="{FF2B5EF4-FFF2-40B4-BE49-F238E27FC236}">
                <a16:creationId xmlns:a16="http://schemas.microsoft.com/office/drawing/2014/main" id="{D59AA7EB-D64D-4CC1-A6C4-39C193C87D70}"/>
              </a:ext>
            </a:extLst>
          </p:cNvPr>
          <p:cNvGraphicFramePr>
            <a:graphicFrameLocks/>
          </p:cNvGraphicFramePr>
          <p:nvPr>
            <p:extLst>
              <p:ext uri="{D42A27DB-BD31-4B8C-83A1-F6EECF244321}">
                <p14:modId xmlns:p14="http://schemas.microsoft.com/office/powerpoint/2010/main" val="421320595"/>
              </p:ext>
            </p:extLst>
          </p:nvPr>
        </p:nvGraphicFramePr>
        <p:xfrm>
          <a:off x="861160" y="5654241"/>
          <a:ext cx="4925042" cy="15512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Grafik 38">
            <a:extLst>
              <a:ext uri="{FF2B5EF4-FFF2-40B4-BE49-F238E27FC236}">
                <a16:creationId xmlns:a16="http://schemas.microsoft.com/office/drawing/2014/main" id="{AF1740A7-EA81-4ED3-B838-B650FAB26C77}"/>
              </a:ext>
            </a:extLst>
          </p:cNvPr>
          <p:cNvGraphicFramePr>
            <a:graphicFrameLocks/>
          </p:cNvGraphicFramePr>
          <p:nvPr>
            <p:extLst>
              <p:ext uri="{D42A27DB-BD31-4B8C-83A1-F6EECF244321}">
                <p14:modId xmlns:p14="http://schemas.microsoft.com/office/powerpoint/2010/main" val="2152040777"/>
              </p:ext>
            </p:extLst>
          </p:nvPr>
        </p:nvGraphicFramePr>
        <p:xfrm>
          <a:off x="861160" y="7311736"/>
          <a:ext cx="4925042" cy="226727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75651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7E133809-5D05-4A33-8F72-E1E49F570C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sp>
        <p:nvSpPr>
          <p:cNvPr id="11" name="TextBox 10">
            <a:extLst>
              <a:ext uri="{FF2B5EF4-FFF2-40B4-BE49-F238E27FC236}">
                <a16:creationId xmlns:a16="http://schemas.microsoft.com/office/drawing/2014/main" id="{9A680EB4-CFB1-4E69-B2CC-678024771F91}"/>
              </a:ext>
            </a:extLst>
          </p:cNvPr>
          <p:cNvSpPr txBox="1"/>
          <p:nvPr/>
        </p:nvSpPr>
        <p:spPr>
          <a:xfrm>
            <a:off x="361859" y="804547"/>
            <a:ext cx="6110194" cy="301300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b="1" dirty="0">
                <a:solidFill>
                  <a:prstClr val="black"/>
                </a:solidFill>
                <a:latin typeface="Century Gothic" panose="020B0502020202020204" pitchFamily="34" charset="0"/>
                <a:ea typeface="Verdana" panose="020B0604030504040204" pitchFamily="34" charset="0"/>
              </a:rPr>
              <a:t>Genel Ekonomik</a:t>
            </a:r>
            <a:r>
              <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 Görünüm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endParaRPr>
          </a:p>
          <a:p>
            <a:pPr>
              <a:lnSpc>
                <a:spcPct val="107000"/>
              </a:lnSpc>
              <a:spcAft>
                <a:spcPts val="800"/>
              </a:spcAft>
            </a:pPr>
            <a:r>
              <a:rPr lang="tr-TR" sz="1250" b="1" dirty="0">
                <a:effectLst/>
                <a:latin typeface="Century Gothic" panose="020B0502020202020204" pitchFamily="34" charset="0"/>
                <a:ea typeface="Calibri" panose="020F0502020204030204" pitchFamily="34" charset="0"/>
                <a:cs typeface="Times New Roman" panose="02020603050405020304" pitchFamily="18" charset="0"/>
              </a:rPr>
              <a:t>PMI VE </a:t>
            </a:r>
            <a:r>
              <a:rPr lang="tr-TR" sz="1250" b="1" dirty="0">
                <a:latin typeface="Century Gothic" panose="020B0502020202020204" pitchFamily="34" charset="0"/>
                <a:ea typeface="Calibri" panose="020F0502020204030204" pitchFamily="34" charset="0"/>
                <a:cs typeface="Times New Roman" panose="02020603050405020304" pitchFamily="18" charset="0"/>
              </a:rPr>
              <a:t>İLİŞKİLİ TEMEL </a:t>
            </a:r>
            <a:r>
              <a:rPr lang="tr-TR" sz="1250" b="1" dirty="0">
                <a:effectLst/>
                <a:latin typeface="Century Gothic" panose="020B0502020202020204" pitchFamily="34" charset="0"/>
                <a:ea typeface="Calibri" panose="020F0502020204030204" pitchFamily="34" charset="0"/>
                <a:cs typeface="Times New Roman" panose="02020603050405020304" pitchFamily="18" charset="0"/>
              </a:rPr>
              <a:t>VERİLER</a:t>
            </a:r>
          </a:p>
          <a:p>
            <a:pPr>
              <a:lnSpc>
                <a:spcPct val="107000"/>
              </a:lnSpc>
              <a:spcAft>
                <a:spcPts val="800"/>
              </a:spcAft>
            </a:pPr>
            <a:r>
              <a:rPr lang="tr-TR" sz="1250" dirty="0">
                <a:latin typeface="Century Gothic" panose="020B0502020202020204" pitchFamily="34" charset="0"/>
                <a:ea typeface="Calibri" panose="020F0502020204030204" pitchFamily="34" charset="0"/>
                <a:cs typeface="Times New Roman" panose="02020603050405020304" pitchFamily="18" charset="0"/>
              </a:rPr>
              <a:t>Eylül 2018 deki rekor düzeyini bile geçen enflasyon elbette üretici firmaları olumsuz yönde etkilemiştir, artan girdi maliyetlerini satış fiyatına yansıtan üretici firmaların ihracatın verdiği fırsatla nefes almaya devam ettikleri söylenebilir. Bu doğrultuda istihdam artışı da sürerken PMI verisi son 7 aydaki pozitif görünümüne devam etmiş ve Kasım ayındaki 52 seviyesini bir miktar artırarak 2021 yılını 52,1 düzeyinde tamamlamıştır. Üretim maliyetlerinin artmasının en büyük nedeni TL deki değer kaybıdır. Maliyetlerin fiyatlara yansıtılması sonucu yeni siparişlerdeki azalış son iki ayda olduğu gibi Aralık ayında da devam etmiştir. İhracattaki yeni sipariş artışları toplam yeni siparişleri pozitife çevirmeye yetmemiştir. </a:t>
            </a:r>
          </a:p>
        </p:txBody>
      </p:sp>
      <p:sp>
        <p:nvSpPr>
          <p:cNvPr id="91" name="Rectangle 90">
            <a:extLst>
              <a:ext uri="{FF2B5EF4-FFF2-40B4-BE49-F238E27FC236}">
                <a16:creationId xmlns:a16="http://schemas.microsoft.com/office/drawing/2014/main" id="{C81E0C25-AFED-44D3-A269-F3BBBF78D808}"/>
              </a:ext>
            </a:extLst>
          </p:cNvPr>
          <p:cNvSpPr/>
          <p:nvPr/>
        </p:nvSpPr>
        <p:spPr>
          <a:xfrm>
            <a:off x="0" y="9662614"/>
            <a:ext cx="6858000" cy="243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37"/>
          <p:cNvSpPr>
            <a:spLocks noChangeArrowheads="1"/>
          </p:cNvSpPr>
          <p:nvPr/>
        </p:nvSpPr>
        <p:spPr bwMode="auto">
          <a:xfrm>
            <a:off x="1265238" y="260350"/>
            <a:ext cx="4953000" cy="46038"/>
          </a:xfrm>
          <a:prstGeom prst="rect">
            <a:avLst/>
          </a:prstGeom>
          <a:solidFill>
            <a:srgbClr val="CBD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38"/>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5470" tIns="42849" rIns="91440" bIns="0" numCol="1" anchor="ctr" anchorCtr="0" compatLnSpc="1">
            <a:prstTxWarp prst="textNoShape">
              <a:avLst/>
            </a:prstTxWarp>
            <a:spAutoFit/>
          </a:bodyPr>
          <a:lstStyle/>
          <a:p>
            <a:endParaRPr lang="tr-TR"/>
          </a:p>
        </p:txBody>
      </p:sp>
      <p:sp>
        <p:nvSpPr>
          <p:cNvPr id="4" name="Metin kutusu 3"/>
          <p:cNvSpPr txBox="1"/>
          <p:nvPr/>
        </p:nvSpPr>
        <p:spPr>
          <a:xfrm>
            <a:off x="128015" y="2407134"/>
            <a:ext cx="5805474" cy="284693"/>
          </a:xfrm>
          <a:prstGeom prst="rect">
            <a:avLst/>
          </a:prstGeom>
          <a:noFill/>
        </p:spPr>
        <p:txBody>
          <a:bodyPr wrap="square" rtlCol="0">
            <a:spAutoFit/>
          </a:bodyPr>
          <a:lstStyle/>
          <a:p>
            <a:endParaRPr lang="tr-TR" sz="125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AutoShape 2" descr="data:image/png;base64,/9j/4AAQSkZJRgABAQEAkACQAAD/2wBDAAIBAQIBAQICAgICAgICAwUDAwMDAwYEBAMFBwYHBwcGBwcICQsJCAgKCAcHCg0KCgsMDAwMBwkODw0MDgsMDAz/2wBDAQICAgMDAwYDAwYMCAcIDAwMDAwMDAwMDAwMDAwMDAwMDAwMDAwMDAwMDAwMDAwMDAwMDAwMDAwMDAwMDAwMDAz/wAARCAFF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KKKKACiiigD571X9vLU7v4teN/CnhH4FfGD4hf8K/1WLRdW1XRbvw1bWIu3s7a98uMX+r2s7Yhu4ct5QXJIBOK9Euf2rvhlpvxP0/wNffELwNp3jzU5DBbeGLnxBZprE0wiWVoltfNMjusbqxCg/KwPQg18deJP2bvEXhf9rn42eIdX+C/7Tfi+y8X+K7XWNE1P4d/FyHw1pVxapo2m2pE1mPEmnZmE9tOGaS3JZAg3soAHSeMv2PvHXiCf4uapZ+EPs2peMvjh4J8Y2DveWYuptI04eHftMjyCU48n7JqA8stuba+wMJFL1h0p+yjPS6g5Ps5Ommum3NKT00Ud+pVZJSlydL2+SbX5Jb9duh9BfET9uz4YfDn436D8NZPFeiar4/1zWLfR38O6bqdpPquktPbyXEdxd2vmiaKApGPn2HJljwCGzV/WP2zPhpb+FviTqGj+MvDfi+6+Ednc3firSfD+rWuoalo5gSZ2gnhWTMMx8iVQkpTLIwyMHHy/P+zX8StP+MngTwwfhZNrOneGPjRqvxFuviJLqmmLbfYL7+0pEEUXni9N1Et5DaOrQBPLgBSRxtVfOP2eP+Ce3xd8JfCvxb4b16z+KGoav4Z+E/iHwDpF1reteFE0TXbi9ZCh0+Owtkvnhle3WbzdWuI5YTNtKytJNKvPCUnRlJ/F7zXnanGS0/x3jrZu918PKbKFP6wot+7eK++pKLf/AICoy/up69WfeHiP9r/4WeB/Durap4j+IvgbwxaeHYbKbWm1jX7Sy/sMXqhrQXfmSAQGbP7veRv/AIc123hLxdpXj/wtp2uaFqen61omsW0d7YahYXKXNrfQSKHjlilQlXRlIKspIIIINfD+sfsteP8A4PfBnR/B2leB/iD4jl8F+KIvFGh+MfB/iDQYPFMUt1Z3cU8rJq5NnfXcJlltZTeYR7W6hkjeSeJlT6a/Yh8GeKvAH7MHhjS/GmnafpXiOIXMtzbWttZ2zostzLLGblLJVtBeNG6Ncm1HkG4aYxkoVJ65Rj71ujX4q+nez0vp+OnDCU+WHNu1r63/AAurO29200ra+r0UUVkbBRRRQAUUUUAFFFFABRRRQAUUUUAFFFFABRRRQAUUUUAFFFFABRRRQAUUUUAFFFFABRRRQAUUUUAFFFFABRRRQAUUUUAFFFFABRRRQAUUUUAFFFFABRRRQAUUUUAFFFFABRRRQAUUUUAFFFFABRRRQAUUUUAFFFFABRRRQAUUUUAFFFFABRRRQAUUUUAFFFFABRRRQAUUUUAFFFFABRRRQAUUUUAFcT48/aO8DfDH4reC/A2u+JdN0/xh8RJ7i38OaOzlrzVDb28lxOyRqCRHHHGxaRsICUXdudFbtq+aP2pvgDZXH7Yf7PvjbQPBVq+tf8JxM/ibX9P0dTdfY4vDWtwW5vLlE3eSktwsaea21WmCrguAXHWST2/r9fwH9ib6qMmvVJv9DvYf25vhZJ8UdZ8IyeKRZ6noK3Ru7u9067tNHLWkfm3cUWpyxLZTzW6bmmiineSERyb1Xy327H7P/wC1L4K/ad03ULjwjfarK+ktELuz1bQ7/RL+BZU3wym1voYZ/JlUMY5dnlybH2M21sfnx+0p+zr8QPj38Grn4HaB4N8ZReNfCXjXx34putWvNIktNH1Kw1Kz1/7F5GpvGLKd7ttYtIniSVpIj5/mooiY19Ufsh6lffG39rjx58V7Xwx4w8KeFdR8FeHfC0EHibQLvQb+6v7S41S5uf8ARbqOOUpCt9BGJdpjdjII3YITTpJSjdvon+Hxejfu23i/ieqQV1yN8vd/+lKNvXl/eX2cdI31kfUNFee/HafWfDUOj63pniLVNPjj1rSNPn02OC0e0vI7nUre3lLl4WmDeXMwBSRcEKcdc+hVIgooooAKKKKACiiigAooooAKKKKACiiigAooooAKKKKACiiigAooooAKKKKACiiigAooooAKKKKACiiigAooooAKKKKACiiigAooooAKKKKACiiigAooooAKKKKACiiigAooooAKKKKACiiigAooooAKKKKACiiigAooooAKKKKACiiigAooooAKKKKACiiigAooooAKKKKACiiigAooooAKKKKACiiigAooooAKKKKACiiigAooooA4L9o7/kn2n/8AY0eHf/T1Y13tcF+0d/yT7T/+xo8O/wDp6sa72gAooooAKKKKACiiigAooooAKKKKACiiigAooooAKKKKACiiigAooooAKKKKACiiigAooooAKKKKACiiigAooooAKKKKACiiigAooooAKKKKACiiigAooooAKKKKACiiigAooooAKKKKACiiigAooooAKKKKACiiigAooooAKKKKACiiigAooooAKKKKACiiigAooooAKKKKACiiigAooooAKKKKACiiigAooooAKKKKACor+6+w2M02x5PJRn2IMs+BnAHrUtIRkenv6VFRScGouzGrX1Pgbwd/wVO8a+FPANv4t8c3Pww1TSfHHwk1v4seHLLw7BcxXHhuHTlgkNjfSSXMv27et5En2iKO1/eW0y+T8w2e0/8ABPj9pTxT+0BpWrN4w8X6BrOrQWlndJpNv8Kdf+H97p6Sh90rRaxdzS3du7LsSeKOOPdDINzHITA+CH/BNTU/hP4/8T+LJPGvhOz8Wahpuo2Gk654T+Hdh4evftF9LFJPquqqHmt9T1Im2twZfJt4sCbEK+b8vqnwI+Avi7wv8R9V8b/EfxZ4Z8XeML7TINCt5/Dvhufw/YWtjFLJMFNvNfXrvM0szlpPOC7VjCxqQzPtFxvto192s2ku7s4Rbdm0ua7bcWq2q93dP5P4NfLaTS7tq1rM3/2jv+Sfaf8A9jR4d/8AT1Y13teXftN+BtE1LSND1240fS59c0/xL4fitdRktI2u7ZG1mzDKkpG9QQzAgEZ3H1Neo1ABRRRQAUUUUAFFFFABRRRQAUUUUAFFFFABRRRQAUUUUAFFFFABRRRQAUUUUAFFFFABRRRQAUUUUAFFFFABRRRQAUUUUAFFFFABRRRQAUUUUAFFFFABRRRQAUUUUAFFFFABRRRQAUUUUAFFFFABRRRQAUUUUAFFFFABRRRQAUUUUAFFFFABRRRQAUUUUAFFFFABRRRQAUUUUAFFFFABRRRQAUUUUAFFFFABRRRQAUUUUAFFFFABRRRQBwX7R3/JPtP/AOxo8O/+nqxrva4L9o7/AJJ9p/8A2NHh3/09WNd7QAUUUUAFFFFABRRRQAUUUUAFFFFABRRRQAUUUUAFFFFABRRRQAUUUUAFFFFABRRRQAUUUUAFFFFABRRRQAUUUUAFFFFABRRRQAUUUUAFFFFABRRRQAUUUUAFFFFABRRRQAUUUUAFFFFABRRRQAUUUUAFFFFABRRRQAUUUUAFFFFABRRRQAUUUUAFFFFABRRRQAUUUUAFFFFABRRRQAUUUUAFFFFABRRRQAUUUUAFFFFABUV/532Gb7Ps+0bG8rf93djjPtmpaQjcMHkHqKipFyg4rS407O5+UuiftHfEj9nTw3qd1Z33xyt/Hcvwb8V6547Hj4X09hbeKNN+wsl3pcV8fsgt4pLy5JOmD+z3iNuvJVMfXn7JVjefBf8Aa+8f/Cuz8SeLvE3hOw8F+HvFVvJ4k8QXmvXtlfXdzqltcgXV3LLN5cq2MEgi3iNGDmNVDkV6B8Jf2DPhT8E/7aXQvDEkltr2nyaPPZ6tq17rNna6c7Fn0+0t7yaWKzsmJ5tbZY4SFQbMIgG1+zx+yn4H/ZY0e+svBmnalbDUjCLm51TW77Wr2WOFPLgh+03s00wgiXIjhD+XGGbYq7mz0Ka6rp06+9N28ox5ly+UVF6JMVX3k0u+/wD4Br5ytFxd/wCZyTV2nT/ab8Y2lhpGh6M8WqNd33iXw/JHJHplzJaKBrNmTvuFjMMZ+U4V3UngAHcM+o1wX7R3/JPtP/7Gjw7/AOnqxrvayAKKKKACiiigAooooAKKKKACiiigAooooAKKKKACiiigAooooAKKKKACiiigAooooAKKKKACiiigAooooAKKKKACiiigAooooAKKKKACiiigAooooAKKKKACiiigAooooAKKKKACiiigAooooAKKKKACiiigAooooAKKKKACiiigAooooAKKKKACiiigAooooAKKKKACiiigAooooAKKKKACiiigAooooAKKKKACiiigAooooAKK4fwN+018N/idq/irT/DXxB8EeIb/AMCyGHxJbaZrtrdzeHnBkBW8SNybcgxSjEgX/Vv/AHTit8Df2s/hX+0+2pD4a/Ev4f8AxDOi+WdQHhnxFZ6t9g8zd5fm/Z5H8vfsfbuxnY2OhoWu3a/yez9Aem/p8+xJ+0d/yT7T/wDsaPDv/p6sa72uC/aO/wCSfaf/ANjR4d/9PVjXe0AFFFFABRRRQAUUUUAFFFFABRRRQAUUUUAFFFFABRRRQAUUUUAFFFFABRRRQAUUUUAFFFFABRRRQAUUUUAFFFFABRRRQAUUUUAFFFFABRRRQAUVx/xo/aG8Afs3+HLbWPiJ448H+AtIvLkWdvfeI9ZttLtp5yrMIkkndFZyqsQoOcKTjg1X+KP7Tfw2+B2taBpvjX4g+B/CGo+LJfI0O11vXbXT5tZk3Iuy2SV1aZt0kYwgJy6juKFrt3t8+3qD039fl3O4orifjd+0t8Of2ZtFs9S+JHj/AME/D/TtRnNtaXXiXXLXSYbqUKWMcbzuis20E4BJwM1ofCX40eDvj74Kh8SeBPFnhrxr4duZHih1XQdUg1KyldG2uqzQsyEqwIIB4IwaFre3QHpa/U6aiiigAooooAKKKKACiiigAooooAKKKKACiiigAooooAKKKKACiiigAooooAKKKKACiiigAooooAKKKKACivnT9pf/AIKf/C79nC4l0z+0n8W+KA3lJo+iEXEiydAskmdkZzgEZL+iGvF/7B/ai/4KBj/iZTr8Cvh5d9baMONUuoj2YfLM2QcHcYUI/havoMLw7iJ01iMU1RpfzT0v/hj8UvkreZ89i+JMPCo8NhE61X+WGtv8Uvhj83fyPvOivhr9hL4yeIf2Tfj5qX7OfxMv5bn94brwdrFwx230LklYQzE8PglBn5XWSPJO0V9y1xZrlk8DX9m3zRaTjJbSi9mv1XR6HblGaQx1D2iXLJNqUXvGS3T/AEfVahRRRXmHqBRRRQAUUUUAFFFFABRRRQAVU1+VoNCvXSCa5dIHZYYm2ySkKflU9iegPvVuis6sOeDh3VioS5ZKR+Qf7MniSw+LHgq38Nr470J49D/Z91/wxNJ4V0N9Q1b4MQyNp8Z0/wAQW0GZb/UwUbYFSwO/TrzFl+8Z4vtD/gnp8VE8TeMdZ8N+E/jXH+0N8ONE0GweHxXHLolwml6iXljfTUm0i3t7cgQRwy+W6PNH5gLOVkjA+rKK6XUvLm9b+d5Tkr3u9Od21u2rybu04neSt53XlpBPay15NdLWeiVrnl37TdprcmkaHNb6hpcWhp4l8Pi6tJNPkku5n/tmz2lJxMqIAduQYnzg8jII9Rrgv2jv+Sfaf/2NHh3/ANPVjXe1kMKKKKACiiigAooooAKKKKACiiigAooooAKKKKACiiigAooooAKKKKACiiigAooooAKKKKACiiigAooooAKKKKACiiigAooooAKKKKACiiigD4h/4KhfE23+E/7RPw41S78a+AvhPHP4R8S6YPGPj+1W98Nss76cX0sQtLbj7fOIRJExuceXa3ANtdBv3XhGrftJ/BTwb+z94G+C+oaj4M+D/j/4mfBvQdG8YX/xQ8TWts/hDw0LWaKG3KXnkLe6hme68uCOCJAxaa5EYEUMv6q15R+1h+2z8N/2J/DOlar8Q/EEejw61epY2cKRtPcTksoeQRrljHErbnbGFGByzKrZuUKVFxqtct9b9r1Hb75/cnpeTZ24XD4jFYiFLCQcqm0VFXd/dd0lvblb1vrb7MeU5z9pD9oix+Dv7Hni29+HWu6HrniLw5b2fhjSD9viu0tNXvRa2+nLdENxlry0lIbBaORWHDqT6T+z98FdL/Z2+DXh/wAGaOZpbTQ7URPdXD77jUJ2Jee6nfq880zSSyOeWeRmPJrV8D2mg3dtc+INAezurfxa8WqyX1rN50Wo5t4oo5VcEqVMMUQG35SBnqSTuVs58zlLrKzfy/4Lfrp2OH2fIlTtblurbdvytpfbW27CiiipGFFFFABRRRQAUUUUAFFFFABRRRQAUUUUAFFFFABRRRQAUUUUAFFFFABRRRQAUVhfEf4maB8IfCF3r/ibVrLRNHsl3TXV1JsQeijuzHsoBJPABNfH2t/8Fgr/AOJuqz6Z8GPhL4u8eTo5iF9PC8Vsh7OUjVztP+20ZwecdK9XL8kxuOTnh4Xit5NpRXq3ZHk5jnmCwLUMTO0ntFJuT9Ers+3qwvHnxP8ADfwt0r7d4l1/RtAs+cTajeR2yNj0LkZPsK+ND8Nf2zf2mPm13xT4d+EGjz8ta6YR9rVT0KtEZJAcdjOv0zW54E/4IqeAU1f+1viD4m8XfEfV3IM8l7dtbQz/AFCs03/kavS/sfL8PrjcWm/5aac3/wCBaR/Fnm/21mOI0wOEaX81RqC/8B1k/uRr/F7/AILJfCnwW76f4S/tf4h+IJG8m1s9KtZI4ZpScBfNdRkH1jWT2FcD/wAKf/aa/b/Pm+N9ZHwZ+H91yNFsVYahdR/3ZFyJDkcESuoB5EVfXvwp/Zu8A/A2BV8I+ENA0Fwu0z2tmi3Djp80pBkb8WNdtTWdYPB/8iuhaX89S0pL0VuWPrZsX9iY3Gf8jWveP8lO8Yv1lfml6XSPF/2Z/wBgP4YfspwRy+G/D8VxrSrh9Z1HFzfucYJVyMR57iMKD3Fe0UUV4GKxlfE1HWxE3KT6t3PoMJg6GFpqjhoKMV0SsfPX/BRT9jUftX/CVLnRT9i8feE2N/4fvY38qQyDDG3L8YDlVwcja6ocgZzH/wAE6P2ym/ao+FU1jr6/YfiD4QcWHiCykTy5HdSVFwE4wGKkMMDa6sMAbc/RNfDP7f3wg1z9k3426f8AtJ/Di2LfZnWDxlpcXyx31uxVWmYDswCq5x8rLHJjIY19DlNSGYYf+yK7tLelJ9JPeD8p/hK3c+dzelPL8T/bGHV46KrFdYraa/vQ69437H3NRXL/AAX+MGifHv4YaP4t8O3P2rSdatxPETw8Z6PG47OjAqw7FTVXWP2ifh/4d+MWmfDvUPHXg6x+IGt25u9O8M3GtW0WsX8IEjGWG0ZxNIgEUp3KpGI35+U4+YqU506jpTVpJtW63W/3H1FOpCpTVWm7xavfpZ9TsqK5PR/j14G8Q/FvVfAFh4z8J33jvQrZLzUvDlvq9vLq+nQOEKyzWquZY0YSRkMygHzF5+YVU+Kv7S/w4+BOvaDpfjf4geCfBup+KZjbaLZ65rlrp0+sShkUx2yTOrTNukjGEBOXUdxUb2t128/Qvv5b/n+R29FFFABRRRQAUUUUAFFFMuZxa27yNuKxqWIVSxIHPAHJqZSUYuUtkCTbsh9FfIPw3/4KqPqPh+48ReM/AtpoHhbVPh3ffFLwzPoviRNb1C/0a0MXmpe2xggWzvGW5ttkUctzE7GZPPzF83q/7NH7TfiP4n/EHxJ4H8feDtL8D+OvDumadrzWOl68+t2Nzp181wkEi3L2tq3mrLaXEcsflbUKoVkkD8a+zl1X9XafzTi7rdW1CXu797fl17e9HXa7S30Oq/aO/wCSfaf/ANjR4d/9PVjXe1wX7R3/ACT7T/8AsaPDv/p6san+N3x/0L9n7RbO/wBesPG1/Bfzm3iXw14N1fxNMrBS2ZItNtriSNcD77qq54zk4rNtLcEm9jtqK8Ltf+Cj/wAJr/4M6b48ttT8W3ehaxe3mn2dvb+B9cm1eaWzkeK7/wCJYtmb4JA6MskhgCIQNzDIz33jH9o3wR4D+B3/AAsnUvEVkvghrKDUINUtw90l7FcbBb+QkSs87zNJGsUcSs8ryIqKzMAXsm30tfyvqvvWwLVpLd3t52dnb0ej8ztqK4v4FftB+FP2kfB8+t+Er69ubayvZdOvbbUNLu9K1DTbqPG+C5s7uOK5t5MMjBJY0JSRHAKurHtKbTW4k09v6sFFFFIYUUUUAFFFFABRRRQAUUUUAFFFFABRRRQAUUVzHxb+M3hf4E+Dp9f8Xa3Y6FpUHBmuXwZG6hEUZZ3PZVBJ9KunTnUmqdNXb2S1bIqVYU4OpUaSW7eiR09FfBWvfti/GP8A4KCa1c+HvgPotz4O8GJIYL3xlqY8qRl6Hym5EZx/DGHl5U5j5rS03/gjlrXhewim0D4+fEHRNadQ91dw7/LmmP3nCpOjAHjgux46mvpHw9Rw65cyxEaU39mzm1/i5fh9NX5HzK4irYhuWW4aVWC+1dQT/wAPN8XrovNn3HRXxH/wyd+1z8N+fDPx30fxBHHz5euWxLSjrjMkM/J6feH1FH/C1/22fhkP+Jh8PfAvja1jHzzWk0aTNj+6FuIzzn/nkenbvP8Aq7Cf+74qlL1k4v8A8nS/Mv8A1jnDTEYSrH0ipL/yRv8AI+3KK+JB/wAFJPjpp6mxu/2WvGU2qZ2ia3kuvsue5yLVlxkf89O/X1P+Gg/2zfiRxonwg8JeFrWTjz9UuVMsXbo9yp7E/wCqPb8V/qrjI61p04Lu6kLfg2H+tmDlpRhUm+ypzv8AjFH23RXxJ/woT9tD4j/NrHxa8HeFLWTn7Pptsplj74ytsD7f609PzP8Ah01418cf8jz+0T8Qdeifh7aAyxxgdCB5k7ryM/wDr0Pd/wBiYKn/ALxjYL/Cpz/9tS/EP7cx1T/d8DN/4nCH/tzf4H23RXwtJ+wt+0F+ylI1z8GvitL4m0eIlx4e8RkYI6lE37osk9WUw/WrWhf8FZ/EPwW1aHRvj18K/EHgu7ZvKGqadC0tlO3cqrnlRg8xyy+w4pvhqdZc2W1Y112Wk/8AwCVn91yVxPToPlzOlKg+796H/gcbr77H2/RXA/BX9qL4fftEWAn8G+LNH1xtu9reKbZdRDjl4HxKvXuorvq+erUKtGbp1ouMl0as/uZ9HRr0q0FUoyUovqndfegorjPiz+0P4G+BNj9o8X+K9D8PjbuWO7ulWaUf7EX33/4Cpr5k8Y/8FlPD3iHWn0X4TeBfF/xO1og7Ps9o9vbnsGxteYjucxr9R29DA5Hj8YubD0m499o/+BOy/E87H57l+CfLiKqUu28v/AVd/gfZ1FfDbeGP2yv2o1L3+reHPgvoco3Lb2uDeuv8PKmWRW9cyR/7vao/h1+338Qf2OfGVr4F/aS0iZrOVzFpvjSwiMtvdKO8m0ASDHUqBIvG6Mk7q9H/AFXrSi1h6sKlRauEZXlby0tJrqots81cVUYyUsRSqU6b0U5xtG/nreKfRySR90UVn+FPFmmeOvDtpq+i6hZ6rpd/GJba7tJllhnQ91ZSQa0K+alFxfLLc+njJSXNHYKKKxfiH8RNF+E/gvUPEPiLUbbSdG0qIzXN1O2FjUfqWJwAoySSAASacISnJQgrtinOMIuc3ZLdkvjbxvpPw38Jahruu6hbaXpGlwm4urq4bbHCg7n37ADkkgAEmvxr/bJ/ZP8AiB/wWf8A2htW+JHwt0ae18M6SLXQoZ9c1F4oblFkCtNCrkrHtVzK8UYxtUnDSvtf6cs7Lxl/wWO+Jy3V2NU8Ifs/+Hbo+TCG8u41+VDjPoX9TysQJA3OSa++PBPgnSfhv4S0/QtC0+20vSNLhFva2tum2OFB2Hv3JPJJJJJNe1nOTYHD4KWCxi58RO10npS69N59+iWjOfg7jDN8Nm8M4yifs6NO6V1f219HdPan2ejbSaaPhj4Wf8G9Pws8EeA9O07UfF/xBv8AUoYV+13Fvd2sMEsxHzmONrdyiZzhSzY7knJrof8Ahwt8IP8AoY/iT/4MLL/5Er7boownEuaYWhDDYevKMIJJJdEtkcWaZDl2ZYyrmGOoqdWrJylJ7uTd2/vPiT/hwt8IP+hj+JP/AIMLL/5Eo/4cj+GdE40D4nfEnSFHyKPtUTbY/wC78iR98H046V9t0V0/64Zz1xDfrZ/mjg/1NyXph0vS6/JnxKP+CVHxI0Qg6H+098R9OAO4o4uXV8fdB23ijjnqD16Uo/Yd/ad8N4Ok/tHy3pQFl/tC1kYFjkEHd5vGPrz2719s0Uv9a8wf8Tkl606b/wDbQ/1Ry5fw+ePpUqL/ANuPhrX/AAX+278F9OfWYPGngv4j2embXOjx2cQubxBy3H2aFm6HhZtx7AnivU/2R/8Agph4M/aTvl8O6vHL4H8fwv5E+haofLMso4ZYHYLvOf4GCyDn5SBmvpKvDf2uP+CfvgH9r3TzPq9mdI8TxJi117T1CXcRH3RJ2lQYHytyBnay5zWsM1wGNXssxpKm+k6cVFr/ABRWkl9z7Gc8px+CftcurOousKknJP8AwyesX967nuVFfAemftF/Gz/gmhqUGj/Fuxu/iT8MRIsFp4pscyXdmhOFWRm5LY/gmIPZZWAxX2d8Fvjv4S/aG8GRa/4O1uz1vTpMB2hbEluxGdksZw0b/wCywB/CvPzLJK+EiqyanSe046xfk+z8nZnoZZntDFydBpwqreEtJLzXdeaujrqKp+IPENh4T0W51LVL2003TrNDLcXV1MsMMCDqzOxAUe5NfHPxc/4KqXnxD8WyeCf2e/Ct58Q/Ez5RtVeFl02z7bxnaWAP8bmOPOOXBxWGXZRisdJrDx0W8npGPrJ6I3zLOMJgYp4iWr2itZS9IrVn1d8VPjB4Y+CHhKbXPFuuafoOlQ8Ge7l27267UX7zseyqCx7Cvki6/wCCweq+Odavf+FX/Azx58RtBsZPJbVLYTRBn/3IrabaD1G5g2OqjpUnwq/4JZat8WPFsPjX9onxZeeO/EH34tFgnZNOsgSDsJULkZ6pEqJkfxg19keGfC+m+C9BttL0fT7LS9NskEdvaWkKwwwKOyooAA+gr1n/AGPgVySX1mfV3caa9LWlL10XkeRH+2ce+dP6tT6KylUfre8Y+mrPjP8A4ejfF/8A6NN+JP8A33e//K+j/h6N8X/+jTfiT/33e/8Ayvr7boqP7Wyv/oBj/wCB1P8A5I0/sjNP+g+X/gun/wDInxFJ/wAFTfi1bRmSf9lH4jxQxjdJIZLzCKOSedPA4HvXoHwA/wCCtPwl+Ndwmn6lqU3gTX93lSWGvgW8e8cELP8A6vrxhyjE/wANfTteV/tAfsVfDP8Aabt3Pi7wrYXl8V2rqUANtfR+n75MMwHZWyvtTWOyWt7lbDOl/ehNtr1U20/vRLwGd0Pfo4pVX/LOCSfpKCTX3M9QtbuK+to5oZEmhlUOkiMGV1PIII4IqSvhK7/4J2/Gf9ky5e++AfxQu7vSUYyf8Izr7qY2HdVyDAzHP3tkR/2s1e8K/wDBWzWvg7r0Hh74+/DXXPA+osfLGqWMDS2U5HV1RiSU94pJevSnLhqVdc+V1Y112XuzXrB6/wDgNwjxPGg+TNKUqD7v3oP0mtP/AAKx9v0V5VoH7c/wZ8SaPBfW/wAUvAUcNwu9Futbt7SYD/ailZXU+zKDVz/hsv4Qf9FW+G3/AIU1l/8AHK8V5bjE7OlL/wABf+R7SzPBtXVWNv8AEv8AM9Jorzb/AIbL+EH/AEVb4bf+FNZf/HKr6p+258HNH02e6l+Kfw+eK3jaR1g1+1nkIAydsaOXc+iqCT2FCy3Ft2VKX/gL/wAhvMsGld1Y/wDgS/zPUa+cf2u/+CkXhP8AZs1D/hGdGt5vHHxEu2EFroGmEyNFK3CidlB2H0QAuePlAO6vHPE/7WfxZ/4KI6/d+F/gVYXfg7wJFIYNS8a36mGWRf4hCRyhweFTMvKkmIE17/8AsifsAeBv2QtP+06Zbtrfiu5U/bfEGoKGu5i33hH1ESE5+VeT/EzYzXurK8Lly9pmvvVOlJPX/t9/ZXkve9DwZZri8yfs8p92n1qyWn/cOP2n5v3fU8O+HH7Avj39sDxfaeO/2ktXma2jbztM8FWMpitbNTztl2n5OMZVSZDxvkyCtfanhjwvpvgrQLTStIsLTS9MsYxFbWtrCsUMCDoqqoAA+lX6K8nMs3xGNaVSyhH4Yx0jH0X67vuetlmT4fApundzl8U5ayl6v9Nl0QUUUV5Z6oUUUUAFFFFABVbWNHtfEOkXVhfW8N3ZXsTwXEEyB45o2BVlYHgggkEe9WaKabTugaTVmfn18MdYu/8Agk/+13L4I1ieY/Bb4k3JudFvZnJTR7k4XDsem3KRuT1TypM8MK4b9ov4iW1p+2v4x8JtrHh21udW+MPg7WE+HlxGreNPGDwppCprel3B5i0y3WAtMgtrjK6dfL9ttVkKQ/ef7Wv7MeiftbfBPU/COshYnmHn6fe7Nz6ddKD5cy/TJDD+JWYd818j/sQf8FKR8GdYsvgn8X2+ya34bvZ9Cj8QG5WS1URMEhjmb0yHQS9MLHuHLMPsp0Z5vCOZ0I81elb2kVvNKUZKa8/c5Zb62klezXxuHrRyWrLLqztQq39nJ7RbunTfld3jqtLxva5k/CXxVpeo/Hf4W+A7G+sv+Fr+A/jb408S+M9OQ+Vf6Vo1zFrzrfXURJdLO5jvNL8qRh5cnmQhTlcLq/t5ftkfADV/iLrXw5tPiD8IdA8T/GvwNaW/iTxr4p8UWUGk6f4Vl+1C2e0W4l8q+uJftN00EMA8r5zNcOFEMc/6Bg719j3FUPCfhXT/AAN4X07RdJtls9M0m2jtLSBSSIYo1CquSSTgAckknua+LavCMJbLfz93la8o6LTXS6vrp9t7R+0dWOj6eT5nO77u7ev+G97O7fBtnZad4Q0q3024+2adBZwx2tx5wm8+IIAj7xw2Vwd3fOa0qKKucnKTk+pjTgoRUV0CiiipKCiiigAqvq1m+o6Vc28U8lrLPE8aTJ96EkEBh7jr+FWKKmcVOLjLZjjJxfMj8+fg9/wSZ8ap4c8T+HfEx+Hfg601v4far4M1vXvC95d6lqPxO1O8MIi8R63DPb26/bIfJlkCvNeSF7+4X7Sqg+b9Ffss/A74haf8ZfFPxO+Kkfg7TvFuu+H9J8Kw6Z4X1K51LT4bWwkvJzcme4trZ/MnmvpT5XlkRLEgEkhYke+UVt7ST37fq27dr8zVlpbRKyVk1dNd/wD7XfvrGL1u7rfV38u/ab8HWl/pGh6y8uqLd2PiXw/HHHHqdzHaMDrNmDvt1kEMh+Y4Z0YjggjaMRftva14t0f9lrxbH4Dj1I+MNXhh0XSriwtJLqbTJr2eO0F7sRWYrbCY3DHGFWFi2FBI2f2jv+Sfaf8A9jR4d/8AT1Y13tYyipLlls9/TqVCTjJSXQ+Jv2tv2Y/C3wh8U/BqWWx+L9p8L/AvhDVfBsFv8M01xtUs5pG0ySz8w6KDqAhZLCUM6kRmRYhMSHWtf4i6r4m8Z/sDaZ4V8dy+LP8Ahd3grw94X8Xa4fDvhttaubPUIrxJY7pbcFItQVLixmae1tZTO8ccixASSQbvribW7O31eGwku7ZL64ikuIrZpVE0saFA7qmclVMiAkDALrnqK+Vf2mf+CnfhL4XeNJfDXw20cfEv4m6iEsRBpcfmwxshcpHLNGC0uwySHy487Sz5ZCTXpZfl+Lx03Rw0XKV+a/SLTlK7elveldu60UUrWucGPzLC5fSjVxUuVWsr6t7KyWrd0rWV9Xd31RB+wnrN98KvC/xm+LPxS1x9MsfH3iuHVINS1rw7P4SN1Db6TYWPmJpd2zXdmjS2sqRQXDPOyxq5LeYtcb4z/b7+Jn7aniS68Ifs4+Hri00pG8i/8aapF5UVup6mMMCIuORkPKQciNSM1P8AD3/gnP47/as8WWvjX9pTxJc3oQ+bZeENPn8u1slP8EjIdqccEREscDdKSCK+0vBngnR/h14atdG0HTLHR9Ksk2QWlnCsMUQ9lUAfU9692U8syyyjbEVopL/p3GySXbnenZR7I+eUc0zT4m8PRf8A4Nkvx9mvvl6Hxcnhr9sn9lhBJZap4e+NOhRDc9vcnF8i/wAXLeXKx9AHk/3e1bfgX/gsp4W0zXF0T4q+DfFvwu1xcCUXlpJcW6dsn5FmA/7ZEe9fZVYvjr4c+H/ifojab4k0TSde09uTb6haJcx59QrggH361h/beDxOmYYaLf8ANT9yX3axf/gKNv7DxuG1y/FSS/lqe/H79Jr/AMCZn/C344+DvjbpX23wl4m0XxDAFDP9hu0leL/fQHch9mANdVXyL8Uv+CNfw08Q6r/a/gjUPEPw012M74LjSbt5II3/AL3lu28fRJEFczF+yF+13pif2JbfH7R5fDsR/dXtxCzam46fMzW7P/5HNH9lZZX97C4tRXapFpr5xUk/wH/a2aUPcxWEcn3pyTT+UnFr8T7grhPHf7T/AMOPhgH/AOEg8d+EtJkjGTDcarCsx+ke7efwFfLg/wCCP2t/EXn4lfHb4geLFk/1kETtGig9VBmkmGP+AAe1d14D/wCCOPwI8F7GuPDmpeIZo+RJqmqTNk+6RGND+K4pfUclpa1cTKflCFvxm1+QfXs7raUsLGn5zqX/AAgn+Y7xz/wWJ+A/gxmSDxLf6/MhwyaZpc7/AJPIqIfwY13XwQ/4KD/CH9oHyYtB8aaZFqM2ANP1JvsN1uP8KpLjef8ArmWHvXWeBf2W/ht8MlT+wPAfhHSnQYE0GlQiY/WTbvP4mvPvjf8A8Eyfgx8d/Nmv/CFpo2oy/wDL/oZ+wTAnqxVB5Tn3dGo5sgn+75asf714y++No6ejuHLxBD95zUp/3bSj90ry19VY99or4b/4d+/Hb9mP978F/jJc6lpUGTHoHiQbolUfwJuEkWT6hIvqKdF/wU2+KX7Okq23x0+DOr6faxsEk1zQB5lqfoCzRMT14nH+7T/1bdfXLa0K3lfln/4DK34Nh/rMqGmZUZ0fO3ND/wACjf8AFI+4qK+U9S/4LPfAax0GG8i17Wby4lXc1jDo04nhPoxdVjz/ALrke9cb/wAPi9Q+Ix2/DP4H/ELxhvO1JZIzEin1byEnGPX5h9ayp8KZtPV0HFd5WivvlY1qcW5RB2VdSfaN5P7opn29TJp0toWkkZY441LMzHAUDqSfSviQfGL9tP4vjGj/AA78HeAbKThbnUZEadPcq8rHj/rj+dV9S/4J5fH/APaGt1s/i58cx/Ydww+3aXoMBEdxGDnYQEhjz7sjgHnDYrVcPUqbvjMVTguqTc5fdFNfijF8R1aqtg8JVm+jaUI/fJp/gzpv2h/+Cqlja+LP+EF+Cuiy/FDx3ckxI9mjS6dZsOrFl5m29SVIjA5MgwRWL8Jf+CYuv/GrxlB48/aP8SXHi/XPv2/h2CfGn6eCQRGxTCkDAzHEFTI5aTJr6Y/Z5/Zb8D/st+EhpHgzQ7fTkcD7Tdt+8u75h/FLKfmbuQOFGTgAV6FVVM9pYSLo5PFwT0dR/wASXz+wvKOvmKnkNXFzVfOZ87Wqpr+HH5fbfnLTsinoGgWPhXRrbTtMsrTTtPsoxFb2trCsUMCDoqooAUD0Aq5RRXzDbbuz6hJJWQUUUUhhRRRQAUUUUAFU9d8P2HinSZrDU7K01GxuV2TW11Cs0Uo9GVgQR9RVyimm07oTSasz5T+NX/BHz4U/Ei/OqeGo9S+HWvI3mw3WhTbYEk7N5DfKuPSIx9BzXDRfsIftP3cX/CMXf7RBTwbGcJfwrMdXdeAQx2rJ07G5I/OvuWivoaPFOYwgoTmppbc8VNr0ck2vyPna3CmWzm6kIODe/JKUFLyai0n+Z8nfCb/gjj8JfA1+NS8SrrXxB1p282W51q7bynfufKj2hh7SF6+nPB3gXRPh3oqaboGj6XoenxfctbC1S2hX6KgA/StWivNx2bY3Gu+KquXq9F6LZfI9LAZRgsErYWko+i1fq9382FYXxH+GegfF7whd6B4m0iy1vR71ds1rdR70Pow7qw7MCCDyCDW7RXDCcoSU4OzXVHfOEZxcJq6fRnwV4q/ZE+LP/BO/xFd+KvgPqF34u8DyyfaNT8F37GeRF/iMQHMhx0ZMSjCgiUA179+yB/wUH8DfteWP2SwmbQvF1up+2eH79wt1GV+8YzwJUBzyoyP4lXNe7184ftf/APBNnwl+0xe/8JJpE0vgn4h2zCe217TQY2llXlTOqkbiO0gIkGB8xA219THNcLmSVPNvdqdKsVr/ANvr7S8173qfKyynF5a/aZT71PrSk9P+3JfZfk/d9D274qfFXQPgn4D1DxL4n1K30nRtMj8ye4lP5KoHLOx4CgEkkACvhTwv4U8Y/wDBYf4nw+IfEkV94W+Avh28Y6dpocxz69IpILEg8t1DOOIwSiZbe9XvB/7B/wAbv2o/iTplj+0P4gW58DeBGC2lvZXMZ/4SWQE4kPl4YArgNJIqybflUAs7j7z0HQbLwtotrpum2ltYafYxLBbW1vGI4oI1GFVVHAAHYVo62GyWFsLNVcRL7cdYwT/l7za3f2dlrcyVHE53O+LhKlh4/YlpKbX83aCey+1u9LEXhTwppvgXw1Y6Po9jbabpemwrb2trboEigjUYCqBWhRRXyMpOT5pbn2EYqK5Y7BRRRSGFFFFABRRRQAUUUUAV9U0u21zTZ7O9t4Ly0uo2imgnjEkcyMMFWU5BBHBBr4y+NP8AwTD1j4V+NZfiB+zpr8vgjxKuXn0JpcadqAzuMa7sqoJ/5ZyBo84x5YFfatFellubYnAyboPR7xesZLs09H/VjzMyyjC4+KVdaraS0lF94tar8u58JaH+wH8X/wBs3XoNa/aL8XTaXotvIHt/COiToI1I7uyFol7/ADAyOQcb1r7E+EfwU8KfAbwlFofhDQtP0HTIuTFbR4aVv70jnLSN/tOSfeuporXMc7xWMiqc2o01tCK5Yr5fq7vzMstyLC4KTqwTlUe85Pmm/n+isvIKKKK8g9gKKKKACiiigArO8V+ENJ8d6HNpmt6Zp+sabcjEtre26Twyj/aRgQfyrRopxk4vmjoxSipLlkro+c9Q/wCCS/7Pmp30txJ8PIVeZi7CLWNQiQE/3UScKo9gAKh/4dE/s8f9E+/8rup//JFfSVFev/rDmq0WJqf+By/zPH/1dyl6vC0//AI/5Hzb/wAOif2eP+iff+V3U/8A5Ip0P/BI79nqGVXHw9UlCGG7W9SYceoNxg/Q19IUUf6xZr/0E1P/AAOX+Yf6uZT/ANAtP/wCP+RQ8MeF9N8FaBaaVpFhaaXpljGIra1tYVihgQdFVVAAH0q/RRXkOTk+aW57EUorljsFFFFIYUUUUAFFFFABRRRQAUUUUAFfBf7RH/BEHR/if8Z7zXvCniC38J6JqVvNPNYG1M4t7042eUuQBCxLFhnKkYUENhPvSivTyvOcZl1R1MHPlbVn1v8AJ6HmZpk+DzGmqWMhzJO68vmtT4H+Hf7aPxJ/4J9ajpfgT49+HGvfCUCpY6P4u0eDfEIkG1FYKArhVA+XCSqoyVfINfbvw8+JOg/Frwla674a1ax1vSL1d0N1aSiRG9QcdGHdTgg8EA1Y8Y+DNJ+IXhq70fXdNstX0q+Ty7i0u4VlhmX3VgR7j0Ir4q+If/BPPx/+yP4tuvG/7NevTwwu3m33g7UJvNtrtR/DGXOJOM4EhDrztkyQK9nmy7Nfith676/8u5Pz/kf3x9DxeXMsp+G+IoLp/wAvYry/nX3S9T7i1HTrfWNPntLuCG6tbqNoZoZkDxzIwwysp4IIJBB4INfEn7KX/BP34G+Nv2lPjD4v074JfCjQfB+k+b8MtL0zT/B+n2llrEMfly6tc3MSQqs/mXeLULIGCLp7FcedJnR8F/8ABa/4c+H/AAFrUvxWtNU+HPi3wzGRe6NPaySPeyjjy7YYDeYTj93IFIzncVVmH058AvE3gXx/8LLHxH8OjoU3hXxO82rxT6VAkMN5NcSNJPK6qB++eVpDLvG/zC+/5s181jMJVwWLlh8QrVOV6euildbxceZdU+Y+swc/ruXRzDDpui525rO146uOu00+V230Pnj/AIJU/sy+APBeneOfi94O+H3g7wBH8VNUki0ix8PaHbaTbwaBYyyQaefLgjRWe4xLeM7DeftiISVhjA5rxT8KfBfwu/by+EfxH8DaF4ItdI8Y+J9V0TWfGuh6x/aXifxZqk9rqHmaVftImZNOt5LTf/x9TPBJZQRJbQxQs6fVviL9n7wj4g+GmkeDxoem6d4Z0G806907TbC0it7axawuobq2WKMLsjVZII8BAMAfKVOCIfDv7MPw18H/ABg1P4h6T8PPA2l+P9bjaHUfE1poNrBrF+jbNyzXaoJpAfLTIZjnYvoKzjK04vpHTzcbLT/t7W7vvq+a7Q5JOM0vtXfo9bP/ALd6eWl1udzRRRUAFFFQ6jbPe6fPDHcTWcksbIk8IQyQEjAdQ6suR1G5SMjkEcUm7K4LVk1FfDVp4j+MPw+8ffHnUPDvxc+Kvxa0L4PeD7mzi0jVPD/h+e51rxVJZi9ht7VNN0q1lb7PA1rldziWS+C4XyGD+jf8E9vH/i+91HWfD/xI1344SeNhpdjqp0f4jWXhOF4bZzLGbqzbw9GI/LeZXRo7mVpU8pPkQNueoLm+5Ned+bbv7seb/C0+9id4K772+7l37ayUdftJrtf2L9o7/kn2n/8AY0eHf/T1Y13teXftN+MbSw0jQ9GeLVGu77xL4fkjkj0y5ktFA1mzJ33CxmGM/KcK7qTwADuGfUaQH4R/ts/slftVfFn/AIKk/wBj6hdXup+I/EgmOga3pxktdHttGB2SBeW8iCNZdssTFmLSc+aZVZ/19/ZD/Yv8H/sh+ALKx0XTLF/ED2kcera0Ij9o1GYKPMYFizJGXBKxg7V46nJPr9FYZfTq4OnVo06suSo7uN3b7uvr6dj6fiviOGerByrYanCeGhyKUYpNr1tou0Vom5PrYKKKK3PmAooooAKKKKACiiigAooooAKbLEs8TI6h0cFWVhkMD1BFOooA4zSf2cfh5oGtvqVj4D8GWWoytve7g0S2jnduuS4QMT+Ndko2jA4A4AHalorSpWqVHepJv1dzOnRp01anFL0VgooorM0CiiigAooooAKKKKACiiigAooooAKKKKACiiigAooooAKKKKACiiigAooooAKKKKACiiigAooooAKKKKACiiigAooooAKKKKACiiigAooooAKKKKACiiigAooooAKKKKACiiigAooooAKKKKACiiigAooooAKKKKACiiigAooooA+Ff+Czv/BKG4/bz8IWni3wbN5XxH8MWpgtrKacR2ut2+4t5BLELHMCTskJAOdrnG1k9Q/4JW/8E/D/AME9P2df+EdvNcu9b8Qa5Ouo6xi4c6fbXGwL5dtEeFUDAaTAaQqC2AEVfpqiuP6hR+svF29+1v6+Wh9NU4uzOeSxyCU/3EZc1ra73tfsnd+r9LFFFFdh8yFFFFABRRRQB5v4V/Zj0Xwf8NPGXhiz1XxLDF431XVNZvtRt7/7HqUFxfzPK5guLdY3j8reEibl1SJAWbGTD8Cv2am+D/iHU9e1rxz4x+JfinU7WLTzrfiaLTIrq3someRLWNNPs7SARiSWRyxiMjF/mdlRFX06ihaWt0SS8klbTtppp002CXvXv1bb823fX56+uu5wX7R3/JPtP/7Gjw7/AOnqxrva4L9o7/kn2n/9jR4d/wDT1Y13tABRRRQAUUUUAFFFFABRRRQAUUUUAFFFFABRRRQAUUUUAFFFFABRRRQAUUUUAFFFFABRRRQAUUUUAFFFFABRRRQAUUUUAFFFFABRRRQAUUUUAFFFFABRRRQAUUUUAFFFFABRRRQAUUUUAFFFFABRRRQAUUUUAFFFFABRRRQAUUUUAFFFFABRRRQAUUUUAFFFFABRRRQAUUUUAFFFFABRRRQAUUUUAFFFFABRRRQAUUUUAFFFQ6jp1vrGnz2l3BDdWt1G0M0MyB45kYYZWU8EEEgg8EGk720BWvqTUV+auufsveBPhl4a/ax+M/wm+G3gn4Y3fgDwnrPgXwhdeEdAtdDnD21p52qakHtYldpvtWLeMnds/s0lMedJn3L9iTwF4T+Cn7ZnxH8HfCzTNF0P4Y/8IH4V10adocEcOlx6pczasj3KLGAnnXFrBaNI4y0gjiZicgm4JSSfdJ/em1fteKTXW75baXCd4pt9G19zhF/NSlZrsnK+yPe/2jv+Sfaf/wBjR4d/9PVjXe15d+03ea3HpGhw2+n6XLob+JfD5uruTUJI7uF/7Zs9oSAQsjgnbkmVMZPBwAfUakAooooAKKKKACiiigAooooAKKKKACiiigAooooAKKKKACiiigAooooAKKKKACiiigAooooAKKKKACiiigAooooAKKKKACiiigAooooAKKKKACiiigAooooAKKKKACiiigAooooAKKKKACiiigAooooAKKKKACiiigAooooAKKKKACiiigAooooAKKKKACiiigAooooAKKKKACiiigAooooAKKKKACiiigAooooAKKKKACiiigDN8NeDdI8F2NxbaPpWm6TbXd3PfzxWdskCT3E8jSzzMqgBpJJHd3Y8szEkkkmsX4PfAfwN+zx4Zm0XwB4M8KeBtGuLl72Ww8P6Rb6ZbSzuFDytHAiqXYKoLEZO0c8V1lFC029PkD139fn3/FnBftHf8k+0/wD7Gjw7/wCnqxrva4L9o7/kn2n/APY0eHf/AE9WNd7QAUUUUAFFFFABRRRQAUUUUAFFFFABRRRQAUUUUAFFFFABRRRQAUUUUAFFFFABRRRQAUUUUAFFFFABRRRQAUUUUAFFFFABRRRQAUUUUAFFFFABRRRQAUUUUAFFFFABRRRQAUUUUAFFFFABRRRQAUUUUAFFFFABRRRQAUUUUAFFFFABRRRQAUUUUAFFFFABRRRQAUUUUAFFFFABRRRQAUUUUAFFFFABRRRQAUUUUAFFFFABSFtoyeAOppag1OxXVNNuLZyVS4iaJivUBgRx+dRUclBuCu+g42b12PD/AAJ+3xonjfw54g8RP4K+Iej+CdK8P3HirS/FV7Y2raR4n02EbmntJIbiR4iUKukd4ltJIj7kRlVynW/s6fHzW/jzpNxfap8KPiF8M7UQwXFk/ii40WQ6mkoZv3S6dqF2yFAF3CYRn94uN2G2/GPwA/4J4at4J8LXvhmD4G2vh3TdK+GeqeBPGaz65ZafF8brqQWsNpcfbrGaa9WNYre7xNexwzwjUFREI8zZ7r+wb+z1b/Cv4keJNb8L/BRv2dfBF5o9npo8HtDo1u2pahFLM8mpNHpN1c22TC8MPmPJ58nlkOoWOMttFRva901vtaznq9neSULJK6vdxitlW0V499vL3NntpeTfdbO6aPZv2jv+Sfaf/wBjR4d/9PVjXe15d+034fu7rSND1FNc1S2tLbxL4fSTS447Y2l2TrNmA7s0RmBGQRslUfKMg8g+o1ABRRRQAUUUUAFFFFABRRRQAUUUUAFFFFABRRRQAUUUUAFFFFABRRRQAUUUUAFFFFABRRRQAUUUUAFFFFABRRRQAUUUUAFFFFABRRRQAUUUUAFFFFABRRRQAUUUUAFFFFABRRRQAUUUUAFFFFABRRRQAUUUUAFFFFABRRRQAUUUUAFFFFABRRRQAUUUUAFFFFABRRRQAUUUUAFFFFABRRRQAUUUUAFFFFABRRRQAUUUUAFFFFABRRRQBwX7R3/JPtP/AOxo8O/+nqxrva4L9o7/AJJ9p/8A2NHh3/09WNd7QAUUUUAFFFFABRRRQAUUUUAFFFFABRRRQAUUUUAFFFFABRRRQAUUUUAFFFFABRRRQAUUUUAFFFFABRRRQAUUUUAFFFFABRRRQAUUUUAFFFFABRRRQAUUUUAFFFFABRRRQAUUUUAFFFFABRRRQAUUUUAFFFFABRRRQAUUUUAFFFFABRRRQAUUUUAFFFFABRRRQAUUUUAFFFFABRRRQAUUUUAFFFFABRRRQAUUUUAFFFFABUV7eJp9nLPKcRQIZHOM4AGTUtMngS6geORQ8cilWVhkMDwQaipz8j5N+nqONr+9sfCXwP8A+Cr2t+MfhT42+JOrSeFNQ8NWPgG58eaP4eTw5rPh7UoVjRZEtY9Su/MsdZjIkjjmu7Ly0t5TGpjcTKV92/Zg+OHj+++Nniz4YfFCbwhqninQdB0nxVbar4Z0u40uxuLS/kvIPs7W89zcuJYZrGTMnmgSLKhEcZUg8VoH/BMh9a0WXw9468a2/iDwnofgrVfh54Pt9I0NtI1DRtH1AQRy/a7hrmeO8ukitLRI5o4LdVMcjGJi42ei/sxfsw+JPhV468Q+NfiB4007x7488QaXp3h99R03QG0Ozh06wNw8CC2a5uT5zy3dxJLIJQrlkCxxhMHdez6duu+8rLrrbl5m76aKT1uquztvfpt9j8Lc9lZe81dWSa0f2sPif4a8IeFNL0/VvEOh6XfyeINCvEtru/igmaCPWLR5JQjMCUVUdmbGAEYk8Gtz/hqj4Yf9FH8B/wDhQWn/AMco/aO/5J9p/wD2NHh3/wBPVjXe1mBwX/DVHww/6KP4D/8ACgtP/jlH/DVHww/6KP4D/wDCgtP/AI5Xe0UAcF/w1R8MP+ij+A//AAoLT/45R/w1R8MP+ij+A/8AwoLT/wCOUfCD/koPxU/7GiD/ANMul13tAHBf8NUfDD/oo/gP/wAKC0/+OUf8NUfDD/oo/gP/AMKC0/8Ajld7XBfF/wD5KD8K/wDsaJ//AEy6pQAf8NUfDD/oo/gP/wAKC0/+OUf8NUfDD/oo/gP/AMKC0/8Ajld7RQBwX/DVHww/6KP4D/8ACgtP/jlH/DVHww/6KP4D/wDCgtP/AI5Xe1wX7OP/ACT7UP8AsaPEX/p6vqAD/hqj4Yf9FH8B/wDhQWn/AMco/wCGqPhh/wBFH8B/+FBaf/HK72igDgv+GqPhh/0UfwH/AOFBaf8Axyj/AIao+GH/AEUfwH/4UFp/8co8Q/8AJz3hD/sV9c/9K9HrvaAOC/4ao+GH/RR/Af8A4UFp/wDHKP8Ahqj4Yf8ARR/Af/hQWn/xyu9ooA4L/hqj4Yf9FH8B/wDhQWn/AMco/wCGqPhh/wBFH8B/+FBaf/HKP2V/+TYfhx/2K+mf+kkVd7QBwX/DVHww/wCij+A//CgtP/jlH/DVHww/6KP4D/8ACgtP/jld7XBeHv8Ak57xf/2K+h/+lesUAH/DVHww/wCij+A//CgtP/jlH/DVHww/6KP4D/8ACgtP/jld7RQBwX/DVHww/wCij+A//CgtP/jlH/DVHww/6KP4D/8ACgtP/jlH7VH/ACbD8R/+xX1P/wBJJa72gDgv+GqPhh/0UfwH/wCFBaf/AByj/hqj4Yf9FH8B/wDhQWn/AMcrvaKAOC/4ao+GH/RR/Af/AIUFp/8AHKP+GqPhh/0UfwH/AOFBaf8Axyj4Qf8AJQfip/2NEH/pl0uu9oA4L/hqj4Yf9FH8B/8AhQWn/wAco/4ao+GH/RR/Af8A4UFp/wDHK72uC/aO/wCSfaf/ANjR4d/9PVjQAf8ADVHww/6KP4D/APCgtP8A45R/w1R8MP8Aoo/gP/woLT/45Xe0UAcF/wANUfDD/oo/gP8A8KC0/wDjlH/DVHww/wCij+A//CgtP/jld7XBfs4/8k+1D/saPEX/AKer6gA/4ao+GH/RR/Af/hQWn/xyj/hqj4Yf9FH8B/8AhQWn/wAcrvaKAOC/4ao+GH/RR/Af/hQWn/xyj/hqj4Yf9FH8B/8AhQWn/wAco8Q/8nPeEP8AsV9c/wDSvR672gDgv+GqPhh/0UfwH/4UFp/8co/4ao+GH/RR/Af/AIUFp/8AHK72igDgv+GqPhh/0UfwH/4UFp/8co/4ao+GH/RR/Af/AIUFp/8AHKP2V/8Ak2H4cf8AYr6Z/wCkkVd7QBwX/DVHww/6KP4D/wDCgtP/AI5R/wANUfDD/oo/gP8A8KC0/wDjld7XBeHv+TnvF/8A2K+h/wDpXrFAB/w1R8MP+ij+A/8AwoLT/wCOUf8ADVHww/6KP4D/APCgtP8A45Xe0UAcF/w1R8MP+ij+A/8AwoLT/wCOUf8ADVHww/6KP4D/APCgtP8A45R+1R/ybD8R/wDsV9T/APSSWu9oA4L/AIao+GH/AEUfwH/4UFp/8co/4ao+GH/RR/Af/hQWn/xyu9ooA4L/AIao+GH/AEUfwH/4UFp/8co/4ao+GH/RR/Af/hQWn/xyj4Qf8lB+Kn/Y0Qf+mXS672gDgv8Ahqj4Yf8ARR/Af/hQWn/xyj/hqj4Yf9FH8B/+FBaf/HK72uC/aO/5J9p//Y0eHf8A09WNAB/w1R8MP+ij+A//AAoLT/45R/w1R8MP+ij+A/8AwoLT/wCOV3tFAHBf8NUfDD/oo/gP/wAKC0/+OUf8NUfDD/oo/gP/AMKC0/8Ajld7XBfs4/8AJPtQ/wCxo8Rf+nq+oAP+GqPhh/0UfwH/AOFBaf8Axyj/AIao+GH/AEUfwH/4UFp/8crvaKAOC/4ao+GH/RR/Af8A4UFp/wDHKP8Ahqj4Yf8ARR/Af/hQWn/xyj4v/wDJQfhX/wBjRP8A+mXVK72gDgv+GqPhh/0UfwH/AOFBaf8Axyj/AIao+GH/AEUfwH/4UFp/8crvaKAOC/4ao+GH/RR/Af8A4UFp/wDHKP8Ahqj4Yf8ARR/Af/hQWn/xyj9lf/k2H4cf9ivpn/pJFXe0AcF/w1R8MP8Aoo/gP/woLT/45R/w1R8MP+ij+A//AAoLT/45Xe1wXiH/AJOe8If9ivrn/pXo9AB/w1R8MP8Aoo/gP/woLT/45R/w1R8MP+ij+A//AAoLT/45Xe0UAcF/w1R8MP8Aoo/gP/woLT/45R/w1R8MP+ij+A//AAoLT/45R+1R/wAmw/Ef/sV9T/8ASSWu9oA4L/hqj4Yf9FH8B/8AhQWn/wAco/4ao+GH/RR/Af8A4UFp/wDHK72igDgv+GqPhh/0UfwH/wCFBaf/AByj/hqj4Yf9FH8B/wDhQWn/AMco+EH/ACUH4qf9jRB/6ZdLrvaAOC/4ao+GH/RR/Af/AIUFp/8AHKP+GqPhh/0UfwH/AOFBaf8Axyu9rgv2jv8Akn2n/wDY0eHf/T1Y0AH/AA1R8MP+ij+A/wDwoLT/AOOUf8NUfDD/AKKP4D/8KC0/+OV3tFAHBf8ADVHww/6KP4D/APCgtP8A45R/w1R8MP8Aoo/gP/woLT/45Xe1wX7OP/JPtQ/7GjxF/wCnq+oAP+GqPhh/0UfwH/4UFp/8co/4ao+GH/RR/Af/AIUFp/8AHK72igDkvC/x88C+N9bh0zRfGnhPV9RuNxitLLV7e4nl2qWbaiOWOFBJwOACa62uC+L/APyUH4V/9jRP/wCmXVK72gAooooAKKKKACiiigDgv2jv+Sfaf/2NHh3/ANPVjWR+3J8TtZ+C37GXxV8XeHZTba94b8KalqOn3HlpJ9lnitpHSYq/yMEYByG4IUg1sftG8/D7T/8AsaPD3/p6sq7DxD4esPFugXularZWmpaZqdvJa3lpdQrNBdQupV45EYFWRlJBUjBBINRUTcGl/l+JpSkozUpbJ/1vofA/xJ8H/E3wRqfxg+Cfwj1Xx143ln8KeDtf08a38Qr9NSsJb7V7211Rl1q4llu7WN7Oy80CJmMRWQwRbn2n6D/YFeTwrpHjTwTqmkazovinwlq0X9r2958R9Z8fW5NzaxTQvbalqwS68sxFQ0RiiVJBJhW3eY+r4Z/4J4fCXwl8K9X8HWugavLpOty2s1xc3vibVb3VontNpszBqM1y97b/AGYqDAIZkEBJMWwsSe9+C/wM8O/AHwvNpPhyPVzFdXDXd1d6vrV7rWo30pVU3z3l7LNczMEREUySNtSNEXCqoG7kryff8tLLTZLZb/jpjZ2S7fnZJvXrJrmfW7au7XdH4Qf8lB+Kn/Y0Qf8Apl0uvkn48/EDxNpnxS+I/wASrfxT4vtNa+HHxb8JeBdG0OLXLmLRptKvjoaXUM2nJL9luJZ/7WupFnmiadP3OxlEa19jfDnwve+H/GHj27uohHBrmvRXtm28N5sS6ZYW5bAOR+8glGDg/LnoQa5vxH+xn8OPFnx4t/iTfaDPJ4rge3mZk1a9i0+8ntgy21zcWCSizuLmEORFcTQvLGFTY67E2xSfLWjUlqlb/wBKi363inG21pO/Z2/glHv+Oj0fbWzutU0rHyt+z/8AFHxpcftY6F428cL4s0zSfG/xA8TeBdInt/H95NZ3jWcupra2k/hx7drG3gW301mF7BMt288Y8xRHNIK+vfi//wAlB+Ff/Y0T/wDpl1SqGg/sgeAPDXxvuviHaaVqS+I7qaW78uTXL+bSrW6ljEct3BprzGyt7qRNyvcQwJK4ll3OfNk3b/xG8L3viDxh4Cu7WISQaHr0t7eNvC+VE2mX9uGwTk/vJ4hgZPzZ6AmlHSlCHVL+vXW+tlfqr3bJ61ZTWz/zf3K1klra2jtZLgP+CgPirVvDX7PMdtpGpalosvifxR4e8M3Wo6fcfZ7qys9Q1izsrlopQQ0UhhnkRJYyJI3kV0IZQa+edTm0Twl8If2jtK8Z678Wtc8Ifs+eJ93hs6Z8R9f07XLxJ9D069XTZNRt72O6vXN1eSRxi5mkI86Jf4Fx9ofFn4T+Hvjn8OdW8J+KtMi1fQNbgNvd2zu8ZYZDKySIVeORGCukkbK8bqrKysoI5PQf2Ovh74d+ETeB4NHv5tAn1aDXbo3mt395qGoX8NzDdR3NzfTTNdXEglghy00r7kiWM5jGylGK5Zxl9rr21hbyvHlk4+c2tFe9c9nF2vZ7fffbXW6TV0rJPcrfsSfA/W/2ef2ZfDHhrxN4i1/xR4mjga81e+1bW73WJRdzsZpYIri8llna3hZzFEJJGYRxpuLNuY7X7OP/ACT7UP8AsaPEX/p6vq72uS+C3he98IeD7y01CIQzy69rN6qhw2YrjU7q4ibIJHMcqHHUZwcEEVpUnzycjKEeWNtz4w8F/E3xH4e+J3w7+Jc3i/xW+qfEb4s+LPBGvaRf61c3GjWuk2Meui2SHTvNNrbSW39kWrNNBEksh87zHbzGqn/wTI+JnifUvjv4IbWdW+JMcPxE+HV1r97ceK/Edzq+m/EK+iubFv7Y0O3keQaVaKl3ITbPHpzsl7bAWWIGaP618NfsW/DXwj8bdR+IVh4elj8SapLPcyiTVLybTYLi4jWO4uoNPeU2dvczIu2WeGFJZQz73be+6r8CP2Ffhh+zV4xk17whoOoWeo/Yn0yz+269qOqQaJZPIsr2enQXU8sWn2zOkZMFokUR8mEbcRIFWHag1zdrenuyVvNczUr6Xau05KLjdd8/Ny9Xf1969/K0fdsk9ErOKbR0HiH/AJOe8If9ivrn/pXo9cB+3BLe+J/Evwd8BjVvEWh6D8Q/GMmm65daHq0+kX01tb6RqN+ltHeW0kdzAZJ7SEloJFcpHImdrtXp+s+F727+OnhzWkiB07T9B1Wynl3j5JZ7jTXiXbnJytvKcgYG3nqMxfHP4BeFf2jvBaaD4tsbu6s7e8h1C1nsdSutLv8ATrqJsxz215ayRXFvKMkb4ZEYq7qSVZgYfTS+q/P+tNns9Bxdr9NGvRtNJ/L7101Pg6HxZ4r+Jnw/8F6f4y1X4+ax8OfD2veOvCLar8O7zV/7ZvdQ0/WWsdEkv7jTGF6yC0hulM0r/ZmmQPdNuKGvsL/gn18T/EXxq/Yb+Eni3xdMLnxP4j8J6dqGqThI0+0XElujPJiP938xO75Pk5+XjFQ+Mv8Agn78KfHHgLwt4buNB1XT9N8GQ3FtpUmjeJNU0e+jhuMG6ilu7S4iuLiO4ZVedJpHWeRVeQO4DV634f8AD9j4T0Gy0rS7O107TNNt47S0tLaJYoLWGNQqRoigBVVQAABgAACtIytCUXq21r6c12/N3V/KMV9m7mWsk0rLXTtd6RXdJemt3bXTjv2V/wDk2H4cf9ivpn/pJFXx946+KXxf/Z5+JP7Yeoax8Sbnxbq3hn4T6X4o8Ow22lpYaP4Yld/ECobaykllHyrbQPLJNLI8zRnJWMRxR/aPwE8L3vgf4F+C9F1KIQajpGg2NldxBw/lyxW8aOu5SQcMpGQcGm3nwE8Ian438T+IbvQrS91Txpo1t4e1w3TPPBqWn27XTRW8kDkxbAby5zhAXEpDFgFAyktHpe6a+/8AL13Svbd31pzik1LvF/dJN/hdW2btddV4f+yVY3nwX/a+8f8Awrs/Eni7xN4TsPBfh7xVbyeJPEF5r17ZX13c6pbXIF1dyyzeXKtjBIIt4jRg5jVQ5FexeHv+TnvF/wD2K+h/+lesVX/Z4/ZT8D/ssaPfWXgzTtSthqRhFzc6prd9rV7LHCnlwQ/ab2aaYQRLkRwh/LjDNsVdzZ2NG8L3tp8dPEetPEBp2oaDpVlBLvHzywXGpPKu3ORhbiI5Iwd3HQ42qSUnp/Xy8lovJHPBNb+Xnskm7vrJpyfm7Xe54Z/wWEPxD039gP4l638P/iFP8OpfDfhnVNWvrzT9O83VrpIbSSSOK0ujKFsyXUB5RFJJsLCMwybZVy/+Ckdx8R9D8G/C/wAQeGviNdeFPDVp458IWur6Vpths1DXzda/p9u8Ut8ZSUtDFLIHhjiV5DtDTeWXik+k/ix8LNB+OPwx8QeDfFNj/anhvxTp8+lapZ+dJB9qtpkMcke+NldcqxGVYEZ4IqL4k/B7w58XvC9loviLTv7Q03TtSsNXt4ftEsXl3VjcxXVrJuRlY7JoYn2klW24YMpIM0mozhJ7KcZP0TV180tFtfXR6ms2pRiuymv/AALl5fuad3vay1WiyP2qP+TYfiP/ANivqf8A6SS12msRXc+kXSafPbW1+8LrbTXEDTwxSlTsZ41dC6g4JUOpIBG5c5HN/Hvwve+OPgX400XTYhPqOr6DfWVpEXCeZLLbyIi7mIAyzAZJwK62oaurMSdnc+G/gHpvjfVPh7+094f+Jfx61SBfC/xEtv7Z8YPt0aLS9IGiaLe31rY7ZgNKtyklxGkqytLAsrSmWSfMx9c/4J26Xq8Hg/xhqEdz49k+G+sa2t14Dh8a6ne6jri6d9lhWSaSS/Z71YZrkTywx3UjSrG65EassUfUfFn9g34W/G7wh4w0LxF4fv5tO8eeILTxTrgste1HTprvUrSO1jt7hZraeOSIxrZWuFiZF3QhiNxJPVfBH4A6F+z9ol5p+g33jW/gvpxcSN4l8Y6v4mnVtoXCS6lc3EkaYH3EZVzk4ySauErL3t+WEfmowUn98fdWy1drz90qWb93a7f3t2t9+vXZbR1g+EH/ACUH4qf9jRB/6ZdLr5W/4KE+LfEMnjD47a3Z+L/F3hi4+AvwptPG3hODTNcuNPsptUkfV5XnvLeGVI7+Jv7Nt4RBdrJEB521cyMa+qvhD/yUH4p/9jRB/wCmXS6yvjX+xn8OP2h/G+leIvFugz6hqmkwfZA0GrXtjDqNt5qzC1vobeWOK/thIocQXayxAs5CDe2Z15k9rde2j1S6v7u+6LhNRT5lfbTvZptN7pNJp26Pqro8Z/aJ1f4lWf7aH7Mus/8ACf3Ol+BfE/iSfTp/Bum6ebQXUjeG9WuZHv7kys90qSwRGKJUhjQgs6zOI2i96/aO/wCSfaf/ANjR4d/9PVjW141+Evh/4ieJ/Cms6xp/2zUvBGpSavok3nyR/Yrp7We0aTarBXzBczptcMvz5xuCkVfjT4XvfF/g+ztNPiE08WvaNespcLiK31O1uJWySBxHE5x1OMDJIFXKSaslbV/jrv8A1ppsY2d4tu7UUn5tOWtvNNfO9+74D/goD4q1bw1+zzHbaRqWpaLL4n8UeHvDN1qOn3H2e6srPUNYs7K5aKUENFIYZ5ESWMiSN5FdCGUGvn61mtdG8OfGPwf4z+LXjnw58I/g18Qra2a8XxFqkniHWLG50Oxu4dHXV47j+03lGo36lBFLJdT4itlyr7G+y/iz8J/D3xz+HOreE/FWmRavoGtwG3u7Z3eMsMhlZJEKvHIjBXSSNleN1VlZWUEeTeKf+CZvwe8Y+A/Dvh690jxYLfwtrkvibT9QtfHGu2msjVJInhe9m1KK8W9uJzE7R75pnYJhQQoAGcLxUk9b/wCdPp/dUZNd3NrRXvrzLTyv5dHqnvrdJ9EkpJNo1v2DNA8X+HP2c7KHxg3iRZ5dRv7jR7bxHftf63p+kPdSNYW99cMWeS5S2MQcyPJID8rySOrO3Ufs4/8AJPtQ/wCxo8Rf+nq+rX+Evwn0v4K+CodA0e68S3ljbyPIsuveI9Q1+9Jdtx3XV/PNcMMngNIQo4AA4qD4LeF73wh4PvLTUIhDPLr2s3qqHDZiuNTuriJsgkcxyocdRnBwQRVzab08t99uvd9313Mo3693ttq+nZdl0Wh8c/Hn4geJtM+KXxH+JVv4p8X2mtfDj4t+EvAujaHFrlzFo02lXx0NLqGbTkl+y3Es/wDa11Is80TTp+52MojWu28a+F9b+AP7fvw3v7bWfi3No/jjVb+18Qa74g8TvqHhnUTcWt1JZ6NaaVHP5VlcRPbwslytlAhigZJLmee4YSe2eI/2M/hx4s+PFv8AEm+0GeTxXA9vMzJq17Fp95PbBltrm4sElFncXMIciK4mheWMKmx12JtqeEf2Gfhn4G+K3/CY6do2rLqcV9capaWU/iLUrnRNMvJ9/nXdppctw1haXD+bNumggSQ/aJ/m/eybii+WEIvdbvy5YRdv8TUpPopS2lre6vvKSXVaevvW+Ubpd2uqai1v+If+TnvCH/Yr65/6V6PXAftwS3vifxL8HfAY1bxFoeg/EPxjJpuuXWh6tPpF9NbW+kajfpbR3ltJHcwGSe0hJaCRXKRyJna7V6frPhe9u/jp4c1pIgdO0/QdVsp5d4+SWe4014l25ycrbynIGBt56jMXxz+AXhX9o7wWmg+LbG7urO3vIdQtZ7HUrrS7/TrqJsxz215ayRXFvKMkb4ZEYq7qSVZgYfTS+q/P+tNns9Bxdr9NGvRtNJ/L7101Pzs/aC/4KSTfB7/gn54g8CXfxc0fwf8AEK4uvHWi6J4p1/XYbXUG0nQ9RvbOGWCWdw11qUgS1to2BeVpGknO8xOG/Qv9mP4h6f8AFf8AZ18D+I9K1yy8S2Or6HaTpqlpeLeRXrGJQ7iZSwc7w2Tk8g55qXTv2dvBuk/Aaf4ZW2ipD4JutMn0efTluJsz286us++bf5zSSeZIzylzI7uzly5LV1WgaHa+F9CstNsYvIstOgS1t49xby40UKq5JJOABySTVQ09pzauXJr/AIee+nS94vd3d9tCKnvSi4qyXPp25nFpX62s1stLeZwn7ON7Jpv7JPgO4ihe4lg8I6fIkSfelYWcZCj3OMV8R/C7xn8TtH8CeBrrwX4j8ZeOPHPx++BHiDxnd2GpeJpp4T4kii0uSzmsRczG30yIy6nNF5Vv5NuAIjtzGpr71+Anha98EfArwXompwiDUdI0GxsbuIOHEcsduiOu4Eg4ZSMgkGuF8F/8E9/g/wCAbTxTbWHg9ZbHxjZT6Zf2OoaneahZW9lPI0s1nZwXEzxWFq8jFzBaLDFuVDtyiYz5E+ZS2aa/8lmvxcoy8nBNK+21OooOMrXs07dHZp3+VnorXu03Y85/4J66BrPwX8ba34C8a6Nr+leN5NBsNckkuPi/4g+Itld2xkmg3rJqyRG0uPOSTfHBF5bK0Z8x9u1PcPD3/Jz3i/8A7FfQ/wD0r1imfAz9mTwn+ztHqH/COjxNdXWqeWtzf+IvFGqeJL94493lwi61G4uJ1hQvIyxK4jVpJGChnYnT0bwve2nx08R608QGnahoOlWUEu8fPLBcak8q7c5GFuIjkjB3cdDjepPnd3v9y3drLW1lZfK9ley5qcOXTpp5vZJ3fXW79NDxf9rTQ7r4z/tR+A/hveeJfGPhfwxdeEvEHieeXw54gutCubq+tJ9Mt7ctc2ksU7Rwrezu0JYwyM8ZkVtiivkW/wD2m/ir8fPg54Z8ea8PFH9heBPgx4b+I2vapoHjy68H3FvPcDUJb6/gtra3mg1WYx2CNHY3qLZcOC370gfoV+0H+yl4H/ais9Kj8Y6bqU8uhyyyWN5pet32i31uJYzHNELmymhmMMqHbJCXMcgVd6ttXGb8TP2Ivhl8Wrrw8+reHriGHwzYppVpZ6TrF9pFjc2ClCthd21pNFDe2Y2AC2uklhAZxsw7hs6PupJ73Tv/AODHe3f3oR0a0gnzXSS6HKL0a0tbs1rFtJ9nZ6u9uZqzTZpftI6jFrH7Jnj27gcyQXXhHUJo3IwWVrOQg47cGqH7cnxO1n4LfsZfFXxd4dlNtr3hvwpqWo6fceWkn2WeK2kdJir/ACMEYByG4IUg10/x58K3njX4E+M9E0uETahq2g31jaRblQSSyW7oi5JAGWYDJIArofEPh6w8W6Be6Vqtlaalpmp28lreWl1Cs0F1C6lXjkRgVZGUkFSMEEg1NZc0ZKK3v1/VfnYnDvklFz1ta/8AT/U+OfBPw50rwn8aPip8Ite8b/E+++Gmh+B/D3jqTULr4ia6mr6VdS3GqxXRGqpdrepBJHYQyeQJxEu2TagV2Fehf8EufhvqPhb9mmPxTqeq+Orp/iXdt4psdL8UeKdT8QT+G9OnVfsNis2oXE8ystsInmHmEG4ln24TYq9l8Pf2FPhj8MPhN4q8FaXouqvoXjawbStaOo+ItT1O/vLMwNbrbC9ubiS6jhjid1ijjlVYt7GMIWJPq+madDo+m29pbp5dvaxrDEmSdqqAAMnk8DvW3Mk5tdbLt1bd1t0go22UX3sZWbUU+m/XVRSTT39588pJ9ZLe1zifhB/yUH4qf9jRB/6ZdLr5W/4KE+LfEMnjD47a3Z+L/F3hi4+AvwptPG3hODTNcuNPsptUkfV5XnvLeGVI7+Jv7Nt4RBdrJEB521cyMa+ufhz4XvfD/jDx7d3UQjg1zXor2zbeG82JdMsLctgHI/eQSjBwflz0INc38a/2M/hx+0P430rxF4t0GfUNU0mD7IGg1a9sYdRtvNWYWt9DbyxxX9sJFDiC7WWIFnIQb2znrzJ7W69tHql1f3d90bwmop8yvtp3s02m90mk07dH1V0fGXxW+Nnim8/au1DxRHq3xGtLfw/8Q/Cuhf8ACQWfiK6g8FeFbO7h0xbrQ9Q0gOPtd5cPeyhLkWdwkTX9qz3tt9naOH7h/aO/5J9p/wD2NHh3/wBPVjXO+Kv2D/hb41+NY8f6j4fvpdfN9a6rPBHruoQ6Rf31qFFte3OmJOLG5uodkWyeaB5UMEJDAxR7ey+NPhe98X+D7O00+ITTxa9o16ylwuIrfU7W4lbJIHEcTnHU4wMkgVfMvZKFtU//AG2K/NSfzu7ycpPGz5rt30S+5v8AS3X0SVkcB/wUB8Vat4a/Z5jttI1LUtFl8T+KPD3hm61HT7j7PdWVnqGsWdlctFKCGikMM8iJLGRJG8iuhDKDXy74q1bxRoa+Nvh82r/GrXvhL8NPi5aaXrN34Y1TWdW8XRaHceG7fUFtvtls8msXEceq3cG97eR7kQsFJ8lXFfdnxZ+E/h745/DnVvCfirTItX0DW4Db3ds7vGWGQyskiFXjkRgrpJGyvG6qysrKCPPbr9gb4X3nwjt/BbaTryabaaufEEWoxeKtWj8QLqRVkN7/AGwtyNRNwY2aIym43mEmIkx/JWcPd5rq92v/AEqm9V5csrd+drRXvrzKyXk/k2pK6fd3S7KylZtHO/8ABMH4ga78Qv2V9+vXPiG8fQ/FHiDQNPn1+Qy6s+n2OrXVraC8kJLSXKwRRpI8hMjOjGQmTea9J/Zx/wCSfah/2NHiL/09X1b3wv8AhhoXwY8A6Z4Y8M6eml6JpEXlW1usjyEZYszvI5Z5JHdmd5HZnd3ZmZmYk0fgt4XvfCHg+8tNQiEM8uvazeqocNmK41O6uImyCRzHKhx1GcHBBFaVJJyuvx3fm/N7syjfVvS7bstld3svJbL0PAv2rZPiL4a/by/Z0vYfiJcWfw/1zxbd6Q/hLTdP+yLfN/wjur3Dy390ZXa6VZIImiiVIY0ILOJnEbx+bfDL4geJrH4y/DD4hN4p8X3er/E74v8AirwHrmh3muXM+kRaVZLrq2sUGnGVrS2lt/7JtS08MSSyEzeY7eY1faHjX4S+H/iJ4n8KazrGn/bNS8EalJq+iTefJH9iuntZ7RpNqsFfMFzOm1wy/PnG4KRyPhT9jP4ceCfjlf8AxF0zQZ7fxRqE892xbVr2TTra5nRY7i6t7B5TZ29zMi4lnhhSWUM+923vuVNqMlfZX9dWnb56q97paLTQ0rNTjpvypfNc6v8ALmjK20pR11tI1Pi//wAlB+Ff/Y0T/wDpl1Sl/aU8NeMPFvwg1Sx8EeMLfwJrMqZfWW0ddUntbcA+b9mjeRIkuCP9XLKs0aNgtDKPlq/8RvC974g8YeAru1iEkGh69Le3jbwvlRNpl/bhsE5P7yeIYGT82egJrqby0jv7SWCVd0UyGN1zjKkYIrnxFOU6UoR3a09SqUlGak9j89fix4q+LHib/g3z8L+NPDfxW1fwrr9h8HYfEOu66LZr3xBrEiaMs37m+klH2aWSUZknMcspVm8toZNsq/oJokjS6NaMxLM0KEknJJ2iuJk/Zc8Cy/syf8KcOh5+HH/CPDwr/ZH224/5Bog+ziDz/M8//VfLv8zf33Z5rvbeBbWBI0GEjUKoz0A4Fd+JqxnVqTgtJSbXz/pabb92ZW9ymusVJP58tvXZ6vXb5cL+yv8A8mw/Dj/sV9M/9JIq8OvW+JWgf8FZPD9lqvxIl1Hwn4k+HviW70jwzaaZ9i0vSTbX2hpDPcL5zveXf+kzAzM8aBCFjiiLStL9A/ATwve+B/gX4L0XUohBqOkaDY2V3EHD+XLFbxo67lJBwykZBwaXxR8EPDPjP4hWXivUNPkl8Qado194ftryO8nhaGyvXt5LmIBHC5drWA78b18v5WXLZ5NVNT8pre3xQlFemrTvule3Z6Ras0/L8Gn+V9Nn1PmT9kLwnf6f+1Wq+EPiF8RPiJoXhzSL3TPiZ4j1vxBe32g654j8y32R6bazyy29rLC63nnR6f5Vvb+Ytu4eRNsH0V4h/wCTnvCH/Yr65/6V6PXJfsz/APBP74bfsgPp6eAf+Fg6bp+k2R06x0m/+IniHV9IsoDj5IrG8vprVMYG0rECvOCMnPXeIf8Ak53wh/2K+uf+lej1o2uWMV08rdW9EtEtdEtlZa2u8/tN9/n06vq+7676bLyb9rTQ7r4z/tR+A/hveeJfGPhfwxdeEvEHieeXw54gutCubq+tJ9Mt7ctc2ksU7Rwrezu0JYwyM8ZkVtiivDPiB8YPjD8W/wBgX9l/4pr8SJvDMOt6l4Bn8T6fpOlC3vfE9xfaxpsM3mXgkxFZSRzSM9vDCrSFlBm8rfFJ9h/tB/speB/2orPSo/GOm6lPLocssljeaXrd9ot9biWMxzRC5spoZjDKh2yQlzHIFXerbVxreMfgL4Q8d+ANH8K6jodr/wAI74fvNNv9N0+2Z7SCyl064huLLYISuFilgiIT7hCBSpUkEw7UHFy6ThL1SnJy07uLUbdeSLb2tc2n/wCAtel0tvK/vXvo20tGyj+1R/ybD8R/+xX1P/0klrtNavZNN0e7uIoXuJYIXkSJPvSsFJCj3OMVzfx78L3vjj4F+NNF02IT6jq+g31laRFwnmSy28iIu5iAMswGScCutIyKxqxlKDjF2bW/YItKSbVz89f2a9V8c383wnh0n4o+K4dc/aK+DWr+Ltf1XV9Rm1y30LWU/sl4tRsrS4ma3s44zqdwgtrcRWxCw5RvLFewf8E/dNW5+J3jTV/AfiP4g+JPghcWFlaaPqXizxRqHiEa7q0UlwLu+02e/kluDYtEbdA6yfZpnRngTZmWXs7f/gmh8FrXwh420BfCd7/YvxA0240XVbNvEOptFb6fcSNLPZWINwf7NtZHYs0Fl5EZIX5flXHWfs//ALJvhL9mX7SPC958QJormCK18jxB4913xJBbxx52LDFqN5cJBgHGYgpIAByAMdHPFy5krKz0XnKbSfdRi4qPonZcsUTPWNlq2935cuum0m07+V1rzyte+EH/ACUH4qf9jRB/6ZdLr5W/4KE+LfEMnjD47a3Z+L/F3hi4+AvwptPG3hODTNcuNPsptUkfV5XnvLeGVI7+Jv7Nt4RBdrJEB521cyMa+ufhz4XvfD/jDx7d3UQjg1zXor2zbeG82JdMsLctgHI/eQSjBwflz0INc38a/wBjP4cftD+N9K8ReLdBn1DVNJg+yBoNWvbGHUbbzVmFrfQ28scV/bCRQ4gu1liBZyEG9s568ye1uvbR6pdX93fdGkJqKfMr7ad7NNpvdJpNO3R9VdHg37XWk6/8NviL8PPilYan8XIZ9V8S6KdY1E+J5B4P8IaVJNbW1xY3GixTxi5Nz58qpObO4limm82S4gigj2fRv7R3/JPtP/7Gjw7/AOnqxrA8SfsM/DPxZ8XJfGt9o2rSapdXsGp3diniLUotD1G8gCCG7udJS4Gn3FwnlQlZprd5A0ELBsxRlev+NPhe98X+D7O00+ITTxa9o16ylwuIrfU7W4lbJIHEcTnHU4wMkgVXMvZ8vm36JpaX+T6btt3bZiou6cndpJX72vrbvr32SS2OA/4KA+KtW8Nfs8x22kalqWiy+J/FHh7wzdajp9x9nurKz1DWLOyuWilBDRSGGeREljIkjeRXQhlBr5u1D9tqx/Yp0H4t/D/VfiPpujppnxEg8GeBPEHxA8StPHpKXWhWGqTteX9/MZLkWhuLqRRPM0kn7mAMNyY+2/iz8J/D3xz+HOreE/FWmRavoGtwG3u7Z3eMsMhlZJEKvHIjBXSSNleN1VlZWUEUvgr8CfDP7Pngx9C8L2d5b2c9zJe3U9/qV1ql/qFxJjfPc3d1JLcXEpAVd8sjttRFB2qoGaT5Zxf2v84aeVuWVmtf3jtbrrzL3fL8HZ6+e6unp7q6njn/AASK+M8Xx4/4J2fDDXT42X4g6j/ZQtdU1ptTTUbi4u42IkE8qkjzhxuU4IyOBxXqv7OP/JPtQ/7GjxF/6er6tv4T/CrQPgd8OdI8JeF7D+zPD+hQC1sbTz5JvIjBJC75GZ25J5ZiaqfBbwve+EPB95aahEIZ5de1m9VQ4bMVxqd1cRNkEjmOVDjqM4OCCK0m05XRnFWVj45+PPxA8TaZ8UviP8SrfxT4vtNa+HHxb8JeBdG0OLXLmLRptKvjoaXUM2nJL9luJZ/7WupFnmiadP3OxlEa1d+EugfEX4Vftc/8Jh8WPDXiW007xn8QNV0bwzeQfGnXL2OKGU3Q04TeGUA0iO3a1gzkSyypI8btEr7jH9K+I/2M/hx4s+PFv8Sb7QZ5PFcD28zMmrXsWn3k9sGW2ubiwSUWdxcwhyIriaF5YwqbHXYm2LwP+xR8Ovhx8VJPGGkabrdvqTXVxfw2MniXU7jRLC6uC5nubXSpLhrC1ncyTbpYIEc+fN8372TcqHuKF91o/NWpp22s5OEnfaLm9JXd6rPnjKK67etppJ91HmW93JJXasjZ+L//ACUH4V/9jRP/AOmXVK72uD+L3/JQfhZ/2NE//pl1Su8pCCiiigAooooAKKKKAOC/aO/5J9p//Y0eHf8A09WNd7XBftHf8k+0/wD7Gjw7/wCnqxrvaACiiigAooooAKKKKACiiigAooooAK4j4c/tM/Dj4w+MvEHhzwj8QPBHinxD4SkMOuaXpGu2t9eaM4dkKXMMTs8LB0dcOAcqw6g11XiO8s9P8PX0+oT/AGWwgt5JLmYyGLyYgpLtuBBXC5OQQRivyztfi/8AC39vH4H+MP8AhSXib4dw2fgL4R+I/CXwz8B6HrlrqPjDWbGe1hjmurm0jla6tkYWsKQWzfviZFluNkrLDFHN70l2Tfpo9W+mqSWjb956KDZpCHNyp6XaX4rbbo+6S0Wrkj9K/hJ8f/Anx+8J3GveBPGvhLxrodncPaXGo6DrFvqVpBMgDPE0sLsiuoZSVJyAwyOazfH37WPws+FPw10bxn4o+JXgDw34P8RmIaTruq+IbSz03VPNjMsXkXEkixy74wXXYx3KCRkV8k/D7wt8L/8AgoJ8Z/i7qfh65tPGfwVvvh/4W025l0PVpodI1TVLSXV5XsZjbSIs/lWs9olxaS5TbJHHNGR8o8z8J/EDSP2e/wBjf9i/x7f6/wDCbSSvwgPhdbT4h3lxpWlzQXmn6VJK9teR208ZvFFqqrYMEe8jeUI6eS5rSreCm7fDy6dXdVPu5nBJbpKSk20mTStNrtrtrbSLa8+XmaezcotWTP1AjkEsYZSGVhkEHIIp1eKf8E3vA+tfDT9gD4MeH/EcN5ba5pHg3S7W8gu4mhuLeRbWMGOSNiTG68KUJO0grk4r2utK9NU6sqad0m19xlTlzQUn1CiiisiwooooAKKKKACiiigAooooA4L4Qf8AJQfip/2NEH/pl0uu9rgvhB/yUH4qf9jRB/6ZdLrvaACiiigAooooAKKKKACiiigAooooAKKKKACiiigAooooAK4j4q/tL/Dj4E69oOl+N/iB4J8G6n4pmNtotnrmuWunT6xKGRTHbJM6tM26SMYQE5dR3FdvXwV/wUc/ad+Cnhv42eKvg9qHi/4YeB/iD8VPB8Gl+MvE3jjxBa2FloXhwtdpEsEN3KEu7t2uLsxW8SiMFmluGCrFHPEpWait302vo3v021etld2LhFO7lolu+2qV/PfRdXZdT7J1b49eBtA+Lmm/D++8Z+E7Lx5rVo1/p/hufV7ePV7+3XfumitS4mkjHlyZZVIHlvz8pqp8Of2mfhx8YfGXiDw54R+IHgjxT4h8JSGHXNL0jXbW+vNGcOyFLmGJ2eFg6OuHAOVYdQa+Afjv4j8LeF9e+Jfw5/tu0HxC1/4qeBvFHhSE3RTUtT8PWkOg+ZqtswbfLaW9vY6oJriL5EMU+7G75ubtfi/8Lf28fgf4w/4Ul4m+HcNn4C+EfiPwl8M/Aeh65a6j4w1mxntYY5rq5tI5WurZGFrCkFs374mRZbjZKywxXpyOSeyb10t7ileXazfI1rdqbulGViEeZxUtLuK77u2m101qm3HomrtH6W/B748+Bv2h/DM2teAPGfhTxzo1vcvZS3/h/V7fU7aKdApeJpIHZQ6hlJUnI3Djmusr5H/Yk+JXhX4+ftmfEfxz8L9W0rX/AIZz+A/CujHU9ImWXTptVt5tWkkt1ZMqJ4LWe0WROGjEkSsAQAPritKkOV2/Pf8Ap7ryaMYS5vw/FJ29Y35XtqnotgooorMsKKKKACiiigAooooAKKKKACiiigAooooAKKKKACuC8Q/8nPeEP+xX1z/0r0eu9rgvEP8Ayc94Q/7FfXP/AEr0egDvaKKKACiiigAooooA4741ftEfD/8AZs8NW+tfEXxz4O8A6Pd3Is4L/wAR61baVbTTlWYRLJO6KzlUY7Qc4UnHBpPGP7RXw/8Ah3rPhXTvEHjrwdoWoeOpRB4atdQ1q2tZvEMnyfJZo7hrhv3sfEYY/vE/vCvnn/gor+2P8L/2TPiz4H/tfUfAGm/GDxRpWpaT4Xv/ABr4gj0fQtE06SS2a/u7qWaRY/LDRWwEUQNxcMqRrsj86aL5e+MNn8PPgR8DPiD4C0/xfoviyH4gfs+aT4U+Emo20sBHji/gk1dDb6U0LeVNP9qu7CUQ22SiSwEAqgKqk+Zc2+ttOtlK6j3ei10SbklzODNORX5W7aLfpdxXM+yV2+uiTbipXX6RaX+0v8ONb+M978OLL4geCbv4h6bD9pvPC8GuWsmtWkW1H8ySzD+ci7ZEbJQDDqe4rpbXxjpF94rvdCg1TTptc022hvLvTkuUa7tYJmkWGWSIHeqSNDMFYgBjE4BO04/P79n39or4JftG/tNeDvh94W8d/DDw/Y/CXxpqOrfYrjxPaSeK/G3i11vUv/stpLIbqO0WW7u3edgJLllKxotsokm9X/ZL+BXhj4Df8FQPj3aeGbG5thrfgnwnq+pXN5qFzqN5qN3LfeIQ0s1zcySTSsESONd7kJHHHGoVEVRpCN4qV9GnZrZ6Jprsnr52Sf2tMm3ySlazjy3T3V5KLT81dfNtbx1+vKKKKgYUUUUAFFFFAHBfF/8A5KD8K/8AsaJ//TLqld7XBfF//koPwr/7Gif/ANMuqV3tABRRRQAUUUUAFFFFAGD8RfBI+IHh+3sTcm18jVNP1LeI9+77JewXWzGR97ydue27ODjB3qKKACiiigAooooAKKKKACiiigAooooAKKKKACiiigAooooAKKKKACiiigAooooAKKKKACiiigDB8I+CR4U8QeKL4XJn/wCEl1RNSKeXt+z7bK1tdmcnd/x7bs8ffxjjJ3qKKACiiigAooooAKKKKACiiigAooooAKKKKACiiigAooooAKKKKACiiigAooooAKKKKACiiigAooooAKKKKACiiigAooooAKKKKACiiigArB1DwSL/AOJukeI/tJU6Vpd9pot/Lz5v2mWzk37s8bfsmMYOfM6jHO9RQAUUUUAFFFFABRRRQAUUUUAFFFFABRRRQAUUUUAFFFFAGD4u8EjxX4g8L3xuTB/wjWqPqQTy932jdZXVrszkbf8Aj53Z5+5jHORvUUUAFFFFABRRRQAUUUUAFFFFABRRRQAUUUUAFFFFABRRRQAUUUUAFFFFABRRRQAUUUUAFFFFABRRRQAUUUUAFFFFABRRRQAUUUUAFFFFABRRRQAUUUUAFFFFABRRRQAUUUUAFFFFABRRRQAUUUUAFFFFABRRRQAUUUUAFFFFABRRRQAUUUUAFFFFABRRRQAUUUUAFFFFABRRRQAUUUUAFFFFABRRRQAUUUUAFFFFABRRRQAUUUUAFFFFABRRRQAUUUU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4" descr="data:image/png;base64,/9j/4AAQSkZJRgABAQEAkACQAAD/2wBDAAIBAQIBAQICAgICAgICAwUDAwMDAwYEBAMFBwYHBwcGBwcICQsJCAgKCAcHCg0KCgsMDAwMBwkODw0MDgsMDAz/2wBDAQICAgMDAwYDAwYMCAcIDAwMDAwMDAwMDAwMDAwMDAwMDAwMDAwMDAwMDAwMDAwMDAwMDAwMDAwMDAwMDAwMDAz/wAARCAFF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KKKKACiiigD571X9vLU7v4teN/CnhH4FfGD4hf8K/1WLRdW1XRbvw1bWIu3s7a98uMX+r2s7Yhu4ct5QXJIBOK9Euf2rvhlpvxP0/wNffELwNp3jzU5DBbeGLnxBZprE0wiWVoltfNMjusbqxCg/KwPQg18deJP2bvEXhf9rn42eIdX+C/7Tfi+y8X+K7XWNE1P4d/FyHw1pVxapo2m2pE1mPEmnZmE9tOGaS3JZAg3soAHSeMv2PvHXiCf4uapZ+EPs2peMvjh4J8Y2DveWYuptI04eHftMjyCU48n7JqA8stuba+wMJFL1h0p+yjPS6g5Ps5Ommum3NKT00Ud+pVZJSlydL2+SbX5Jb9duh9BfET9uz4YfDn436D8NZPFeiar4/1zWLfR38O6bqdpPquktPbyXEdxd2vmiaKApGPn2HJljwCGzV/WP2zPhpb+FviTqGj+MvDfi+6+Ednc3firSfD+rWuoalo5gSZ2gnhWTMMx8iVQkpTLIwyMHHy/P+zX8StP+MngTwwfhZNrOneGPjRqvxFuviJLqmmLbfYL7+0pEEUXni9N1Et5DaOrQBPLgBSRxtVfOP2eP+Ce3xd8JfCvxb4b16z+KGoav4Z+E/iHwDpF1reteFE0TXbi9ZCh0+Owtkvnhle3WbzdWuI5YTNtKytJNKvPCUnRlJ/F7zXnanGS0/x3jrZu918PKbKFP6wot+7eK++pKLf/AICoy/up69WfeHiP9r/4WeB/Durap4j+IvgbwxaeHYbKbWm1jX7Sy/sMXqhrQXfmSAQGbP7veRv/AIc123hLxdpXj/wtp2uaFqen61omsW0d7YahYXKXNrfQSKHjlilQlXRlIKspIIIINfD+sfsteP8A4PfBnR/B2leB/iD4jl8F+KIvFGh+MfB/iDQYPFMUt1Z3cU8rJq5NnfXcJlltZTeYR7W6hkjeSeJlT6a/Yh8GeKvAH7MHhjS/GmnafpXiOIXMtzbWttZ2zostzLLGblLJVtBeNG6Ncm1HkG4aYxkoVJ65Rj71ujX4q+nez0vp+OnDCU+WHNu1r63/AAurO29200ra+r0UUVkbBRRRQAUUUUAFFFFABRRRQAUUUUAFFFFABRRRQAUUUUAFFFFABRRRQAUUUUAFFFFABRRRQAUUUUAFFFFABRRRQAUUUUAFFFFABRRRQAUUUUAFFFFABRRRQAUUUUAFFFFABRRRQAUUUUAFFFFABRRRQAUUUUAFFFFABRRRQAUUUUAFFFFABRRRQAUUUUAFFFFABRRRQAUUUUAFFFFABRRRQAUUUUAFcT48/aO8DfDH4reC/A2u+JdN0/xh8RJ7i38OaOzlrzVDb28lxOyRqCRHHHGxaRsICUXdudFbtq+aP2pvgDZXH7Yf7PvjbQPBVq+tf8JxM/ibX9P0dTdfY4vDWtwW5vLlE3eSktwsaea21WmCrguAXHWST2/r9fwH9ib6qMmvVJv9DvYf25vhZJ8UdZ8IyeKRZ6noK3Ru7u9067tNHLWkfm3cUWpyxLZTzW6bmmiineSERyb1Xy327H7P/wC1L4K/ad03ULjwjfarK+ktELuz1bQ7/RL+BZU3wym1voYZ/JlUMY5dnlybH2M21sfnx+0p+zr8QPj38Grn4HaB4N8ZReNfCXjXx34putWvNIktNH1Kw1Kz1/7F5GpvGLKd7ttYtIniSVpIj5/mooiY19Ufsh6lffG39rjx58V7Xwx4w8KeFdR8FeHfC0EHibQLvQb+6v7S41S5uf8ARbqOOUpCt9BGJdpjdjII3YITTpJSjdvon+Hxejfu23i/ieqQV1yN8vd/+lKNvXl/eX2cdI31kfUNFee/HafWfDUOj63pniLVNPjj1rSNPn02OC0e0vI7nUre3lLl4WmDeXMwBSRcEKcdc+hVIgooooAKKKKACiiigAooooAKKKKACiiigAooooAKKKKACiiigAooooAKKKKACiiigAooooAKKKKACiiigAooooAKKKKACiiigAooooAKKKKACiiigAooooAKKKKACiiigAooooAKKKKACiiigAooooAKKKKACiiigAooooAKKKKACiiigAooooAKKKKACiiigAooooAKKKKACiiigAooooAKKKKACiiigAooooAKKKKACiiigAooooA4L9o7/kn2n/8AY0eHf/T1Y13tcF+0d/yT7T/+xo8O/wDp6sa72gAooooAKKKKACiiigAooooAKKKKACiiigAooooAKKKKACiiigAooooAKKKKACiiigAooooAKKKKACiiigAooooAKKKKACiiigAooooAKKKKACiiigAooooAKKKKACiiigAooooAKKKKACiiigAooooAKKKKACiiigAooooAKKKKACiiigAooooAKKKKACiiigAooooAKKKKACiiigAooooAKKKKACiiigAooooAKKKKACor+6+w2M02x5PJRn2IMs+BnAHrUtIRkenv6VFRScGouzGrX1Pgbwd/wVO8a+FPANv4t8c3Pww1TSfHHwk1v4seHLLw7BcxXHhuHTlgkNjfSSXMv27et5En2iKO1/eW0y+T8w2e0/8ABPj9pTxT+0BpWrN4w8X6BrOrQWlndJpNv8Kdf+H97p6Sh90rRaxdzS3du7LsSeKOOPdDINzHITA+CH/BNTU/hP4/8T+LJPGvhOz8Wahpuo2Gk654T+Hdh4evftF9LFJPquqqHmt9T1Im2twZfJt4sCbEK+b8vqnwI+Avi7wv8R9V8b/EfxZ4Z8XeML7TINCt5/Dvhufw/YWtjFLJMFNvNfXrvM0szlpPOC7VjCxqQzPtFxvto192s2ku7s4Rbdm0ua7bcWq2q93dP5P4NfLaTS7tq1rM3/2jv+Sfaf8A9jR4d/8AT1Y13teXftN+BtE1LSND1240fS59c0/xL4fitdRktI2u7ZG1mzDKkpG9QQzAgEZ3H1Neo1ABRRRQAUUUUAFFFFABRRRQAUUUUAFFFFABRRRQAUUUUAFFFFABRRRQAUUUUAFFFFABRRRQAUUUUAFFFFABRRRQAUUUUAFFFFABRRRQAUUUUAFFFFABRRRQAUUUUAFFFFABRRRQAUUUUAFFFFABRRRQAUUUUAFFFFABRRRQAUUUUAFFFFABRRRQAUUUUAFFFFABRRRQAUUUUAFFFFABRRRQAUUUUAFFFFABRRRQAUUUUAFFFFABRRRQBwX7R3/JPtP/AOxo8O/+nqxrva4L9o7/AJJ9p/8A2NHh3/09WNd7QAUUUUAFFFFABRRRQAUUUUAFFFFABRRRQAUUUUAFFFFABRRRQAUUUUAFFFFABRRRQAUUUUAFFFFABRRRQAUUUUAFFFFABRRRQAUUUUAFFFFABRRRQAUUUUAFFFFABRRRQAUUUUAFFFFABRRRQAUUUUAFFFFABRRRQAUUUUAFFFFABRRRQAUUUUAFFFFABRRRQAUUUUAFFFFABRRRQAUUUUAFFFFABRRRQAUUUUAFFFFABUV/532Gb7Ps+0bG8rf93djjPtmpaQjcMHkHqKipFyg4rS407O5+UuiftHfEj9nTw3qd1Z33xyt/Hcvwb8V6547Hj4X09hbeKNN+wsl3pcV8fsgt4pLy5JOmD+z3iNuvJVMfXn7JVjefBf8Aa+8f/Cuz8SeLvE3hOw8F+HvFVvJ4k8QXmvXtlfXdzqltcgXV3LLN5cq2MEgi3iNGDmNVDkV6B8Jf2DPhT8E/7aXQvDEkltr2nyaPPZ6tq17rNna6c7Fn0+0t7yaWKzsmJ5tbZY4SFQbMIgG1+zx+yn4H/ZY0e+svBmnalbDUjCLm51TW77Wr2WOFPLgh+03s00wgiXIjhD+XGGbYq7mz0Ka6rp06+9N28ox5ly+UVF6JMVX3k0u+/wD4Br5ytFxd/wCZyTV2nT/ab8Y2lhpGh6M8WqNd33iXw/JHJHplzJaKBrNmTvuFjMMZ+U4V3UngAHcM+o1wX7R3/JPtP/7Gjw7/AOnqxrvayAKKKKACiiigAooooAKKKKACiiigAooooAKKKKACiiigAooooAKKKKACiiigAooooAKKKKACiiigAooooAKKKKACiiigAooooAKKKKACiiigAooooAKKKKACiiigAooooAKKKKACiiigAooooAKKKKACiiigAooooAKKKKACiiigAooooAKKKKACiiigAooooAKKKKACiiigAooooAKKKKACiiigAooooAKKKKACiiigAooooAKK4fwN+018N/idq/irT/DXxB8EeIb/AMCyGHxJbaZrtrdzeHnBkBW8SNybcgxSjEgX/Vv/AHTit8Df2s/hX+0+2pD4a/Ev4f8AxDOi+WdQHhnxFZ6t9g8zd5fm/Z5H8vfsfbuxnY2OhoWu3a/yez9Aem/p8+xJ+0d/yT7T/wDsaPDv/p6sa72uC/aO/wCSfaf/ANjR4d/9PVjXe0AFFFFABRRRQAUUUUAFFFFABRRRQAUUUUAFFFFABRRRQAUUUUAFFFFABRRRQAUUUUAFFFFABRRRQAUUUUAFFFFABRRRQAUUUUAFFFFABRRRQAUVx/xo/aG8Afs3+HLbWPiJ448H+AtIvLkWdvfeI9ZttLtp5yrMIkkndFZyqsQoOcKTjg1X+KP7Tfw2+B2taBpvjX4g+B/CGo+LJfI0O11vXbXT5tZk3Iuy2SV1aZt0kYwgJy6juKFrt3t8+3qD039fl3O4orifjd+0t8Of2ZtFs9S+JHj/AME/D/TtRnNtaXXiXXLXSYbqUKWMcbzuis20E4BJwM1ofCX40eDvj74Kh8SeBPFnhrxr4duZHih1XQdUg1KyldG2uqzQsyEqwIIB4IwaFre3QHpa/U6aiiigAooooAKKKKACiiigAooooAKKKKACiiigAooooAKKKKACiiigAooooAKKKKACiiigAooooAKKKKACivnT9pf/AIKf/C79nC4l0z+0n8W+KA3lJo+iEXEiydAskmdkZzgEZL+iGvF/7B/ai/4KBj/iZTr8Cvh5d9baMONUuoj2YfLM2QcHcYUI/havoMLw7iJ01iMU1RpfzT0v/hj8UvkreZ89i+JMPCo8NhE61X+WGtv8Uvhj83fyPvOivhr9hL4yeIf2Tfj5qX7OfxMv5bn94brwdrFwx230LklYQzE8PglBn5XWSPJO0V9y1xZrlk8DX9m3zRaTjJbSi9mv1XR6HblGaQx1D2iXLJNqUXvGS3T/AEfVahRRRXmHqBRRRQAUUUUAFFFFABRRRQAVU1+VoNCvXSCa5dIHZYYm2ySkKflU9iegPvVuis6sOeDh3VioS5ZKR+Qf7MniSw+LHgq38Nr470J49D/Z91/wxNJ4V0N9Q1b4MQyNp8Z0/wAQW0GZb/UwUbYFSwO/TrzFl+8Z4vtD/gnp8VE8TeMdZ8N+E/jXH+0N8ONE0GweHxXHLolwml6iXljfTUm0i3t7cgQRwy+W6PNH5gLOVkjA+rKK6XUvLm9b+d5Tkr3u9Od21u2rybu04neSt53XlpBPay15NdLWeiVrnl37TdprcmkaHNb6hpcWhp4l8Pi6tJNPkku5n/tmz2lJxMqIAduQYnzg8jII9Rrgv2jv+Sfaf/2NHh3/ANPVjXe1kMKKKKACiiigAooooAKKKKACiiigAooooAKKKKACiiigAooooAKKKKACiiigAooooAKKKKACiiigAooooAKKKKACiiigAooooAKKKKACiiigD4h/4KhfE23+E/7RPw41S78a+AvhPHP4R8S6YPGPj+1W98Nss76cX0sQtLbj7fOIRJExuceXa3ANtdBv3XhGrftJ/BTwb+z94G+C+oaj4M+D/j/4mfBvQdG8YX/xQ8TWts/hDw0LWaKG3KXnkLe6hme68uCOCJAxaa5EYEUMv6q15R+1h+2z8N/2J/DOlar8Q/EEejw61epY2cKRtPcTksoeQRrljHErbnbGFGByzKrZuUKVFxqtct9b9r1Hb75/cnpeTZ24XD4jFYiFLCQcqm0VFXd/dd0lvblb1vrb7MeU5z9pD9oix+Dv7Hni29+HWu6HrniLw5b2fhjSD9viu0tNXvRa2+nLdENxlry0lIbBaORWHDqT6T+z98FdL/Z2+DXh/wAGaOZpbTQ7URPdXD77jUJ2Jee6nfq880zSSyOeWeRmPJrV8D2mg3dtc+INAezurfxa8WqyX1rN50Wo5t4oo5VcEqVMMUQG35SBnqSTuVs58zlLrKzfy/4Lfrp2OH2fIlTtblurbdvytpfbW27CiiipGFFFFABRRRQAUUUUAFFFFABRRRQAUUUUAFFFFABRRRQAUUUUAFFFFABRRRQAUVhfEf4maB8IfCF3r/ibVrLRNHsl3TXV1JsQeijuzHsoBJPABNfH2t/8Fgr/AOJuqz6Z8GPhL4u8eTo5iF9PC8Vsh7OUjVztP+20ZwecdK9XL8kxuOTnh4Xit5NpRXq3ZHk5jnmCwLUMTO0ntFJuT9Ers+3qwvHnxP8ADfwt0r7d4l1/RtAs+cTajeR2yNj0LkZPsK+ND8Nf2zf2mPm13xT4d+EGjz8ta6YR9rVT0KtEZJAcdjOv0zW54E/4IqeAU1f+1viD4m8XfEfV3IM8l7dtbQz/AFCs03/kavS/sfL8PrjcWm/5aac3/wCBaR/Fnm/21mOI0wOEaX81RqC/8B1k/uRr/F7/AILJfCnwW76f4S/tf4h+IJG8m1s9KtZI4ZpScBfNdRkH1jWT2FcD/wAKf/aa/b/Pm+N9ZHwZ+H91yNFsVYahdR/3ZFyJDkcESuoB5EVfXvwp/Zu8A/A2BV8I+ENA0Fwu0z2tmi3Djp80pBkb8WNdtTWdYPB/8iuhaX89S0pL0VuWPrZsX9iY3Gf8jWveP8lO8Yv1lfml6XSPF/2Z/wBgP4YfspwRy+G/D8VxrSrh9Z1HFzfucYJVyMR57iMKD3Fe0UUV4GKxlfE1HWxE3KT6t3PoMJg6GFpqjhoKMV0SsfPX/BRT9jUftX/CVLnRT9i8feE2N/4fvY38qQyDDG3L8YDlVwcja6ocgZzH/wAE6P2ym/ao+FU1jr6/YfiD4QcWHiCykTy5HdSVFwE4wGKkMMDa6sMAbc/RNfDP7f3wg1z9k3426f8AtJ/Di2LfZnWDxlpcXyx31uxVWmYDswCq5x8rLHJjIY19DlNSGYYf+yK7tLelJ9JPeD8p/hK3c+dzelPL8T/bGHV46KrFdYraa/vQ69437H3NRXL/AAX+MGifHv4YaP4t8O3P2rSdatxPETw8Z6PG47OjAqw7FTVXWP2ifh/4d+MWmfDvUPHXg6x+IGt25u9O8M3GtW0WsX8IEjGWG0ZxNIgEUp3KpGI35+U4+YqU506jpTVpJtW63W/3H1FOpCpTVWm7xavfpZ9TsqK5PR/j14G8Q/FvVfAFh4z8J33jvQrZLzUvDlvq9vLq+nQOEKyzWquZY0YSRkMygHzF5+YVU+Kv7S/w4+BOvaDpfjf4geCfBup+KZjbaLZ65rlrp0+sShkUx2yTOrTNukjGEBOXUdxUb2t128/Qvv5b/n+R29FFFABRRRQAUUUUAFFFMuZxa27yNuKxqWIVSxIHPAHJqZSUYuUtkCTbsh9FfIPw3/4KqPqPh+48ReM/AtpoHhbVPh3ffFLwzPoviRNb1C/0a0MXmpe2xggWzvGW5ttkUctzE7GZPPzF83q/7NH7TfiP4n/EHxJ4H8feDtL8D+OvDumadrzWOl68+t2Nzp181wkEi3L2tq3mrLaXEcsflbUKoVkkD8a+zl1X9XafzTi7rdW1CXu797fl17e9HXa7S30Oq/aO/wCSfaf/ANjR4d/9PVjXe1wX7R3/ACT7T/8AsaPDv/p6san+N3x/0L9n7RbO/wBesPG1/Bfzm3iXw14N1fxNMrBS2ZItNtriSNcD77qq54zk4rNtLcEm9jtqK8Ltf+Cj/wAJr/4M6b48ttT8W3ehaxe3mn2dvb+B9cm1eaWzkeK7/wCJYtmb4JA6MskhgCIQNzDIz33jH9o3wR4D+B3/AAsnUvEVkvghrKDUINUtw90l7FcbBb+QkSs87zNJGsUcSs8ryIqKzMAXsm30tfyvqvvWwLVpLd3t52dnb0ej8ztqK4v4FftB+FP2kfB8+t+Er69ubayvZdOvbbUNLu9K1DTbqPG+C5s7uOK5t5MMjBJY0JSRHAKurHtKbTW4k09v6sFFFFIYUUUUAFFFFABRRRQAUUUUAFFFFABRRRQAUUVzHxb+M3hf4E+Dp9f8Xa3Y6FpUHBmuXwZG6hEUZZ3PZVBJ9KunTnUmqdNXb2S1bIqVYU4OpUaSW7eiR09FfBWvfti/GP8A4KCa1c+HvgPotz4O8GJIYL3xlqY8qRl6Hym5EZx/DGHl5U5j5rS03/gjlrXhewim0D4+fEHRNadQ91dw7/LmmP3nCpOjAHjgux46mvpHw9Rw65cyxEaU39mzm1/i5fh9NX5HzK4irYhuWW4aVWC+1dQT/wAPN8XrovNn3HRXxH/wyd+1z8N+fDPx30fxBHHz5euWxLSjrjMkM/J6feH1FH/C1/22fhkP+Jh8PfAvja1jHzzWk0aTNj+6FuIzzn/nkenbvP8Aq7Cf+74qlL1k4v8A8nS/Mv8A1jnDTEYSrH0ipL/yRv8AI+3KK+JB/wAFJPjpp6mxu/2WvGU2qZ2ia3kuvsue5yLVlxkf89O/X1P+Gg/2zfiRxonwg8JeFrWTjz9UuVMsXbo9yp7E/wCqPb8V/qrjI61p04Lu6kLfg2H+tmDlpRhUm+ypzv8AjFH23RXxJ/woT9tD4j/NrHxa8HeFLWTn7Pptsplj74ytsD7f609PzP8Ah01418cf8jz+0T8Qdeifh7aAyxxgdCB5k7ryM/wDr0Pd/wBiYKn/ALxjYL/Cpz/9tS/EP7cx1T/d8DN/4nCH/tzf4H23RXwtJ+wt+0F+ylI1z8GvitL4m0eIlx4e8RkYI6lE37osk9WUw/WrWhf8FZ/EPwW1aHRvj18K/EHgu7ZvKGqadC0tlO3cqrnlRg8xyy+w4pvhqdZc2W1Y112Wk/8AwCVn91yVxPToPlzOlKg+796H/gcbr77H2/RXA/BX9qL4fftEWAn8G+LNH1xtu9reKbZdRDjl4HxKvXuorvq+erUKtGbp1ouMl0as/uZ9HRr0q0FUoyUovqndfegorjPiz+0P4G+BNj9o8X+K9D8PjbuWO7ulWaUf7EX33/4Cpr5k8Y/8FlPD3iHWn0X4TeBfF/xO1og7Ps9o9vbnsGxteYjucxr9R29DA5Hj8YubD0m499o/+BOy/E87H57l+CfLiKqUu28v/AVd/gfZ1FfDbeGP2yv2o1L3+reHPgvoco3Lb2uDeuv8PKmWRW9cyR/7vao/h1+338Qf2OfGVr4F/aS0iZrOVzFpvjSwiMtvdKO8m0ASDHUqBIvG6Mk7q9H/AFXrSi1h6sKlRauEZXlby0tJrqots81cVUYyUsRSqU6b0U5xtG/nreKfRySR90UVn+FPFmmeOvDtpq+i6hZ6rpd/GJba7tJllhnQ91ZSQa0K+alFxfLLc+njJSXNHYKKKxfiH8RNF+E/gvUPEPiLUbbSdG0qIzXN1O2FjUfqWJwAoySSAASacISnJQgrtinOMIuc3ZLdkvjbxvpPw38Jahruu6hbaXpGlwm4urq4bbHCg7n37ADkkgAEmvxr/bJ/ZP8AiB/wWf8A2htW+JHwt0ae18M6SLXQoZ9c1F4oblFkCtNCrkrHtVzK8UYxtUnDSvtf6cs7Lxl/wWO+Jy3V2NU8Ifs/+Hbo+TCG8u41+VDjPoX9TysQJA3OSa++PBPgnSfhv4S0/QtC0+20vSNLhFva2tum2OFB2Hv3JPJJJJJNe1nOTYHD4KWCxi58RO10npS69N59+iWjOfg7jDN8Nm8M4yifs6NO6V1f219HdPan2ejbSaaPhj4Wf8G9Pws8EeA9O07UfF/xBv8AUoYV+13Fvd2sMEsxHzmONrdyiZzhSzY7knJrof8Ahwt8IP8AoY/iT/4MLL/5Er7boownEuaYWhDDYevKMIJJJdEtkcWaZDl2ZYyrmGOoqdWrJylJ7uTd2/vPiT/hwt8IP+hj+JP/AIMLL/5Eo/4cj+GdE40D4nfEnSFHyKPtUTbY/wC78iR98H046V9t0V0/64Zz1xDfrZ/mjg/1NyXph0vS6/JnxKP+CVHxI0Qg6H+098R9OAO4o4uXV8fdB23ijjnqD16Uo/Yd/ad8N4Ok/tHy3pQFl/tC1kYFjkEHd5vGPrz2719s0Uv9a8wf8Tkl606b/wDbQ/1Ry5fw+ePpUqL/ANuPhrX/AAX+278F9OfWYPGngv4j2embXOjx2cQubxBy3H2aFm6HhZtx7AnivU/2R/8Agph4M/aTvl8O6vHL4H8fwv5E+haofLMso4ZYHYLvOf4GCyDn5SBmvpKvDf2uP+CfvgH9r3TzPq9mdI8TxJi117T1CXcRH3RJ2lQYHytyBnay5zWsM1wGNXssxpKm+k6cVFr/ABRWkl9z7Gc8px+CftcurOousKknJP8AwyesX967nuVFfAemftF/Gz/gmhqUGj/Fuxu/iT8MRIsFp4pscyXdmhOFWRm5LY/gmIPZZWAxX2d8Fvjv4S/aG8GRa/4O1uz1vTpMB2hbEluxGdksZw0b/wCywB/CvPzLJK+EiqyanSe046xfk+z8nZnoZZntDFydBpwqreEtJLzXdeaujrqKp+IPENh4T0W51LVL2003TrNDLcXV1MsMMCDqzOxAUe5NfHPxc/4KqXnxD8WyeCf2e/Ct58Q/Ez5RtVeFl02z7bxnaWAP8bmOPOOXBxWGXZRisdJrDx0W8npGPrJ6I3zLOMJgYp4iWr2itZS9IrVn1d8VPjB4Y+CHhKbXPFuuafoOlQ8Ge7l27267UX7zseyqCx7Cvki6/wCCweq+Odavf+FX/Azx58RtBsZPJbVLYTRBn/3IrabaD1G5g2OqjpUnwq/4JZat8WPFsPjX9onxZeeO/EH34tFgnZNOsgSDsJULkZ6pEqJkfxg19keGfC+m+C9BttL0fT7LS9NskEdvaWkKwwwKOyooAA+gr1n/AGPgVySX1mfV3caa9LWlL10XkeRH+2ce+dP6tT6KylUfre8Y+mrPjP8A4ejfF/8A6NN+JP8A33e//K+j/h6N8X/+jTfiT/33e/8Ayvr7boqP7Wyv/oBj/wCB1P8A5I0/sjNP+g+X/gun/wDInxFJ/wAFTfi1bRmSf9lH4jxQxjdJIZLzCKOSedPA4HvXoHwA/wCCtPwl+Ndwmn6lqU3gTX93lSWGvgW8e8cELP8A6vrxhyjE/wANfTteV/tAfsVfDP8Aabt3Pi7wrYXl8V2rqUANtfR+n75MMwHZWyvtTWOyWt7lbDOl/ehNtr1U20/vRLwGd0Pfo4pVX/LOCSfpKCTX3M9QtbuK+to5oZEmhlUOkiMGV1PIII4IqSvhK7/4J2/Gf9ky5e++AfxQu7vSUYyf8Izr7qY2HdVyDAzHP3tkR/2s1e8K/wDBWzWvg7r0Hh74+/DXXPA+osfLGqWMDS2U5HV1RiSU94pJevSnLhqVdc+V1Y112XuzXrB6/wDgNwjxPGg+TNKUqD7v3oP0mtP/AAKx9v0V5VoH7c/wZ8SaPBfW/wAUvAUcNwu9Futbt7SYD/ailZXU+zKDVz/hsv4Qf9FW+G3/AIU1l/8AHK8V5bjE7OlL/wABf+R7SzPBtXVWNv8AEv8AM9Jorzb/AIbL+EH/AEVb4bf+FNZf/HKr6p+258HNH02e6l+Kfw+eK3jaR1g1+1nkIAydsaOXc+iqCT2FCy3Ft2VKX/gL/wAhvMsGld1Y/wDgS/zPUa+cf2u/+CkXhP8AZs1D/hGdGt5vHHxEu2EFroGmEyNFK3CidlB2H0QAuePlAO6vHPE/7WfxZ/4KI6/d+F/gVYXfg7wJFIYNS8a36mGWRf4hCRyhweFTMvKkmIE17/8AsifsAeBv2QtP+06Zbtrfiu5U/bfEGoKGu5i33hH1ESE5+VeT/EzYzXurK8Lly9pmvvVOlJPX/t9/ZXkve9DwZZri8yfs8p92n1qyWn/cOP2n5v3fU8O+HH7Avj39sDxfaeO/2ktXma2jbztM8FWMpitbNTztl2n5OMZVSZDxvkyCtfanhjwvpvgrQLTStIsLTS9MsYxFbWtrCsUMCDoqqoAA+lX6K8nMs3xGNaVSyhH4Yx0jH0X67vuetlmT4fApundzl8U5ayl6v9Nl0QUUUV5Z6oUUUUAFFFFABVbWNHtfEOkXVhfW8N3ZXsTwXEEyB45o2BVlYHgggkEe9WaKabTugaTVmfn18MdYu/8Agk/+13L4I1ieY/Bb4k3JudFvZnJTR7k4XDsem3KRuT1TypM8MK4b9ov4iW1p+2v4x8JtrHh21udW+MPg7WE+HlxGreNPGDwppCprel3B5i0y3WAtMgtrjK6dfL9ttVkKQ/ef7Wv7MeiftbfBPU/COshYnmHn6fe7Nz6ddKD5cy/TJDD+JWYd818j/sQf8FKR8GdYsvgn8X2+ya34bvZ9Cj8QG5WS1URMEhjmb0yHQS9MLHuHLMPsp0Z5vCOZ0I81elb2kVvNKUZKa8/c5Zb62klezXxuHrRyWrLLqztQq39nJ7RbunTfld3jqtLxva5k/CXxVpeo/Hf4W+A7G+sv+Fr+A/jb408S+M9OQ+Vf6Vo1zFrzrfXURJdLO5jvNL8qRh5cnmQhTlcLq/t5ftkfADV/iLrXw5tPiD8IdA8T/GvwNaW/iTxr4p8UWUGk6f4Vl+1C2e0W4l8q+uJftN00EMA8r5zNcOFEMc/6Bg719j3FUPCfhXT/AAN4X07RdJtls9M0m2jtLSBSSIYo1CquSSTgAckknua+LavCMJbLfz93la8o6LTXS6vrp9t7R+0dWOj6eT5nO77u7ev+G97O7fBtnZad4Q0q3024+2adBZwx2tx5wm8+IIAj7xw2Vwd3fOa0qKKucnKTk+pjTgoRUV0CiiipKCiiigAqvq1m+o6Vc28U8lrLPE8aTJ96EkEBh7jr+FWKKmcVOLjLZjjJxfMj8+fg9/wSZ8ap4c8T+HfEx+Hfg601v4far4M1vXvC95d6lqPxO1O8MIi8R63DPb26/bIfJlkCvNeSF7+4X7Sqg+b9Ffss/A74haf8ZfFPxO+Kkfg7TvFuu+H9J8Kw6Z4X1K51LT4bWwkvJzcme4trZ/MnmvpT5XlkRLEgEkhYke+UVt7ST37fq27dr8zVlpbRKyVk1dNd/wD7XfvrGL1u7rfV38u/ab8HWl/pGh6y8uqLd2PiXw/HHHHqdzHaMDrNmDvt1kEMh+Y4Z0YjggjaMRftva14t0f9lrxbH4Dj1I+MNXhh0XSriwtJLqbTJr2eO0F7sRWYrbCY3DHGFWFi2FBI2f2jv+Sfaf8A9jR4d/8AT1Y13tYyipLlls9/TqVCTjJSXQ+Jv2tv2Y/C3wh8U/BqWWx+L9p8L/AvhDVfBsFv8M01xtUs5pG0ySz8w6KDqAhZLCUM6kRmRYhMSHWtf4i6r4m8Z/sDaZ4V8dy+LP8Ahd3grw94X8Xa4fDvhttaubPUIrxJY7pbcFItQVLixmae1tZTO8ccixASSQbvribW7O31eGwku7ZL64ikuIrZpVE0saFA7qmclVMiAkDALrnqK+Vf2mf+CnfhL4XeNJfDXw20cfEv4m6iEsRBpcfmwxshcpHLNGC0uwySHy487Sz5ZCTXpZfl+Lx03Rw0XKV+a/SLTlK7elveldu60UUrWucGPzLC5fSjVxUuVWsr6t7KyWrd0rWV9Xd31RB+wnrN98KvC/xm+LPxS1x9MsfH3iuHVINS1rw7P4SN1Db6TYWPmJpd2zXdmjS2sqRQXDPOyxq5LeYtcb4z/b7+Jn7aniS68Ifs4+Hri00pG8i/8aapF5UVup6mMMCIuORkPKQciNSM1P8AD3/gnP47/as8WWvjX9pTxJc3oQ+bZeENPn8u1slP8EjIdqccEREscDdKSCK+0vBngnR/h14atdG0HTLHR9Ksk2QWlnCsMUQ9lUAfU9692U8syyyjbEVopL/p3GySXbnenZR7I+eUc0zT4m8PRf8A4Nkvx9mvvl6Hxcnhr9sn9lhBJZap4e+NOhRDc9vcnF8i/wAXLeXKx9AHk/3e1bfgX/gsp4W0zXF0T4q+DfFvwu1xcCUXlpJcW6dsn5FmA/7ZEe9fZVYvjr4c+H/ifojab4k0TSde09uTb6haJcx59QrggH361h/beDxOmYYaLf8ANT9yX3axf/gKNv7DxuG1y/FSS/lqe/H79Jr/AMCZn/C344+DvjbpX23wl4m0XxDAFDP9hu0leL/fQHch9mANdVXyL8Uv+CNfw08Q6r/a/gjUPEPw012M74LjSbt5II3/AL3lu28fRJEFczF+yF+13pif2JbfH7R5fDsR/dXtxCzam46fMzW7P/5HNH9lZZX97C4tRXapFpr5xUk/wH/a2aUPcxWEcn3pyTT+UnFr8T7grhPHf7T/AMOPhgH/AOEg8d+EtJkjGTDcarCsx+ke7efwFfLg/wCCP2t/EXn4lfHb4geLFk/1kETtGig9VBmkmGP+AAe1d14D/wCCOPwI8F7GuPDmpeIZo+RJqmqTNk+6RGND+K4pfUclpa1cTKflCFvxm1+QfXs7raUsLGn5zqX/AAgn+Y7xz/wWJ+A/gxmSDxLf6/MhwyaZpc7/AJPIqIfwY13XwQ/4KD/CH9oHyYtB8aaZFqM2ANP1JvsN1uP8KpLjef8ArmWHvXWeBf2W/ht8MlT+wPAfhHSnQYE0GlQiY/WTbvP4mvPvjf8A8Eyfgx8d/Nmv/CFpo2oy/wDL/oZ+wTAnqxVB5Tn3dGo5sgn+75asf714y++No6ejuHLxBD95zUp/3bSj90ry19VY99or4b/4d+/Hb9mP978F/jJc6lpUGTHoHiQbolUfwJuEkWT6hIvqKdF/wU2+KX7Okq23x0+DOr6faxsEk1zQB5lqfoCzRMT14nH+7T/1bdfXLa0K3lfln/4DK34Nh/rMqGmZUZ0fO3ND/wACjf8AFI+4qK+U9S/4LPfAax0GG8i17Wby4lXc1jDo04nhPoxdVjz/ALrke9cb/wAPi9Q+Ix2/DP4H/ELxhvO1JZIzEin1byEnGPX5h9ayp8KZtPV0HFd5WivvlY1qcW5RB2VdSfaN5P7opn29TJp0toWkkZY441LMzHAUDqSfSviQfGL9tP4vjGj/AA78HeAbKThbnUZEadPcq8rHj/rj+dV9S/4J5fH/APaGt1s/i58cx/Ydww+3aXoMBEdxGDnYQEhjz7sjgHnDYrVcPUqbvjMVTguqTc5fdFNfijF8R1aqtg8JVm+jaUI/fJp/gzpv2h/+Cqlja+LP+EF+Cuiy/FDx3ckxI9mjS6dZsOrFl5m29SVIjA5MgwRWL8Jf+CYuv/GrxlB48/aP8SXHi/XPv2/h2CfGn6eCQRGxTCkDAzHEFTI5aTJr6Y/Z5/Zb8D/st+EhpHgzQ7fTkcD7Tdt+8u75h/FLKfmbuQOFGTgAV6FVVM9pYSLo5PFwT0dR/wASXz+wvKOvmKnkNXFzVfOZ87Wqpr+HH5fbfnLTsinoGgWPhXRrbTtMsrTTtPsoxFb2trCsUMCDoqooAUD0Aq5RRXzDbbuz6hJJWQUUUUhhRRRQAUUUUAFU9d8P2HinSZrDU7K01GxuV2TW11Cs0Uo9GVgQR9RVyimm07oTSasz5T+NX/BHz4U/Ei/OqeGo9S+HWvI3mw3WhTbYEk7N5DfKuPSIx9BzXDRfsIftP3cX/CMXf7RBTwbGcJfwrMdXdeAQx2rJ07G5I/OvuWivoaPFOYwgoTmppbc8VNr0ck2vyPna3CmWzm6kIODe/JKUFLyai0n+Z8nfCb/gjj8JfA1+NS8SrrXxB1p282W51q7bynfufKj2hh7SF6+nPB3gXRPh3oqaboGj6XoenxfctbC1S2hX6KgA/StWivNx2bY3Gu+KquXq9F6LZfI9LAZRgsErYWko+i1fq9382FYXxH+GegfF7whd6B4m0iy1vR71ds1rdR70Pow7qw7MCCDyCDW7RXDCcoSU4OzXVHfOEZxcJq6fRnwV4q/ZE+LP/BO/xFd+KvgPqF34u8DyyfaNT8F37GeRF/iMQHMhx0ZMSjCgiUA179+yB/wUH8DfteWP2SwmbQvF1up+2eH79wt1GV+8YzwJUBzyoyP4lXNe7184ftf/APBNnwl+0xe/8JJpE0vgn4h2zCe217TQY2llXlTOqkbiO0gIkGB8xA219THNcLmSVPNvdqdKsVr/ANvr7S8173qfKyynF5a/aZT71PrSk9P+3JfZfk/d9D274qfFXQPgn4D1DxL4n1K30nRtMj8ye4lP5KoHLOx4CgEkkACvhTwv4U8Y/wDBYf4nw+IfEkV94W+Avh28Y6dpocxz69IpILEg8t1DOOIwSiZbe9XvB/7B/wAbv2o/iTplj+0P4gW58DeBGC2lvZXMZ/4SWQE4kPl4YArgNJIqybflUAs7j7z0HQbLwtotrpum2ltYafYxLBbW1vGI4oI1GFVVHAAHYVo62GyWFsLNVcRL7cdYwT/l7za3f2dlrcyVHE53O+LhKlh4/YlpKbX83aCey+1u9LEXhTwppvgXw1Y6Po9jbabpemwrb2trboEigjUYCqBWhRRXyMpOT5pbn2EYqK5Y7BRRRSGFFFFABRRRQAUUUUAV9U0u21zTZ7O9t4Ly0uo2imgnjEkcyMMFWU5BBHBBr4y+NP8AwTD1j4V+NZfiB+zpr8vgjxKuXn0JpcadqAzuMa7sqoJ/5ZyBo84x5YFfatFellubYnAyboPR7xesZLs09H/VjzMyyjC4+KVdaraS0lF94tar8u58JaH+wH8X/wBs3XoNa/aL8XTaXotvIHt/COiToI1I7uyFol7/ADAyOQcb1r7E+EfwU8KfAbwlFofhDQtP0HTIuTFbR4aVv70jnLSN/tOSfeuporXMc7xWMiqc2o01tCK5Yr5fq7vzMstyLC4KTqwTlUe85Pmm/n+isvIKKKK8g9gKKKKACiiigArO8V+ENJ8d6HNpmt6Zp+sabcjEtre26Twyj/aRgQfyrRopxk4vmjoxSipLlkro+c9Q/wCCS/7Pmp30txJ8PIVeZi7CLWNQiQE/3UScKo9gAKh/4dE/s8f9E+/8rup//JFfSVFev/rDmq0WJqf+By/zPH/1dyl6vC0//AI/5Hzb/wAOif2eP+iff+V3U/8A5Ip0P/BI79nqGVXHw9UlCGG7W9SYceoNxg/Q19IUUf6xZr/0E1P/AAOX+Yf6uZT/ANAtP/wCP+RQ8MeF9N8FaBaaVpFhaaXpljGIra1tYVihgQdFVVAAH0q/RRXkOTk+aW57EUorljsFFFFIYUUUUAFFFFABRRRQAUUUUAFfBf7RH/BEHR/if8Z7zXvCniC38J6JqVvNPNYG1M4t7042eUuQBCxLFhnKkYUENhPvSivTyvOcZl1R1MHPlbVn1v8AJ6HmZpk+DzGmqWMhzJO68vmtT4H+Hf7aPxJ/4J9ajpfgT49+HGvfCUCpY6P4u0eDfEIkG1FYKArhVA+XCSqoyVfINfbvw8+JOg/Frwla674a1ax1vSL1d0N1aSiRG9QcdGHdTgg8EA1Y8Y+DNJ+IXhq70fXdNstX0q+Ty7i0u4VlhmX3VgR7j0Ir4q+If/BPPx/+yP4tuvG/7NevTwwu3m33g7UJvNtrtR/DGXOJOM4EhDrztkyQK9nmy7Nfith676/8u5Pz/kf3x9DxeXMsp+G+IoLp/wAvYry/nX3S9T7i1HTrfWNPntLuCG6tbqNoZoZkDxzIwwysp4IIJBB4INfEn7KX/BP34G+Nv2lPjD4v074JfCjQfB+k+b8MtL0zT/B+n2llrEMfly6tc3MSQqs/mXeLULIGCLp7FcedJnR8F/8ABa/4c+H/AAFrUvxWtNU+HPi3wzGRe6NPaySPeyjjy7YYDeYTj93IFIzncVVmH058AvE3gXx/8LLHxH8OjoU3hXxO82rxT6VAkMN5NcSNJPK6qB++eVpDLvG/zC+/5s181jMJVwWLlh8QrVOV6euildbxceZdU+Y+swc/ruXRzDDpui525rO146uOu00+V230Pnj/AIJU/sy+APBeneOfi94O+H3g7wBH8VNUki0ix8PaHbaTbwaBYyyQaefLgjRWe4xLeM7DeftiISVhjA5rxT8KfBfwu/by+EfxH8DaF4ItdI8Y+J9V0TWfGuh6x/aXifxZqk9rqHmaVftImZNOt5LTf/x9TPBJZQRJbQxQs6fVviL9n7wj4g+GmkeDxoem6d4Z0G806907TbC0it7axawuobq2WKMLsjVZII8BAMAfKVOCIfDv7MPw18H/ABg1P4h6T8PPA2l+P9bjaHUfE1poNrBrF+jbNyzXaoJpAfLTIZjnYvoKzjK04vpHTzcbLT/t7W7vvq+a7Q5JOM0vtXfo9bP/ALd6eWl1udzRRRUAFFFQ6jbPe6fPDHcTWcksbIk8IQyQEjAdQ6suR1G5SMjkEcUm7K4LVk1FfDVp4j+MPw+8ffHnUPDvxc+Kvxa0L4PeD7mzi0jVPD/h+e51rxVJZi9ht7VNN0q1lb7PA1rldziWS+C4XyGD+jf8E9vH/i+91HWfD/xI1344SeNhpdjqp0f4jWXhOF4bZzLGbqzbw9GI/LeZXRo7mVpU8pPkQNueoLm+5Ned+bbv7seb/C0+9id4K772+7l37ayUdftJrtf2L9o7/kn2n/8AY0eHf/T1Y13teXftN+MbSw0jQ9GeLVGu77xL4fkjkj0y5ktFA1mzJ33CxmGM/KcK7qTwADuGfUaQH4R/ts/slftVfFn/AIKk/wBj6hdXup+I/EgmOga3pxktdHttGB2SBeW8iCNZdssTFmLSc+aZVZ/19/ZD/Yv8H/sh+ALKx0XTLF/ED2kcera0Ij9o1GYKPMYFizJGXBKxg7V46nJPr9FYZfTq4OnVo06suSo7uN3b7uvr6dj6fiviOGerByrYanCeGhyKUYpNr1tou0Vom5PrYKKKK3PmAooooAKKKKACiiigAooooAKbLEs8TI6h0cFWVhkMD1BFOooA4zSf2cfh5oGtvqVj4D8GWWoytve7g0S2jnduuS4QMT+Ndko2jA4A4AHalorSpWqVHepJv1dzOnRp01anFL0VgooorM0CiiigAooooAKKKKACiiigAooooAKKKKACiiigAooooAKKKKACiiigAooooAKKKKACiiigAooooAKKKKACiiigAooooAKKKKACiiigAooooAKKKKACiiigAooooAKKKKACiiigAooooAKKKKACiiigAooooAKKKKACiiigAooooA+Ff+Czv/BKG4/bz8IWni3wbN5XxH8MWpgtrKacR2ut2+4t5BLELHMCTskJAOdrnG1k9Q/4JW/8E/D/AME9P2df+EdvNcu9b8Qa5Ouo6xi4c6fbXGwL5dtEeFUDAaTAaQqC2AEVfpqiuP6hR+svF29+1v6+Wh9NU4uzOeSxyCU/3EZc1ra73tfsnd+r9LFFFFdh8yFFFFABRRRQB5v4V/Zj0Xwf8NPGXhiz1XxLDF431XVNZvtRt7/7HqUFxfzPK5guLdY3j8reEibl1SJAWbGTD8Cv2am+D/iHU9e1rxz4x+JfinU7WLTzrfiaLTIrq3someRLWNNPs7SARiSWRyxiMjF/mdlRFX06ihaWt0SS8klbTtppp002CXvXv1bb823fX56+uu5wX7R3/JPtP/7Gjw7/AOnqxrva4L9o7/kn2n/9jR4d/wDT1Y13tABRRRQAUUUUAFFFFABRRRQAUUUUAFFFFABRRRQAUUUUAFFFFABRRRQAUUUUAFFFFABRRRQAUUUUAFFFFABRRRQAUUUUAFFFFABRRRQAUUUUAFFFFABRRRQAUUUUAFFFFABRRRQAUUUUAFFFFABRRRQAUUUUAFFFFABRRRQAUUUUAFFFFABRRRQAUUUUAFFFFABRRRQAUUUUAFFFFABRRRQAUUUUAFFFFABRRRQAUUUUAFFFQ6jp1vrGnz2l3BDdWt1G0M0MyB45kYYZWU8EEEgg8EGk720BWvqTUV+auufsveBPhl4a/ax+M/wm+G3gn4Y3fgDwnrPgXwhdeEdAtdDnD21p52qakHtYldpvtWLeMnds/s0lMedJn3L9iTwF4T+Cn7ZnxH8HfCzTNF0P4Y/8IH4V10adocEcOlx6pczasj3KLGAnnXFrBaNI4y0gjiZicgm4JSSfdJ/em1fteKTXW75baXCd4pt9G19zhF/NSlZrsnK+yPe/2jv+Sfaf/wBjR4d/9PVjXe15d+03ea3HpGhw2+n6XLob+JfD5uruTUJI7uF/7Zs9oSAQsjgnbkmVMZPBwAfUakAooooAKKKKACiiigAooooAKKKKACiiigAooooAKKKKACiiigAooooAKKKKACiiigAooooAKKKKACiiigAooooAKKKKACiiigAooooAKKKKACiiigAooooAKKKKACiiigAooooAKKKKACiiigAooooAKKKKACiiigAooooAKKKKACiiigAooooAKKKKACiiigAooooAKKKKACiiigAooooAKKKKACiiigAooooAKKKKACiiigDN8NeDdI8F2NxbaPpWm6TbXd3PfzxWdskCT3E8jSzzMqgBpJJHd3Y8szEkkkmsX4PfAfwN+zx4Zm0XwB4M8KeBtGuLl72Ww8P6Rb6ZbSzuFDytHAiqXYKoLEZO0c8V1lFC029PkD139fn3/FnBftHf8k+0/wD7Gjw7/wCnqxrva4L9o7/kn2n/APY0eHf/AE9WNd7QAUUUUAFFFFABRRRQAUUUUAFFFFABRRRQAUUUUAFFFFABRRRQAUUUUAFFFFABRRRQAUUUUAFFFFABRRRQAUUUUAFFFFABRRRQAUUUUAFFFFABRRRQAUUUUAFFFFABRRRQAUUUUAFFFFABRRRQAUUUUAFFFFABRRRQAUUUUAFFFFABRRRQAUUUUAFFFFABRRRQAUUUUAFFFFABRRRQAUUUUAFFFFABRRRQAUUUUAFFFFABSFtoyeAOppag1OxXVNNuLZyVS4iaJivUBgRx+dRUclBuCu+g42b12PD/AAJ+3xonjfw54g8RP4K+Iej+CdK8P3HirS/FV7Y2raR4n02EbmntJIbiR4iUKukd4ltJIj7kRlVynW/s6fHzW/jzpNxfap8KPiF8M7UQwXFk/ii40WQ6mkoZv3S6dqF2yFAF3CYRn94uN2G2/GPwA/4J4at4J8LXvhmD4G2vh3TdK+GeqeBPGaz65ZafF8brqQWsNpcfbrGaa9WNYre7xNexwzwjUFREI8zZ7r+wb+z1b/Cv4keJNb8L/BRv2dfBF5o9npo8HtDo1u2pahFLM8mpNHpN1c22TC8MPmPJ58nlkOoWOMttFRva901vtaznq9neSULJK6vdxitlW0V499vL3NntpeTfdbO6aPZv2jv+Sfaf/wBjR4d/9PVjXe15d+034fu7rSND1FNc1S2tLbxL4fSTS447Y2l2TrNmA7s0RmBGQRslUfKMg8g+o1ABRRRQAUUUUAFFFFABRRRQAUUUUAFFFFABRRRQAUUUUAFFFFABRRRQAUUUUAFFFFABRRRQAUUUUAFFFFABRRRQAUUUUAFFFFABRRRQAUUUUAFFFFABRRRQAUUUUAFFFFABRRRQAUUUUAFFFFABRRRQAUUUUAFFFFABRRRQAUUUUAFFFFABRRRQAUUUUAFFFFABRRRQAUUUUAFFFFABRRRQAUUUUAFFFFABRRRQAUUUUAFFFFABRRRQBwX7R3/JPtP/AOxo8O/+nqxrva4L9o7/AJJ9p/8A2NHh3/09WNd7QAUUUUAFFFFABRRRQAUUUUAFFFFABRRRQAUUUUAFFFFABRRRQAUUUUAFFFFABRRRQAUUUUAFFFFABRRRQAUUUUAFFFFABRRRQAUUUUAFFFFABRRRQAUUUUAFFFFABRRRQAUUUUAFFFFABRRRQAUUUUAFFFFABRRRQAUUUUAFFFFABRRRQAUUUUAFFFFABRRRQAUUUUAFFFFABRRRQAUUUUAFFFFABRRRQAUUUUAFFFFABUV7eJp9nLPKcRQIZHOM4AGTUtMngS6geORQ8cilWVhkMDwQaipz8j5N+nqONr+9sfCXwP8A+Cr2t+MfhT42+JOrSeFNQ8NWPgG58eaP4eTw5rPh7UoVjRZEtY9Su/MsdZjIkjjmu7Ly0t5TGpjcTKV92/Zg+OHj+++Nniz4YfFCbwhqninQdB0nxVbar4Z0u40uxuLS/kvIPs7W89zcuJYZrGTMnmgSLKhEcZUg8VoH/BMh9a0WXw9468a2/iDwnofgrVfh54Pt9I0NtI1DRtH1AQRy/a7hrmeO8ukitLRI5o4LdVMcjGJi42ei/sxfsw+JPhV468Q+NfiB4007x7488QaXp3h99R03QG0Ozh06wNw8CC2a5uT5zy3dxJLIJQrlkCxxhMHdez6duu+8rLrrbl5m76aKT1uquztvfpt9j8Lc9lZe81dWSa0f2sPif4a8IeFNL0/VvEOh6XfyeINCvEtru/igmaCPWLR5JQjMCUVUdmbGAEYk8Gtz/hqj4Yf9FH8B/wDhQWn/AMco/aO/5J9p/wD2NHh3/wBPVjXe1mBwX/DVHww/6KP4D/8ACgtP/jlH/DVHww/6KP4D/wDCgtP/AI5Xe0UAcF/w1R8MP+ij+A//AAoLT/45R/w1R8MP+ij+A/8AwoLT/wCOUfCD/koPxU/7GiD/ANMul13tAHBf8NUfDD/oo/gP/wAKC0/+OUf8NUfDD/oo/gP/AMKC0/8Ajld7XBfF/wD5KD8K/wDsaJ//AEy6pQAf8NUfDD/oo/gP/wAKC0/+OUf8NUfDD/oo/gP/AMKC0/8Ajld7RQBwX/DVHww/6KP4D/8ACgtP/jlH/DVHww/6KP4D/wDCgtP/AI5Xe1wX7OP/ACT7UP8AsaPEX/p6vqAD/hqj4Yf9FH8B/wDhQWn/AMco/wCGqPhh/wBFH8B/+FBaf/HK72igDgv+GqPhh/0UfwH/AOFBaf8Axyj/AIao+GH/AEUfwH/4UFp/8co8Q/8AJz3hD/sV9c/9K9HrvaAOC/4ao+GH/RR/Af8A4UFp/wDHKP8Ahqj4Yf8ARR/Af/hQWn/xyu9ooA4L/hqj4Yf9FH8B/wDhQWn/AMco/wCGqPhh/wBFH8B/+FBaf/HKP2V/+TYfhx/2K+mf+kkVd7QBwX/DVHww/wCij+A//CgtP/jlH/DVHww/6KP4D/8ACgtP/jld7XBeHv8Ak57xf/2K+h/+lesUAH/DVHww/wCij+A//CgtP/jlH/DVHww/6KP4D/8ACgtP/jld7RQBwX/DVHww/wCij+A//CgtP/jlH/DVHww/6KP4D/8ACgtP/jlH7VH/ACbD8R/+xX1P/wBJJa72gDgv+GqPhh/0UfwH/wCFBaf/AByj/hqj4Yf9FH8B/wDhQWn/AMcrvaKAOC/4ao+GH/RR/Af/AIUFp/8AHKP+GqPhh/0UfwH/AOFBaf8Axyj4Qf8AJQfip/2NEH/pl0uu9oA4L/hqj4Yf9FH8B/8AhQWn/wAco/4ao+GH/RR/Af8A4UFp/wDHK72uC/aO/wCSfaf/ANjR4d/9PVjQAf8ADVHww/6KP4D/APCgtP8A45R/w1R8MP8Aoo/gP/woLT/45Xe0UAcF/wANUfDD/oo/gP8A8KC0/wDjlH/DVHww/wCij+A//CgtP/jld7XBfs4/8k+1D/saPEX/AKer6gA/4ao+GH/RR/Af/hQWn/xyj/hqj4Yf9FH8B/8AhQWn/wAcrvaKAOC/4ao+GH/RR/Af/hQWn/xyj/hqj4Yf9FH8B/8AhQWn/wAco8Q/8nPeEP8AsV9c/wDSvR672gDgv+GqPhh/0UfwH/4UFp/8co/4ao+GH/RR/Af/AIUFp/8AHK72igDgv+GqPhh/0UfwH/4UFp/8co/4ao+GH/RR/Af/AIUFp/8AHKP2V/8Ak2H4cf8AYr6Z/wCkkVd7QBwX/DVHww/6KP4D/wDCgtP/AI5R/wANUfDD/oo/gP8A8KC0/wDjld7XBeHv+TnvF/8A2K+h/wDpXrFAB/w1R8MP+ij+A/8AwoLT/wCOUf8ADVHww/6KP4D/APCgtP8A45Xe0UAcF/w1R8MP+ij+A/8AwoLT/wCOUf8ADVHww/6KP4D/APCgtP8A45R+1R/ybD8R/wDsV9T/APSSWu9oA4L/AIao+GH/AEUfwH/4UFp/8co/4ao+GH/RR/Af/hQWn/xyu9ooA4L/AIao+GH/AEUfwH/4UFp/8co/4ao+GH/RR/Af/hQWn/xyj4Qf8lB+Kn/Y0Qf+mXS672gDgv8Ahqj4Yf8ARR/Af/hQWn/xyj/hqj4Yf9FH8B/+FBaf/HK72uC/aO/5J9p//Y0eHf8A09WNAB/w1R8MP+ij+A//AAoLT/45R/w1R8MP+ij+A/8AwoLT/wCOV3tFAHBf8NUfDD/oo/gP/wAKC0/+OUf8NUfDD/oo/gP/AMKC0/8Ajld7XBfs4/8AJPtQ/wCxo8Rf+nq+oAP+GqPhh/0UfwH/AOFBaf8Axyj/AIao+GH/AEUfwH/4UFp/8crvaKAOC/4ao+GH/RR/Af8A4UFp/wDHKP8Ahqj4Yf8ARR/Af/hQWn/xyj4v/wDJQfhX/wBjRP8A+mXVK72gDgv+GqPhh/0UfwH/AOFBaf8Axyj/AIao+GH/AEUfwH/4UFp/8crvaKAOC/4ao+GH/RR/Af8A4UFp/wDHKP8Ahqj4Yf8ARR/Af/hQWn/xyj9lf/k2H4cf9ivpn/pJFXe0AcF/w1R8MP8Aoo/gP/woLT/45R/w1R8MP+ij+A//AAoLT/45Xe1wXiH/AJOe8If9ivrn/pXo9AB/w1R8MP8Aoo/gP/woLT/45R/w1R8MP+ij+A//AAoLT/45Xe0UAcF/w1R8MP8Aoo/gP/woLT/45R/w1R8MP+ij+A//AAoLT/45R+1R/wAmw/Ef/sV9T/8ASSWu9oA4L/hqj4Yf9FH8B/8AhQWn/wAco/4ao+GH/RR/Af8A4UFp/wDHK72igDgv+GqPhh/0UfwH/wCFBaf/AByj/hqj4Yf9FH8B/wDhQWn/AMco+EH/ACUH4qf9jRB/6ZdLrvaAOC/4ao+GH/RR/Af/AIUFp/8AHKP+GqPhh/0UfwH/AOFBaf8Axyu9rgv2jv8Akn2n/wDY0eHf/T1Y0AH/AA1R8MP+ij+A/wDwoLT/AOOUf8NUfDD/AKKP4D/8KC0/+OV3tFAHBf8ADVHww/6KP4D/APCgtP8A45R/w1R8MP8Aoo/gP/woLT/45Xe1wX7OP/JPtQ/7GjxF/wCnq+oAP+GqPhh/0UfwH/4UFp/8co/4ao+GH/RR/Af/AIUFp/8AHK72igDkvC/x88C+N9bh0zRfGnhPV9RuNxitLLV7e4nl2qWbaiOWOFBJwOACa62uC+L/APyUH4V/9jRP/wCmXVK72gAooooAKKKKACiiigDgv2jv+Sfaf/2NHh3/ANPVjWR+3J8TtZ+C37GXxV8XeHZTba94b8KalqOn3HlpJ9lnitpHSYq/yMEYByG4IUg1sftG8/D7T/8AsaPD3/p6sq7DxD4esPFugXularZWmpaZqdvJa3lpdQrNBdQupV45EYFWRlJBUjBBINRUTcGl/l+JpSkozUpbJ/1vofA/xJ8H/E3wRqfxg+Cfwj1Xx143ln8KeDtf08a38Qr9NSsJb7V7211Rl1q4llu7WN7Oy80CJmMRWQwRbn2n6D/YFeTwrpHjTwTqmkazovinwlq0X9r2958R9Z8fW5NzaxTQvbalqwS68sxFQ0RiiVJBJhW3eY+r4Z/4J4fCXwl8K9X8HWugavLpOty2s1xc3vibVb3VontNpszBqM1y97b/AGYqDAIZkEBJMWwsSe9+C/wM8O/AHwvNpPhyPVzFdXDXd1d6vrV7rWo30pVU3z3l7LNczMEREUySNtSNEXCqoG7kryff8tLLTZLZb/jpjZ2S7fnZJvXrJrmfW7au7XdH4Qf8lB+Kn/Y0Qf8Apl0uvkn48/EDxNpnxS+I/wASrfxT4vtNa+HHxb8JeBdG0OLXLmLRptKvjoaXUM2nJL9luJZ/7WupFnmiadP3OxlEa19jfDnwve+H/GHj27uohHBrmvRXtm28N5sS6ZYW5bAOR+8glGDg/LnoQa5vxH+xn8OPFnx4t/iTfaDPJ4rge3mZk1a9i0+8ntgy21zcWCSizuLmEORFcTQvLGFTY67E2xSfLWjUlqlb/wBKi363inG21pO/Z2/glHv+Oj0fbWzutU0rHyt+z/8AFHxpcftY6F428cL4s0zSfG/xA8TeBdInt/H95NZ3jWcupra2k/hx7drG3gW301mF7BMt288Y8xRHNIK+vfi//wAlB+Ff/Y0T/wDpl1SqGg/sgeAPDXxvuviHaaVqS+I7qaW78uTXL+bSrW6ljEct3BprzGyt7qRNyvcQwJK4ll3OfNk3b/xG8L3viDxh4Cu7WISQaHr0t7eNvC+VE2mX9uGwTk/vJ4hgZPzZ6AmlHSlCHVL+vXW+tlfqr3bJ61ZTWz/zf3K1klra2jtZLgP+CgPirVvDX7PMdtpGpalosvifxR4e8M3Wo6fcfZ7qys9Q1izsrlopQQ0UhhnkRJYyJI3kV0IZQa+edTm0Twl8If2jtK8Z678Wtc8Ifs+eJ93hs6Z8R9f07XLxJ9D069XTZNRt72O6vXN1eSRxi5mkI86Jf4Fx9ofFn4T+Hvjn8OdW8J+KtMi1fQNbgNvd2zu8ZYZDKySIVeORGCukkbK8bqrKysoI5PQf2Ovh74d+ETeB4NHv5tAn1aDXbo3mt395qGoX8NzDdR3NzfTTNdXEglghy00r7kiWM5jGylGK5Zxl9rr21hbyvHlk4+c2tFe9c9nF2vZ7fffbXW6TV0rJPcrfsSfA/W/2ef2ZfDHhrxN4i1/xR4mjga81e+1bW73WJRdzsZpYIri8llna3hZzFEJJGYRxpuLNuY7X7OP/ACT7UP8AsaPEX/p6vq72uS+C3he98IeD7y01CIQzy69rN6qhw2YrjU7q4ibIJHMcqHHUZwcEEVpUnzycjKEeWNtz4w8F/E3xH4e+J3w7+Jc3i/xW+qfEb4s+LPBGvaRf61c3GjWuk2Meui2SHTvNNrbSW39kWrNNBEksh87zHbzGqn/wTI+JnifUvjv4IbWdW+JMcPxE+HV1r97ceK/Edzq+m/EK+iubFv7Y0O3keQaVaKl3ITbPHpzsl7bAWWIGaP618NfsW/DXwj8bdR+IVh4elj8SapLPcyiTVLybTYLi4jWO4uoNPeU2dvczIu2WeGFJZQz73be+6r8CP2Ffhh+zV4xk17whoOoWeo/Yn0yz+269qOqQaJZPIsr2enQXU8sWn2zOkZMFokUR8mEbcRIFWHag1zdrenuyVvNczUr6Xau05KLjdd8/Ny9Xf1969/K0fdsk9ErOKbR0HiH/AJOe8If9ivrn/pXo9cB+3BLe+J/Evwd8BjVvEWh6D8Q/GMmm65daHq0+kX01tb6RqN+ltHeW0kdzAZJ7SEloJFcpHImdrtXp+s+F727+OnhzWkiB07T9B1Wynl3j5JZ7jTXiXbnJytvKcgYG3nqMxfHP4BeFf2jvBaaD4tsbu6s7e8h1C1nsdSutLv8ATrqJsxz215ayRXFvKMkb4ZEYq7qSVZgYfTS+q/P+tNns9Bxdr9NGvRtNJ/L7101Pg6HxZ4r+Jnw/8F6f4y1X4+ax8OfD2veOvCLar8O7zV/7ZvdQ0/WWsdEkv7jTGF6yC0hulM0r/ZmmQPdNuKGvsL/gn18T/EXxq/Yb+Eni3xdMLnxP4j8J6dqGqThI0+0XElujPJiP938xO75Pk5+XjFQ+Mv8Agn78KfHHgLwt4buNB1XT9N8GQ3FtpUmjeJNU0e+jhuMG6ilu7S4iuLiO4ZVedJpHWeRVeQO4DV634f8AD9j4T0Gy0rS7O107TNNt47S0tLaJYoLWGNQqRoigBVVQAABgAACtIytCUXq21r6c12/N3V/KMV9m7mWsk0rLXTtd6RXdJemt3bXTjv2V/wDk2H4cf9ivpn/pJFXx946+KXxf/Z5+JP7Yeoax8Sbnxbq3hn4T6X4o8Ow22lpYaP4Yld/ECobaykllHyrbQPLJNLI8zRnJWMRxR/aPwE8L3vgf4F+C9F1KIQajpGg2NldxBw/lyxW8aOu5SQcMpGQcGm3nwE8Ian438T+IbvQrS91Txpo1t4e1w3TPPBqWn27XTRW8kDkxbAby5zhAXEpDFgFAyktHpe6a+/8AL13Svbd31pzik1LvF/dJN/hdW2btddV4f+yVY3nwX/a+8f8Awrs/Eni7xN4TsPBfh7xVbyeJPEF5r17ZX13c6pbXIF1dyyzeXKtjBIIt4jRg5jVQ5FexeHv+TnvF/wD2K+h/+lesVX/Z4/ZT8D/ssaPfWXgzTtSthqRhFzc6prd9rV7LHCnlwQ/ab2aaYQRLkRwh/LjDNsVdzZ2NG8L3tp8dPEetPEBp2oaDpVlBLvHzywXGpPKu3ORhbiI5Iwd3HQ42qSUnp/Xy8lovJHPBNb+Xnskm7vrJpyfm7Xe54Z/wWEPxD039gP4l638P/iFP8OpfDfhnVNWvrzT9O83VrpIbSSSOK0ujKFsyXUB5RFJJsLCMwybZVy/+Ckdx8R9D8G/C/wAQeGviNdeFPDVp458IWur6Vpths1DXzda/p9u8Ut8ZSUtDFLIHhjiV5DtDTeWXik+k/ix8LNB+OPwx8QeDfFNj/anhvxTp8+lapZ+dJB9qtpkMcke+NldcqxGVYEZ4IqL4k/B7w58XvC9loviLTv7Q03TtSsNXt4ftEsXl3VjcxXVrJuRlY7JoYn2klW24YMpIM0mozhJ7KcZP0TV180tFtfXR6ms2pRiuymv/AALl5fuad3vay1WiyP2qP+TYfiP/ANivqf8A6SS12msRXc+kXSafPbW1+8LrbTXEDTwxSlTsZ41dC6g4JUOpIBG5c5HN/Hvwve+OPgX400XTYhPqOr6DfWVpEXCeZLLbyIi7mIAyzAZJwK62oaurMSdnc+G/gHpvjfVPh7+094f+Jfx61SBfC/xEtv7Z8YPt0aLS9IGiaLe31rY7ZgNKtyklxGkqytLAsrSmWSfMx9c/4J26Xq8Hg/xhqEdz49k+G+sa2t14Dh8a6ne6jri6d9lhWSaSS/Z71YZrkTywx3UjSrG65EassUfUfFn9g34W/G7wh4w0LxF4fv5tO8eeILTxTrgste1HTprvUrSO1jt7hZraeOSIxrZWuFiZF3QhiNxJPVfBH4A6F+z9ol5p+g33jW/gvpxcSN4l8Y6v4mnVtoXCS6lc3EkaYH3EZVzk4ySauErL3t+WEfmowUn98fdWy1drz90qWb93a7f3t2t9+vXZbR1g+EH/ACUH4qf9jRB/6ZdLr5W/4KE+LfEMnjD47a3Z+L/F3hi4+AvwptPG3hODTNcuNPsptUkfV5XnvLeGVI7+Jv7Nt4RBdrJEB521cyMa+qvhD/yUH4p/9jRB/wCmXS6yvjX+xn8OP2h/G+leIvFugz6hqmkwfZA0GrXtjDqNt5qzC1vobeWOK/thIocQXayxAs5CDe2Z15k9rde2j1S6v7u+6LhNRT5lfbTvZptN7pNJp26Pqro8Z/aJ1f4lWf7aH7Mus/8ACf3Ol+BfE/iSfTp/Bum6ebQXUjeG9WuZHv7kys90qSwRGKJUhjQgs6zOI2i96/aO/wCSfaf/ANjR4d/9PVjW141+Evh/4ieJ/Cms6xp/2zUvBGpSavok3nyR/Yrp7We0aTarBXzBczptcMvz5xuCkVfjT4XvfF/g+ztNPiE08WvaNespcLiK31O1uJWySBxHE5x1OMDJIFXKSaslbV/jrv8A1ppsY2d4tu7UUn5tOWtvNNfO9+74D/goD4q1bw1+zzHbaRqWpaLL4n8UeHvDN1qOn3H2e6srPUNYs7K5aKUENFIYZ5ESWMiSN5FdCGUGvn61mtdG8OfGPwf4z+LXjnw58I/g18Qra2a8XxFqkniHWLG50Oxu4dHXV47j+03lGo36lBFLJdT4itlyr7G+y/iz8J/D3xz+HOreE/FWmRavoGtwG3u7Z3eMsMhlZJEKvHIjBXSSNleN1VlZWUEeTeKf+CZvwe8Y+A/Dvh690jxYLfwtrkvibT9QtfHGu2msjVJInhe9m1KK8W9uJzE7R75pnYJhQQoAGcLxUk9b/wCdPp/dUZNd3NrRXvrzLTyv5dHqnvrdJ9EkpJNo1v2DNA8X+HP2c7KHxg3iRZ5dRv7jR7bxHftf63p+kPdSNYW99cMWeS5S2MQcyPJID8rySOrO3Ufs4/8AJPtQ/wCxo8Rf+nq+rX+Evwn0v4K+CodA0e68S3ljbyPIsuveI9Q1+9Jdtx3XV/PNcMMngNIQo4AA4qD4LeF73wh4PvLTUIhDPLr2s3qqHDZiuNTuriJsgkcxyocdRnBwQRVzab08t99uvd9313Mo3693ttq+nZdl0Wh8c/Hn4geJtM+KXxH+JVv4p8X2mtfDj4t+EvAujaHFrlzFo02lXx0NLqGbTkl+y3Es/wDa11Is80TTp+52MojWu28a+F9b+AP7fvw3v7bWfi3No/jjVb+18Qa74g8TvqHhnUTcWt1JZ6NaaVHP5VlcRPbwslytlAhigZJLmee4YSe2eI/2M/hx4s+PFv8AEm+0GeTxXA9vMzJq17Fp95PbBltrm4sElFncXMIciK4mheWMKmx12JtqeEf2Gfhn4G+K3/CY6do2rLqcV9capaWU/iLUrnRNMvJ9/nXdppctw1haXD+bNumggSQ/aJ/m/eybii+WEIvdbvy5YRdv8TUpPopS2lre6vvKSXVaevvW+Ubpd2uqai1v+If+TnvCH/Yr65/6V6PXAftwS3vifxL8HfAY1bxFoeg/EPxjJpuuXWh6tPpF9NbW+kajfpbR3ltJHcwGSe0hJaCRXKRyJna7V6frPhe9u/jp4c1pIgdO0/QdVsp5d4+SWe4014l25ycrbynIGBt56jMXxz+AXhX9o7wWmg+LbG7urO3vIdQtZ7HUrrS7/TrqJsxz215ayRXFvKMkb4ZEYq7qSVZgYfTS+q/P+tNns9Bxdr9NGvRtNJ/L7101Pzs/aC/4KSTfB7/gn54g8CXfxc0fwf8AEK4uvHWi6J4p1/XYbXUG0nQ9RvbOGWCWdw11qUgS1to2BeVpGknO8xOG/Qv9mP4h6f8AFf8AZ18D+I9K1yy8S2Or6HaTpqlpeLeRXrGJQ7iZSwc7w2Tk8g55qXTv2dvBuk/Aaf4ZW2ipD4JutMn0efTluJsz286us++bf5zSSeZIzylzI7uzly5LV1WgaHa+F9CstNsYvIstOgS1t49xby40UKq5JJOABySTVQ09pzauXJr/AIee+nS94vd3d9tCKnvSi4qyXPp25nFpX62s1stLeZwn7ON7Jpv7JPgO4ihe4lg8I6fIkSfelYWcZCj3OMV8R/C7xn8TtH8CeBrrwX4j8ZeOPHPx++BHiDxnd2GpeJpp4T4kii0uSzmsRczG30yIy6nNF5Vv5NuAIjtzGpr71+Anha98EfArwXompwiDUdI0GxsbuIOHEcsduiOu4Eg4ZSMgkGuF8F/8E9/g/wCAbTxTbWHg9ZbHxjZT6Zf2OoaneahZW9lPI0s1nZwXEzxWFq8jFzBaLDFuVDtyiYz5E+ZS2aa/8lmvxcoy8nBNK+21OooOMrXs07dHZp3+VnorXu03Y85/4J66BrPwX8ba34C8a6Nr+leN5NBsNckkuPi/4g+Itld2xkmg3rJqyRG0uPOSTfHBF5bK0Z8x9u1PcPD3/Jz3i/8A7FfQ/wD0r1imfAz9mTwn+ztHqH/COjxNdXWqeWtzf+IvFGqeJL94493lwi61G4uJ1hQvIyxK4jVpJGChnYnT0bwve2nx08R608QGnahoOlWUEu8fPLBcak8q7c5GFuIjkjB3cdDjepPnd3v9y3drLW1lZfK9ley5qcOXTpp5vZJ3fXW79NDxf9rTQ7r4z/tR+A/hveeJfGPhfwxdeEvEHieeXw54gutCubq+tJ9Mt7ctc2ksU7Rwrezu0JYwyM8ZkVtiivkW/wD2m/ir8fPg54Z8ea8PFH9heBPgx4b+I2vapoHjy68H3FvPcDUJb6/gtra3mg1WYx2CNHY3qLZcOC370gfoV+0H+yl4H/ais9Kj8Y6bqU8uhyyyWN5pet32i31uJYzHNELmymhmMMqHbJCXMcgVd6ttXGb8TP2Ivhl8Wrrw8+reHriGHwzYppVpZ6TrF9pFjc2ClCthd21pNFDe2Y2AC2uklhAZxsw7hs6PupJ73Tv/AODHe3f3oR0a0gnzXSS6HKL0a0tbs1rFtJ9nZ6u9uZqzTZpftI6jFrH7Jnj27gcyQXXhHUJo3IwWVrOQg47cGqH7cnxO1n4LfsZfFXxd4dlNtr3hvwpqWo6fceWkn2WeK2kdJir/ACMEYByG4IUg10/x58K3njX4E+M9E0uETahq2g31jaRblQSSyW7oi5JAGWYDJIArofEPh6w8W6Be6Vqtlaalpmp28lreWl1Cs0F1C6lXjkRgVZGUkFSMEEg1NZc0ZKK3v1/VfnYnDvklFz1ta/8AT/U+OfBPw50rwn8aPip8Ite8b/E+++Gmh+B/D3jqTULr4ia6mr6VdS3GqxXRGqpdrepBJHYQyeQJxEu2TagV2Fehf8EufhvqPhb9mmPxTqeq+Orp/iXdt4psdL8UeKdT8QT+G9OnVfsNis2oXE8ystsInmHmEG4ln24TYq9l8Pf2FPhj8MPhN4q8FaXouqvoXjawbStaOo+ItT1O/vLMwNbrbC9ubiS6jhjid1ijjlVYt7GMIWJPq+madDo+m29pbp5dvaxrDEmSdqqAAMnk8DvW3Mk5tdbLt1bd1t0go22UX3sZWbUU+m/XVRSTT39588pJ9ZLe1zifhB/yUH4qf9jRB/6ZdLr5W/4KE+LfEMnjD47a3Z+L/F3hi4+AvwptPG3hODTNcuNPsptUkfV5XnvLeGVI7+Jv7Nt4RBdrJEB521cyMa+ufhz4XvfD/jDx7d3UQjg1zXor2zbeG82JdMsLctgHI/eQSjBwflz0INc38a/2M/hx+0P430rxF4t0GfUNU0mD7IGg1a9sYdRtvNWYWt9DbyxxX9sJFDiC7WWIFnIQb2znrzJ7W69tHql1f3d90bwmop8yvtp3s02m90mk07dH1V0fGXxW+Nnim8/au1DxRHq3xGtLfw/8Q/Cuhf8ACQWfiK6g8FeFbO7h0xbrQ9Q0gOPtd5cPeyhLkWdwkTX9qz3tt9naOH7h/aO/5J9p/wD2NHh3/wBPVjXO+Kv2D/hb41+NY8f6j4fvpdfN9a6rPBHruoQ6Rf31qFFte3OmJOLG5uodkWyeaB5UMEJDAxR7ey+NPhe98X+D7O00+ITTxa9o16ylwuIrfU7W4lbJIHEcTnHU4wMkgVfMvZKFtU//AG2K/NSfzu7ycpPGz5rt30S+5v8AS3X0SVkcB/wUB8Vat4a/Z5jttI1LUtFl8T+KPD3hm61HT7j7PdWVnqGsWdlctFKCGikMM8iJLGRJG8iuhDKDXy74q1bxRoa+Nvh82r/GrXvhL8NPi5aaXrN34Y1TWdW8XRaHceG7fUFtvtls8msXEceq3cG97eR7kQsFJ8lXFfdnxZ+E/h745/DnVvCfirTItX0DW4Db3ds7vGWGQyskiFXjkRgrpJGyvG6qysrKCPPbr9gb4X3nwjt/BbaTryabaaufEEWoxeKtWj8QLqRVkN7/AGwtyNRNwY2aIym43mEmIkx/JWcPd5rq92v/AEqm9V5csrd+drRXvrzKyXk/k2pK6fd3S7KylZtHO/8ABMH4ga78Qv2V9+vXPiG8fQ/FHiDQNPn1+Qy6s+n2OrXVraC8kJLSXKwRRpI8hMjOjGQmTea9J/Zx/wCSfah/2NHiL/09X1b3wv8AhhoXwY8A6Z4Y8M6eml6JpEXlW1usjyEZYszvI5Z5JHdmd5HZnd3ZmZmYk0fgt4XvfCHg+8tNQiEM8uvazeqocNmK41O6uImyCRzHKhx1GcHBBFaVJJyuvx3fm/N7syjfVvS7bstld3svJbL0PAv2rZPiL4a/by/Z0vYfiJcWfw/1zxbd6Q/hLTdP+yLfN/wjur3Dy390ZXa6VZIImiiVIY0ILOJnEbx+bfDL4geJrH4y/DD4hN4p8X3er/E74v8AirwHrmh3muXM+kRaVZLrq2sUGnGVrS2lt/7JtS08MSSyEzeY7eY1faHjX4S+H/iJ4n8KazrGn/bNS8EalJq+iTefJH9iuntZ7RpNqsFfMFzOm1wy/PnG4KRyPhT9jP4ceCfjlf8AxF0zQZ7fxRqE892xbVr2TTra5nRY7i6t7B5TZ29zMi4lnhhSWUM+923vuVNqMlfZX9dWnb56q97paLTQ0rNTjpvypfNc6v8ALmjK20pR11tI1Pi//wAlB+Ff/Y0T/wDpl1Sl/aU8NeMPFvwg1Sx8EeMLfwJrMqZfWW0ddUntbcA+b9mjeRIkuCP9XLKs0aNgtDKPlq/8RvC974g8YeAru1iEkGh69Le3jbwvlRNpl/bhsE5P7yeIYGT82egJrqby0jv7SWCVd0UyGN1zjKkYIrnxFOU6UoR3a09SqUlGak9j89fix4q+LHib/g3z8L+NPDfxW1fwrr9h8HYfEOu66LZr3xBrEiaMs37m+klH2aWSUZknMcspVm8toZNsq/oJokjS6NaMxLM0KEknJJ2iuJk/Zc8Cy/syf8KcOh5+HH/CPDwr/ZH224/5Bog+ziDz/M8//VfLv8zf33Z5rvbeBbWBI0GEjUKoz0A4Fd+JqxnVqTgtJSbXz/pabb92ZW9ymusVJP58tvXZ6vXb5cL+yv8A8mw/Dj/sV9M/9JIq8OvW+JWgf8FZPD9lqvxIl1Hwn4k+HviW70jwzaaZ9i0vSTbX2hpDPcL5zveXf+kzAzM8aBCFjiiLStL9A/ATwve+B/gX4L0XUohBqOkaDY2V3EHD+XLFbxo67lJBwykZBwaXxR8EPDPjP4hWXivUNPkl8Qado194ftryO8nhaGyvXt5LmIBHC5drWA78b18v5WXLZ5NVNT8pre3xQlFemrTvule3Z6Ras0/L8Gn+V9Nn1PmT9kLwnf6f+1Wq+EPiF8RPiJoXhzSL3TPiZ4j1vxBe32g654j8y32R6bazyy29rLC63nnR6f5Vvb+Ytu4eRNsH0V4h/wCTnvCH/Yr65/6V6PXJfsz/APBP74bfsgPp6eAf+Fg6bp+k2R06x0m/+IniHV9IsoDj5IrG8vprVMYG0rECvOCMnPXeIf8Ak53wh/2K+uf+lej1o2uWMV08rdW9EtEtdEtlZa2u8/tN9/n06vq+7676bLyb9rTQ7r4z/tR+A/hveeJfGPhfwxdeEvEHieeXw54gutCubq+tJ9Mt7ctc2ksU7Rwrezu0JYwyM8ZkVtiivDPiB8YPjD8W/wBgX9l/4pr8SJvDMOt6l4Bn8T6fpOlC3vfE9xfaxpsM3mXgkxFZSRzSM9vDCrSFlBm8rfFJ9h/tB/speB/2orPSo/GOm6lPLocssljeaXrd9ot9biWMxzRC5spoZjDKh2yQlzHIFXerbVxreMfgL4Q8d+ANH8K6jodr/wAI74fvNNv9N0+2Z7SCyl064huLLYISuFilgiIT7hCBSpUkEw7UHFy6ThL1SnJy07uLUbdeSLb2tc2n/wCAtel0tvK/vXvo20tGyj+1R/ybD8R/+xX1P/0klrtNavZNN0e7uIoXuJYIXkSJPvSsFJCj3OMVzfx78L3vjj4F+NNF02IT6jq+g31laRFwnmSy28iIu5iAMswGScCutIyKxqxlKDjF2bW/YItKSbVz89f2a9V8c383wnh0n4o+K4dc/aK+DWr+Ltf1XV9Rm1y30LWU/sl4tRsrS4ma3s44zqdwgtrcRWxCw5RvLFewf8E/dNW5+J3jTV/AfiP4g+JPghcWFlaaPqXizxRqHiEa7q0UlwLu+02e/kluDYtEbdA6yfZpnRngTZmWXs7f/gmh8FrXwh420BfCd7/YvxA0240XVbNvEOptFb6fcSNLPZWINwf7NtZHYs0Fl5EZIX5flXHWfs//ALJvhL9mX7SPC958QJormCK18jxB4913xJBbxx52LDFqN5cJBgHGYgpIAByAMdHPFy5krKz0XnKbSfdRi4qPonZcsUTPWNlq2935cuum0m07+V1rzyte+EH/ACUH4qf9jRB/6ZdLr5W/4KE+LfEMnjD47a3Z+L/F3hi4+AvwptPG3hODTNcuNPsptUkfV5XnvLeGVI7+Jv7Nt4RBdrJEB521cyMa+ufhz4XvfD/jDx7d3UQjg1zXor2zbeG82JdMsLctgHI/eQSjBwflz0INc38a/wBjP4cftD+N9K8ReLdBn1DVNJg+yBoNWvbGHUbbzVmFrfQ28scV/bCRQ4gu1liBZyEG9s568ye1uvbR6pdX93fdGkJqKfMr7ad7NNpvdJpNO3R9VdHg37XWk6/8NviL8PPilYan8XIZ9V8S6KdY1E+J5B4P8IaVJNbW1xY3GixTxi5Nz58qpObO4limm82S4gigj2fRv7R3/JPtP/7Gjw7/AOnqxrA8SfsM/DPxZ8XJfGt9o2rSapdXsGp3diniLUotD1G8gCCG7udJS4Gn3FwnlQlZprd5A0ELBsxRlev+NPhe98X+D7O00+ITTxa9o16ylwuIrfU7W4lbJIHEcTnHU4wMkgVXMvZ8vm36JpaX+T6btt3bZiou6cndpJX72vrbvr32SS2OA/4KA+KtW8Nfs8x22kalqWiy+J/FHh7wzdajp9x9nurKz1DWLOyuWilBDRSGGeREljIkjeRXQhlBr5u1D9tqx/Yp0H4t/D/VfiPpujppnxEg8GeBPEHxA8StPHpKXWhWGqTteX9/MZLkWhuLqRRPM0kn7mAMNyY+2/iz8J/D3xz+HOreE/FWmRavoGtwG3u7Z3eMsMhlZJEKvHIjBXSSNleN1VlZWUEUvgr8CfDP7Pngx9C8L2d5b2c9zJe3U9/qV1ql/qFxJjfPc3d1JLcXEpAVd8sjttRFB2qoGaT5Zxf2v84aeVuWVmtf3jtbrrzL3fL8HZ6+e6unp7q6njn/AASK+M8Xx4/4J2fDDXT42X4g6j/ZQtdU1ptTTUbi4u42IkE8qkjzhxuU4IyOBxXqv7OP/JPtQ/7GjxF/6er6tv4T/CrQPgd8OdI8JeF7D+zPD+hQC1sbTz5JvIjBJC75GZ25J5ZiaqfBbwve+EPB95aahEIZ5de1m9VQ4bMVxqd1cRNkEjmOVDjqM4OCCK0m05XRnFWVj45+PPxA8TaZ8UviP8SrfxT4vtNa+HHxb8JeBdG0OLXLmLRptKvjoaXUM2nJL9luJZ/7WupFnmiadP3OxlEa1d+EugfEX4Vftc/8Jh8WPDXiW007xn8QNV0bwzeQfGnXL2OKGU3Q04TeGUA0iO3a1gzkSyypI8btEr7jH9K+I/2M/hx4s+PFv8Sb7QZ5PFcD28zMmrXsWn3k9sGW2ubiwSUWdxcwhyIriaF5YwqbHXYm2LwP+xR8Ovhx8VJPGGkabrdvqTXVxfw2MniXU7jRLC6uC5nubXSpLhrC1ncyTbpYIEc+fN8372TcqHuKF91o/NWpp22s5OEnfaLm9JXd6rPnjKK67etppJ91HmW93JJXasjZ+L//ACUH4V/9jRP/AOmXVK72uD+L3/JQfhZ/2NE//pl1Su8pCCiiigAooooAKKKKAOC/aO/5J9p//Y0eHf8A09WNd7XBftHf8k+0/wD7Gjw7/wCnqxrvaACiiigAooooAKKKKACiiigAooooAK4j4c/tM/Dj4w+MvEHhzwj8QPBHinxD4SkMOuaXpGu2t9eaM4dkKXMMTs8LB0dcOAcqw6g11XiO8s9P8PX0+oT/AGWwgt5JLmYyGLyYgpLtuBBXC5OQQRivyztfi/8AC39vH4H+MP8AhSXib4dw2fgL4R+I/CXwz8B6HrlrqPjDWbGe1hjmurm0jla6tkYWsKQWzfviZFluNkrLDFHN70l2Tfpo9W+mqSWjb956KDZpCHNyp6XaX4rbbo+6S0Wrkj9K/hJ8f/Anx+8J3GveBPGvhLxrodncPaXGo6DrFvqVpBMgDPE0sLsiuoZSVJyAwyOazfH37WPws+FPw10bxn4o+JXgDw34P8RmIaTruq+IbSz03VPNjMsXkXEkixy74wXXYx3KCRkV8k/D7wt8L/8AgoJ8Z/i7qfh65tPGfwVvvh/4W025l0PVpodI1TVLSXV5XsZjbSIs/lWs9olxaS5TbJHHNGR8o8z8J/EDSP2e/wBjf9i/x7f6/wDCbSSvwgPhdbT4h3lxpWlzQXmn6VJK9teR208ZvFFqqrYMEe8jeUI6eS5rSreCm7fDy6dXdVPu5nBJbpKSk20mTStNrtrtrbSLa8+XmaezcotWTP1AjkEsYZSGVhkEHIIp1eKf8E3vA+tfDT9gD4MeH/EcN5ba5pHg3S7W8gu4mhuLeRbWMGOSNiTG68KUJO0grk4r2utK9NU6sqad0m19xlTlzQUn1CiiisiwooooAKKKKACiiigAooooA4L4Qf8AJQfip/2NEH/pl0uu9rgvhB/yUH4qf9jRB/6ZdLrvaACiiigAooooAKKKKACiiigAooooAKKKKACiiigAooooAK4j4q/tL/Dj4E69oOl+N/iB4J8G6n4pmNtotnrmuWunT6xKGRTHbJM6tM26SMYQE5dR3FdvXwV/wUc/ad+Cnhv42eKvg9qHi/4YeB/iD8VPB8Gl+MvE3jjxBa2FloXhwtdpEsEN3KEu7t2uLsxW8SiMFmluGCrFHPEpWait302vo3v021etld2LhFO7lolu+2qV/PfRdXZdT7J1b49eBtA+Lmm/D++8Z+E7Lx5rVo1/p/hufV7ePV7+3XfumitS4mkjHlyZZVIHlvz8pqp8Of2mfhx8YfGXiDw54R+IHgjxT4h8JSGHXNL0jXbW+vNGcOyFLmGJ2eFg6OuHAOVYdQa+Afjv4j8LeF9e+Jfw5/tu0HxC1/4qeBvFHhSE3RTUtT8PWkOg+ZqtswbfLaW9vY6oJriL5EMU+7G75ubtfi/8Lf28fgf4w/4Ul4m+HcNn4C+EfiPwl8M/Aeh65a6j4w1mxntYY5rq5tI5WurZGFrCkFs374mRZbjZKywxXpyOSeyb10t7ileXazfI1rdqbulGViEeZxUtLuK77u2m101qm3HomrtH6W/B748+Bv2h/DM2teAPGfhTxzo1vcvZS3/h/V7fU7aKdApeJpIHZQ6hlJUnI3Djmusr5H/Yk+JXhX4+ftmfEfxz8L9W0rX/AIZz+A/CujHU9ImWXTptVt5tWkkt1ZMqJ4LWe0WROGjEkSsAQAPritKkOV2/Pf8Ap7ryaMYS5vw/FJ29Y35XtqnotgooorMsKKKKACiiigAooooAKKKKACiiigAooooAKKKKACuC8Q/8nPeEP+xX1z/0r0eu9rgvEP8Ayc94Q/7FfXP/AEr0egDvaKKKACiiigAooooA4741ftEfD/8AZs8NW+tfEXxz4O8A6Pd3Is4L/wAR61baVbTTlWYRLJO6KzlUY7Qc4UnHBpPGP7RXw/8Ah3rPhXTvEHjrwdoWoeOpRB4atdQ1q2tZvEMnyfJZo7hrhv3sfEYY/vE/vCvnn/gor+2P8L/2TPiz4H/tfUfAGm/GDxRpWpaT4Xv/ABr4gj0fQtE06SS2a/u7qWaRY/LDRWwEUQNxcMqRrsj86aL5e+MNn8PPgR8DPiD4C0/xfoviyH4gfs+aT4U+Emo20sBHji/gk1dDb6U0LeVNP9qu7CUQ22SiSwEAqgKqk+Zc2+ttOtlK6j3ei10SbklzODNORX5W7aLfpdxXM+yV2+uiTbipXX6RaX+0v8ONb+M978OLL4geCbv4h6bD9pvPC8GuWsmtWkW1H8ySzD+ci7ZEbJQDDqe4rpbXxjpF94rvdCg1TTptc022hvLvTkuUa7tYJmkWGWSIHeqSNDMFYgBjE4BO04/P79n39or4JftG/tNeDvh94W8d/DDw/Y/CXxpqOrfYrjxPaSeK/G3i11vUv/stpLIbqO0WW7u3edgJLllKxotsokm9X/ZL+BXhj4Df8FQPj3aeGbG5thrfgnwnq+pXN5qFzqN5qN3LfeIQ0s1zcySTSsESONd7kJHHHGoVEVRpCN4qV9GnZrZ6Jprsnr52Sf2tMm3ySlazjy3T3V5KLT81dfNtbx1+vKKKKgYUUUUAFFFFAHBfF/8A5KD8K/8AsaJ//TLqld7XBfF//koPwr/7Gif/ANMuqV3tABRRRQAUUUUAFFFFAGD8RfBI+IHh+3sTcm18jVNP1LeI9+77JewXWzGR97ydue27ODjB3qKKACiiigAooooAKKKKACiiigAooooAKKKKACiiigAooooAKKKKACiiigAooooAKKKKACiiigDB8I+CR4U8QeKL4XJn/wCEl1RNSKeXt+z7bK1tdmcnd/x7bs8ffxjjJ3qKKACiiigAooooAKKKKACiiigAooooAKKKKACiiigAooooAKKKKACiiigAooooAKKKKACiiigAooooAKKKKACiiigAooooAKKKKACiiigArB1DwSL/AOJukeI/tJU6Vpd9pot/Lz5v2mWzk37s8bfsmMYOfM6jHO9RQAUUUUAFFFFABRRRQAUUUUAFFFFABRRRQAUUUUAFFFFAGD4u8EjxX4g8L3xuTB/wjWqPqQTy932jdZXVrszkbf8Aj53Z5+5jHORvUUUAFFFFABRRRQAUUUUAFFFFABRRRQAUUUUAFFFFABRRRQAUUUUAFFFFABRRRQAUUUUAFFFFABRRRQAUUUUAFFFFABRRRQAUUUUAFFFFABRRRQAUUUUAFFFFABRRRQAUUUUAFFFFABRRRQAUUUUAFFFFABRRRQAUUUUAFFFFABRRRQAUUUUAFFFFABRRRQAUUUUAFFFFABRRRQAUUUUAFFFFABRRRQAUUUUAFFFFABRRRQAUUUUAFFFFABRRRQAUUUU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51" name="Metin kutusu 250"/>
          <p:cNvSpPr txBox="1"/>
          <p:nvPr/>
        </p:nvSpPr>
        <p:spPr>
          <a:xfrm>
            <a:off x="361859" y="3817551"/>
            <a:ext cx="6164078" cy="1631216"/>
          </a:xfrm>
          <a:prstGeom prst="rect">
            <a:avLst/>
          </a:prstGeom>
          <a:noFill/>
        </p:spPr>
        <p:txBody>
          <a:bodyPr wrap="square" rtlCol="0">
            <a:spAutoFit/>
          </a:bodyPr>
          <a:lstStyle/>
          <a:p>
            <a:r>
              <a:rPr lang="tr-TR" sz="1250" b="1" dirty="0">
                <a:latin typeface="Century Gothic" panose="020B0502020202020204" pitchFamily="34" charset="0"/>
                <a:ea typeface="Calibri" panose="020F0502020204030204" pitchFamily="34" charset="0"/>
                <a:cs typeface="Times New Roman" panose="02020603050405020304" pitchFamily="18" charset="0"/>
              </a:rPr>
              <a:t>ENFLASYON VERİLERİ</a:t>
            </a:r>
          </a:p>
          <a:p>
            <a:r>
              <a:rPr lang="tr-TR" sz="1250" dirty="0">
                <a:latin typeface="Century Gothic" panose="020B0502020202020204" pitchFamily="34" charset="0"/>
                <a:ea typeface="Calibri" panose="020F0502020204030204" pitchFamily="34" charset="0"/>
                <a:cs typeface="Times New Roman" panose="02020603050405020304" pitchFamily="18" charset="0"/>
              </a:rPr>
              <a:t>Tüketici fiyatları Aralık ayında yüzde 13,58, 2021 yılı toplamında ise yüzde 36,08 seviyesinde artmıştır. Yükseliş tüm ana gruplarda gerçekleşmiş olsa da yükselişe en belirgin katkıyı temel mal ve gıda alt grubu yapmıştır. Fiyatlar özellikle kur </a:t>
            </a:r>
            <a:r>
              <a:rPr lang="tr-TR" sz="1250" dirty="0" err="1">
                <a:latin typeface="Century Gothic" panose="020B0502020202020204" pitchFamily="34" charset="0"/>
                <a:ea typeface="Calibri" panose="020F0502020204030204" pitchFamily="34" charset="0"/>
                <a:cs typeface="Times New Roman" panose="02020603050405020304" pitchFamily="18" charset="0"/>
              </a:rPr>
              <a:t>geçişkenliğinin</a:t>
            </a:r>
            <a:r>
              <a:rPr lang="tr-TR" sz="1250" dirty="0">
                <a:latin typeface="Century Gothic" panose="020B0502020202020204" pitchFamily="34" charset="0"/>
                <a:ea typeface="Calibri" panose="020F0502020204030204" pitchFamily="34" charset="0"/>
                <a:cs typeface="Times New Roman" panose="02020603050405020304" pitchFamily="18" charset="0"/>
              </a:rPr>
              <a:t> yüksek olduğu otomobil gibi dayanıklı tüketim malları öncülüğünde yüksek bir oranda artmıştır. Yurt içi üretici fiyatları ise Aralık ayında yüzde 19,08 oranında artmış, yıllık enflasyon 25,27 puan yükselişle</a:t>
            </a:r>
          </a:p>
          <a:p>
            <a:r>
              <a:rPr lang="tr-TR" sz="1250" dirty="0">
                <a:latin typeface="Century Gothic" panose="020B0502020202020204" pitchFamily="34" charset="0"/>
                <a:ea typeface="Calibri" panose="020F0502020204030204" pitchFamily="34" charset="0"/>
                <a:cs typeface="Times New Roman" panose="02020603050405020304" pitchFamily="18" charset="0"/>
              </a:rPr>
              <a:t>yüzde 79,89 olmuştur. </a:t>
            </a:r>
          </a:p>
        </p:txBody>
      </p:sp>
      <p:sp>
        <p:nvSpPr>
          <p:cNvPr id="14" name="AutoShape 6" descr="data:image/png;base64,/9j/4AAQSkZJRgABAQEAkACQAAD/2wBDAAIBAQIBAQICAgICAgICAwUDAwMDAwYEBAMFBwYHBwcGBwcICQsJCAgKCAcHCg0KCgsMDAwMBwkODw0MDgsMDAz/2wBDAQICAgMDAwYDAwYMCAcIDAwMDAwMDAwMDAwMDAwMDAwMDAwMDAwMDAwMDAwMDAwMDAwMDAwMDAwMDAwMDAwMDAz/wAARCAFF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KKKKACiiigD571X9vLU7v4teN/CnhH4FfGD4hf8K/1WLRdW1XRbvw1bWIu3s7a98uMX+r2s7Yhu4ct5QXJIBOK9Euf2rvhlpvxP0/wNffELwNp3jzU5DBbeGLnxBZprE0wiWVoltfNMjusbqxCg/KwPQg18deJP2bvEXhf9rn42eIdX+C/7Tfi+y8X+K7XWNE1P4d/FyHw1pVxapo2m2pE1mPEmnZmE9tOGaS3JZAg3soAHSeMv2PvHXiCf4uapZ+EPs2peMvjh4J8Y2DveWYuptI04eHftMjyCU48n7JqA8stuba+wMJFL1h0p+yjPS6g5Ps5Ommum3NKT00Ud+pVZJSlydL2+SbX5Jb9duh9BfET9uz4YfDn436D8NZPFeiar4/1zWLfR38O6bqdpPquktPbyXEdxd2vmiaKApGPn2HJljwCGzV/WP2zPhpb+FviTqGj+MvDfi+6+Ednc3firSfD+rWuoalo5gSZ2gnhWTMMx8iVQkpTLIwyMHHy/P+zX8StP+MngTwwfhZNrOneGPjRqvxFuviJLqmmLbfYL7+0pEEUXni9N1Et5DaOrQBPLgBSRxtVfOP2eP+Ce3xd8JfCvxb4b16z+KGoav4Z+E/iHwDpF1reteFE0TXbi9ZCh0+Owtkvnhle3WbzdWuI5YTNtKytJNKvPCUnRlJ/F7zXnanGS0/x3jrZu918PKbKFP6wot+7eK++pKLf/AICoy/up69WfeHiP9r/4WeB/Durap4j+IvgbwxaeHYbKbWm1jX7Sy/sMXqhrQXfmSAQGbP7veRv/AIc123hLxdpXj/wtp2uaFqen61omsW0d7YahYXKXNrfQSKHjlilQlXRlIKspIIIINfD+sfsteP8A4PfBnR/B2leB/iD4jl8F+KIvFGh+MfB/iDQYPFMUt1Z3cU8rJq5NnfXcJlltZTeYR7W6hkjeSeJlT6a/Yh8GeKvAH7MHhjS/GmnafpXiOIXMtzbWttZ2zostzLLGblLJVtBeNG6Ncm1HkG4aYxkoVJ65Rj71ujX4q+nez0vp+OnDCU+WHNu1r63/AAurO29200ra+r0UUVkbBRRRQAUUUUAFFFFABRRRQAUUUUAFFFFABRRRQAUUUUAFFFFABRRRQAUUUUAFFFFABRRRQAUUUUAFFFFABRRRQAUUUUAFFFFABRRRQAUUUUAFFFFABRRRQAUUUUAFFFFABRRRQAUUUUAFFFFABRRRQAUUUUAFFFFABRRRQAUUUUAFFFFABRRRQAUUUUAFFFFABRRRQAUUUUAFFFFABRRRQAUUUUAFcT48/aO8DfDH4reC/A2u+JdN0/xh8RJ7i38OaOzlrzVDb28lxOyRqCRHHHGxaRsICUXdudFbtq+aP2pvgDZXH7Yf7PvjbQPBVq+tf8JxM/ibX9P0dTdfY4vDWtwW5vLlE3eSktwsaea21WmCrguAXHWST2/r9fwH9ib6qMmvVJv9DvYf25vhZJ8UdZ8IyeKRZ6noK3Ru7u9067tNHLWkfm3cUWpyxLZTzW6bmmiineSERyb1Xy327H7P/wC1L4K/ad03ULjwjfarK+ktELuz1bQ7/RL+BZU3wym1voYZ/JlUMY5dnlybH2M21sfnx+0p+zr8QPj38Grn4HaB4N8ZReNfCXjXx34putWvNIktNH1Kw1Kz1/7F5GpvGLKd7ttYtIniSVpIj5/mooiY19Ufsh6lffG39rjx58V7Xwx4w8KeFdR8FeHfC0EHibQLvQb+6v7S41S5uf8ARbqOOUpCt9BGJdpjdjII3YITTpJSjdvon+Hxejfu23i/ieqQV1yN8vd/+lKNvXl/eX2cdI31kfUNFee/HafWfDUOj63pniLVNPjj1rSNPn02OC0e0vI7nUre3lLl4WmDeXMwBSRcEKcdc+hVIgooooAKKKKACiiigAooooAKKKKACiiigAooooAKKKKACiiigAooooAKKKKACiiigAooooAKKKKACiiigAooooAKKKKACiiigAooooAKKKKACiiigAooooAKKKKACiiigAooooAKKKKACiiigAooooAKKKKACiiigAooooAKKKKACiiigAooooAKKKKACiiigAooooAKKKKACiiigAooooAKKKKACiiigAooooAKKKKACiiigAooooA4L9o7/kn2n/8AY0eHf/T1Y13tcF+0d/yT7T/+xo8O/wDp6sa72gAooooAKKKKACiiigAooooAKKKKACiiigAooooAKKKKACiiigAooooAKKKKACiiigAooooAKKKKACiiigAooooAKKKKACiiigAooooAKKKKACiiigAooooAKKKKACiiigAooooAKKKKACiiigAooooAKKKKACiiigAooooAKKKKACiiigAooooAKKKKACiiigAooooAKKKKACiiigAooooAKKKKACiiigAooooAKKKKACor+6+w2M02x5PJRn2IMs+BnAHrUtIRkenv6VFRScGouzGrX1Pgbwd/wVO8a+FPANv4t8c3Pww1TSfHHwk1v4seHLLw7BcxXHhuHTlgkNjfSSXMv27et5En2iKO1/eW0y+T8w2e0/8ABPj9pTxT+0BpWrN4w8X6BrOrQWlndJpNv8Kdf+H97p6Sh90rRaxdzS3du7LsSeKOOPdDINzHITA+CH/BNTU/hP4/8T+LJPGvhOz8Wahpuo2Gk654T+Hdh4evftF9LFJPquqqHmt9T1Im2twZfJt4sCbEK+b8vqnwI+Avi7wv8R9V8b/EfxZ4Z8XeML7TINCt5/Dvhufw/YWtjFLJMFNvNfXrvM0szlpPOC7VjCxqQzPtFxvto192s2ku7s4Rbdm0ua7bcWq2q93dP5P4NfLaTS7tq1rM3/2jv+Sfaf8A9jR4d/8AT1Y13teXftN+BtE1LSND1240fS59c0/xL4fitdRktI2u7ZG1mzDKkpG9QQzAgEZ3H1Neo1ABRRRQAUUUUAFFFFABRRRQAUUUUAFFFFABRRRQAUUUUAFFFFABRRRQAUUUUAFFFFABRRRQAUUUUAFFFFABRRRQAUUUUAFFFFABRRRQAUUUUAFFFFABRRRQAUUUUAFFFFABRRRQAUUUUAFFFFABRRRQAUUUUAFFFFABRRRQAUUUUAFFFFABRRRQAUUUUAFFFFABRRRQAUUUUAFFFFABRRRQAUUUUAFFFFABRRRQAUUUUAFFFFABRRRQBwX7R3/JPtP/AOxo8O/+nqxrva4L9o7/AJJ9p/8A2NHh3/09WNd7QAUUUUAFFFFABRRRQAUUUUAFFFFABRRRQAUUUUAFFFFABRRRQAUUUUAFFFFABRRRQAUUUUAFFFFABRRRQAUUUUAFFFFABRRRQAUUUUAFFFFABRRRQAUUUUAFFFFABRRRQAUUUUAFFFFABRRRQAUUUUAFFFFABRRRQAUUUUAFFFFABRRRQAUUUUAFFFFABRRRQAUUUUAFFFFABRRRQAUUUUAFFFFABRRRQAUUUUAFFFFABUV/532Gb7Ps+0bG8rf93djjPtmpaQjcMHkHqKipFyg4rS407O5+UuiftHfEj9nTw3qd1Z33xyt/Hcvwb8V6547Hj4X09hbeKNN+wsl3pcV8fsgt4pLy5JOmD+z3iNuvJVMfXn7JVjefBf8Aa+8f/Cuz8SeLvE3hOw8F+HvFVvJ4k8QXmvXtlfXdzqltcgXV3LLN5cq2MEgi3iNGDmNVDkV6B8Jf2DPhT8E/7aXQvDEkltr2nyaPPZ6tq17rNna6c7Fn0+0t7yaWKzsmJ5tbZY4SFQbMIgG1+zx+yn4H/ZY0e+svBmnalbDUjCLm51TW77Wr2WOFPLgh+03s00wgiXIjhD+XGGbYq7mz0Ka6rp06+9N28ox5ly+UVF6JMVX3k0u+/wD4Br5ytFxd/wCZyTV2nT/ab8Y2lhpGh6M8WqNd33iXw/JHJHplzJaKBrNmTvuFjMMZ+U4V3UngAHcM+o1wX7R3/JPtP/7Gjw7/AOnqxrvayAKKKKACiiigAooooAKKKKACiiigAooooAKKKKACiiigAooooAKKKKACiiigAooooAKKKKACiiigAooooAKKKKACiiigAooooAKKKKACiiigAooooAKKKKACiiigAooooAKKKKACiiigAooooAKKKKACiiigAooooAKKKKACiiigAooooAKKKKACiiigAooooAKKKKACiiigAooooAKKKKACiiigAooooAKKKKACiiigAooooAKK4fwN+018N/idq/irT/DXxB8EeIb/AMCyGHxJbaZrtrdzeHnBkBW8SNybcgxSjEgX/Vv/AHTit8Df2s/hX+0+2pD4a/Ev4f8AxDOi+WdQHhnxFZ6t9g8zd5fm/Z5H8vfsfbuxnY2OhoWu3a/yez9Aem/p8+xJ+0d/yT7T/wDsaPDv/p6sa72uC/aO/wCSfaf/ANjR4d/9PVjXe0AFFFFABRRRQAUUUUAFFFFABRRRQAUUUUAFFFFABRRRQAUUUUAFFFFABRRRQAUUUUAFFFFABRRRQAUUUUAFFFFABRRRQAUUUUAFFFFABRRRQAUVx/xo/aG8Afs3+HLbWPiJ448H+AtIvLkWdvfeI9ZttLtp5yrMIkkndFZyqsQoOcKTjg1X+KP7Tfw2+B2taBpvjX4g+B/CGo+LJfI0O11vXbXT5tZk3Iuy2SV1aZt0kYwgJy6juKFrt3t8+3qD039fl3O4orifjd+0t8Of2ZtFs9S+JHj/AME/D/TtRnNtaXXiXXLXSYbqUKWMcbzuis20E4BJwM1ofCX40eDvj74Kh8SeBPFnhrxr4duZHih1XQdUg1KyldG2uqzQsyEqwIIB4IwaFre3QHpa/U6aiiigAooooAKKKKACiiigAooooAKKKKACiiigAooooAKKKKACiiigAooooAKKKKACiiigAooooAKKKKACivnT9pf/AIKf/C79nC4l0z+0n8W+KA3lJo+iEXEiydAskmdkZzgEZL+iGvF/7B/ai/4KBj/iZTr8Cvh5d9baMONUuoj2YfLM2QcHcYUI/havoMLw7iJ01iMU1RpfzT0v/hj8UvkreZ89i+JMPCo8NhE61X+WGtv8Uvhj83fyPvOivhr9hL4yeIf2Tfj5qX7OfxMv5bn94brwdrFwx230LklYQzE8PglBn5XWSPJO0V9y1xZrlk8DX9m3zRaTjJbSi9mv1XR6HblGaQx1D2iXLJNqUXvGS3T/AEfVahRRRXmHqBRRRQAUUUUAFFFFABRRRQAVU1+VoNCvXSCa5dIHZYYm2ySkKflU9iegPvVuis6sOeDh3VioS5ZKR+Qf7MniSw+LHgq38Nr470J49D/Z91/wxNJ4V0N9Q1b4MQyNp8Z0/wAQW0GZb/UwUbYFSwO/TrzFl+8Z4vtD/gnp8VE8TeMdZ8N+E/jXH+0N8ONE0GweHxXHLolwml6iXljfTUm0i3t7cgQRwy+W6PNH5gLOVkjA+rKK6XUvLm9b+d5Tkr3u9Od21u2rybu04neSt53XlpBPay15NdLWeiVrnl37TdprcmkaHNb6hpcWhp4l8Pi6tJNPkku5n/tmz2lJxMqIAduQYnzg8jII9Rrgv2jv+Sfaf/2NHh3/ANPVjXe1kMKKKKACiiigAooooAKKKKACiiigAooooAKKKKACiiigAooooAKKKKACiiigAooooAKKKKACiiigAooooAKKKKACiiigAooooAKKKKACiiigD4h/4KhfE23+E/7RPw41S78a+AvhPHP4R8S6YPGPj+1W98Nss76cX0sQtLbj7fOIRJExuceXa3ANtdBv3XhGrftJ/BTwb+z94G+C+oaj4M+D/j/4mfBvQdG8YX/xQ8TWts/hDw0LWaKG3KXnkLe6hme68uCOCJAxaa5EYEUMv6q15R+1h+2z8N/2J/DOlar8Q/EEejw61epY2cKRtPcTksoeQRrljHErbnbGFGByzKrZuUKVFxqtct9b9r1Hb75/cnpeTZ24XD4jFYiFLCQcqm0VFXd/dd0lvblb1vrb7MeU5z9pD9oix+Dv7Hni29+HWu6HrniLw5b2fhjSD9viu0tNXvRa2+nLdENxlry0lIbBaORWHDqT6T+z98FdL/Z2+DXh/wAGaOZpbTQ7URPdXD77jUJ2Jee6nfq880zSSyOeWeRmPJrV8D2mg3dtc+INAezurfxa8WqyX1rN50Wo5t4oo5VcEqVMMUQG35SBnqSTuVs58zlLrKzfy/4Lfrp2OH2fIlTtblurbdvytpfbW27CiiipGFFFFABRRRQAUUUUAFFFFABRRRQAUUUUAFFFFABRRRQAUUUUAFFFFABRRRQAUVhfEf4maB8IfCF3r/ibVrLRNHsl3TXV1JsQeijuzHsoBJPABNfH2t/8Fgr/AOJuqz6Z8GPhL4u8eTo5iF9PC8Vsh7OUjVztP+20ZwecdK9XL8kxuOTnh4Xit5NpRXq3ZHk5jnmCwLUMTO0ntFJuT9Ers+3qwvHnxP8ADfwt0r7d4l1/RtAs+cTajeR2yNj0LkZPsK+ND8Nf2zf2mPm13xT4d+EGjz8ta6YR9rVT0KtEZJAcdjOv0zW54E/4IqeAU1f+1viD4m8XfEfV3IM8l7dtbQz/AFCs03/kavS/sfL8PrjcWm/5aac3/wCBaR/Fnm/21mOI0wOEaX81RqC/8B1k/uRr/F7/AILJfCnwW76f4S/tf4h+IJG8m1s9KtZI4ZpScBfNdRkH1jWT2FcD/wAKf/aa/b/Pm+N9ZHwZ+H91yNFsVYahdR/3ZFyJDkcESuoB5EVfXvwp/Zu8A/A2BV8I+ENA0Fwu0z2tmi3Djp80pBkb8WNdtTWdYPB/8iuhaX89S0pL0VuWPrZsX9iY3Gf8jWveP8lO8Yv1lfml6XSPF/2Z/wBgP4YfspwRy+G/D8VxrSrh9Z1HFzfucYJVyMR57iMKD3Fe0UUV4GKxlfE1HWxE3KT6t3PoMJg6GFpqjhoKMV0SsfPX/BRT9jUftX/CVLnRT9i8feE2N/4fvY38qQyDDG3L8YDlVwcja6ocgZzH/wAE6P2ym/ao+FU1jr6/YfiD4QcWHiCykTy5HdSVFwE4wGKkMMDa6sMAbc/RNfDP7f3wg1z9k3426f8AtJ/Di2LfZnWDxlpcXyx31uxVWmYDswCq5x8rLHJjIY19DlNSGYYf+yK7tLelJ9JPeD8p/hK3c+dzelPL8T/bGHV46KrFdYraa/vQ69437H3NRXL/AAX+MGifHv4YaP4t8O3P2rSdatxPETw8Z6PG47OjAqw7FTVXWP2ifh/4d+MWmfDvUPHXg6x+IGt25u9O8M3GtW0WsX8IEjGWG0ZxNIgEUp3KpGI35+U4+YqU506jpTVpJtW63W/3H1FOpCpTVWm7xavfpZ9TsqK5PR/j14G8Q/FvVfAFh4z8J33jvQrZLzUvDlvq9vLq+nQOEKyzWquZY0YSRkMygHzF5+YVU+Kv7S/w4+BOvaDpfjf4geCfBup+KZjbaLZ65rlrp0+sShkUx2yTOrTNukjGEBOXUdxUb2t128/Qvv5b/n+R29FFFABRRRQAUUUUAFFFMuZxa27yNuKxqWIVSxIHPAHJqZSUYuUtkCTbsh9FfIPw3/4KqPqPh+48ReM/AtpoHhbVPh3ffFLwzPoviRNb1C/0a0MXmpe2xggWzvGW5ttkUctzE7GZPPzF83q/7NH7TfiP4n/EHxJ4H8feDtL8D+OvDumadrzWOl68+t2Nzp181wkEi3L2tq3mrLaXEcsflbUKoVkkD8a+zl1X9XafzTi7rdW1CXu797fl17e9HXa7S30Oq/aO/wCSfaf/ANjR4d/9PVjXe1wX7R3/ACT7T/8AsaPDv/p6san+N3x/0L9n7RbO/wBesPG1/Bfzm3iXw14N1fxNMrBS2ZItNtriSNcD77qq54zk4rNtLcEm9jtqK8Ltf+Cj/wAJr/4M6b48ttT8W3ehaxe3mn2dvb+B9cm1eaWzkeK7/wCJYtmb4JA6MskhgCIQNzDIz33jH9o3wR4D+B3/AAsnUvEVkvghrKDUINUtw90l7FcbBb+QkSs87zNJGsUcSs8ryIqKzMAXsm30tfyvqvvWwLVpLd3t52dnb0ej8ztqK4v4FftB+FP2kfB8+t+Er69ubayvZdOvbbUNLu9K1DTbqPG+C5s7uOK5t5MMjBJY0JSRHAKurHtKbTW4k09v6sFFFFIYUUUUAFFFFABRRRQAUUUUAFFFFABRRRQAUUVzHxb+M3hf4E+Dp9f8Xa3Y6FpUHBmuXwZG6hEUZZ3PZVBJ9KunTnUmqdNXb2S1bIqVYU4OpUaSW7eiR09FfBWvfti/GP8A4KCa1c+HvgPotz4O8GJIYL3xlqY8qRl6Hym5EZx/DGHl5U5j5rS03/gjlrXhewim0D4+fEHRNadQ91dw7/LmmP3nCpOjAHjgux46mvpHw9Rw65cyxEaU39mzm1/i5fh9NX5HzK4irYhuWW4aVWC+1dQT/wAPN8XrovNn3HRXxH/wyd+1z8N+fDPx30fxBHHz5euWxLSjrjMkM/J6feH1FH/C1/22fhkP+Jh8PfAvja1jHzzWk0aTNj+6FuIzzn/nkenbvP8Aq7Cf+74qlL1k4v8A8nS/Mv8A1jnDTEYSrH0ipL/yRv8AI+3KK+JB/wAFJPjpp6mxu/2WvGU2qZ2ia3kuvsue5yLVlxkf89O/X1P+Gg/2zfiRxonwg8JeFrWTjz9UuVMsXbo9yp7E/wCqPb8V/qrjI61p04Lu6kLfg2H+tmDlpRhUm+ypzv8AjFH23RXxJ/woT9tD4j/NrHxa8HeFLWTn7Pptsplj74ytsD7f609PzP8Ah01418cf8jz+0T8Qdeifh7aAyxxgdCB5k7ryM/wDr0Pd/wBiYKn/ALxjYL/Cpz/9tS/EP7cx1T/d8DN/4nCH/tzf4H23RXwtJ+wt+0F+ylI1z8GvitL4m0eIlx4e8RkYI6lE37osk9WUw/WrWhf8FZ/EPwW1aHRvj18K/EHgu7ZvKGqadC0tlO3cqrnlRg8xyy+w4pvhqdZc2W1Y112Wk/8AwCVn91yVxPToPlzOlKg+796H/gcbr77H2/RXA/BX9qL4fftEWAn8G+LNH1xtu9reKbZdRDjl4HxKvXuorvq+erUKtGbp1ouMl0as/uZ9HRr0q0FUoyUovqndfegorjPiz+0P4G+BNj9o8X+K9D8PjbuWO7ulWaUf7EX33/4Cpr5k8Y/8FlPD3iHWn0X4TeBfF/xO1og7Ps9o9vbnsGxteYjucxr9R29DA5Hj8YubD0m499o/+BOy/E87H57l+CfLiKqUu28v/AVd/gfZ1FfDbeGP2yv2o1L3+reHPgvoco3Lb2uDeuv8PKmWRW9cyR/7vao/h1+338Qf2OfGVr4F/aS0iZrOVzFpvjSwiMtvdKO8m0ASDHUqBIvG6Mk7q9H/AFXrSi1h6sKlRauEZXlby0tJrqots81cVUYyUsRSqU6b0U5xtG/nreKfRySR90UVn+FPFmmeOvDtpq+i6hZ6rpd/GJba7tJllhnQ91ZSQa0K+alFxfLLc+njJSXNHYKKKxfiH8RNF+E/gvUPEPiLUbbSdG0qIzXN1O2FjUfqWJwAoySSAASacISnJQgrtinOMIuc3ZLdkvjbxvpPw38Jahruu6hbaXpGlwm4urq4bbHCg7n37ADkkgAEmvxr/bJ/ZP8AiB/wWf8A2htW+JHwt0ae18M6SLXQoZ9c1F4oblFkCtNCrkrHtVzK8UYxtUnDSvtf6cs7Lxl/wWO+Jy3V2NU8Ifs/+Hbo+TCG8u41+VDjPoX9TysQJA3OSa++PBPgnSfhv4S0/QtC0+20vSNLhFva2tum2OFB2Hv3JPJJJJJNe1nOTYHD4KWCxi58RO10npS69N59+iWjOfg7jDN8Nm8M4yifs6NO6V1f219HdPan2ejbSaaPhj4Wf8G9Pws8EeA9O07UfF/xBv8AUoYV+13Fvd2sMEsxHzmONrdyiZzhSzY7knJrof8Ahwt8IP8AoY/iT/4MLL/5Er7boownEuaYWhDDYevKMIJJJdEtkcWaZDl2ZYyrmGOoqdWrJylJ7uTd2/vPiT/hwt8IP+hj+JP/AIMLL/5Eo/4cj+GdE40D4nfEnSFHyKPtUTbY/wC78iR98H046V9t0V0/64Zz1xDfrZ/mjg/1NyXph0vS6/JnxKP+CVHxI0Qg6H+098R9OAO4o4uXV8fdB23ijjnqD16Uo/Yd/ad8N4Ok/tHy3pQFl/tC1kYFjkEHd5vGPrz2719s0Uv9a8wf8Tkl606b/wDbQ/1Ry5fw+ePpUqL/ANuPhrX/AAX+278F9OfWYPGngv4j2embXOjx2cQubxBy3H2aFm6HhZtx7AnivU/2R/8Agph4M/aTvl8O6vHL4H8fwv5E+haofLMso4ZYHYLvOf4GCyDn5SBmvpKvDf2uP+CfvgH9r3TzPq9mdI8TxJi117T1CXcRH3RJ2lQYHytyBnay5zWsM1wGNXssxpKm+k6cVFr/ABRWkl9z7Gc8px+CftcurOousKknJP8AwyesX967nuVFfAemftF/Gz/gmhqUGj/Fuxu/iT8MRIsFp4pscyXdmhOFWRm5LY/gmIPZZWAxX2d8Fvjv4S/aG8GRa/4O1uz1vTpMB2hbEluxGdksZw0b/wCywB/CvPzLJK+EiqyanSe046xfk+z8nZnoZZntDFydBpwqreEtJLzXdeaujrqKp+IPENh4T0W51LVL2003TrNDLcXV1MsMMCDqzOxAUe5NfHPxc/4KqXnxD8WyeCf2e/Ct58Q/Ez5RtVeFl02z7bxnaWAP8bmOPOOXBxWGXZRisdJrDx0W8npGPrJ6I3zLOMJgYp4iWr2itZS9IrVn1d8VPjB4Y+CHhKbXPFuuafoOlQ8Ge7l27267UX7zseyqCx7Cvki6/wCCweq+Odavf+FX/Azx58RtBsZPJbVLYTRBn/3IrabaD1G5g2OqjpUnwq/4JZat8WPFsPjX9onxZeeO/EH34tFgnZNOsgSDsJULkZ6pEqJkfxg19keGfC+m+C9BttL0fT7LS9NskEdvaWkKwwwKOyooAA+gr1n/AGPgVySX1mfV3caa9LWlL10XkeRH+2ce+dP6tT6KylUfre8Y+mrPjP8A4ejfF/8A6NN+JP8A33e//K+j/h6N8X/+jTfiT/33e/8Ayvr7boqP7Wyv/oBj/wCB1P8A5I0/sjNP+g+X/gun/wDInxFJ/wAFTfi1bRmSf9lH4jxQxjdJIZLzCKOSedPA4HvXoHwA/wCCtPwl+Ndwmn6lqU3gTX93lSWGvgW8e8cELP8A6vrxhyjE/wANfTteV/tAfsVfDP8Aabt3Pi7wrYXl8V2rqUANtfR+n75MMwHZWyvtTWOyWt7lbDOl/ehNtr1U20/vRLwGd0Pfo4pVX/LOCSfpKCTX3M9QtbuK+to5oZEmhlUOkiMGV1PIII4IqSvhK7/4J2/Gf9ky5e++AfxQu7vSUYyf8Izr7qY2HdVyDAzHP3tkR/2s1e8K/wDBWzWvg7r0Hh74+/DXXPA+osfLGqWMDS2U5HV1RiSU94pJevSnLhqVdc+V1Y112XuzXrB6/wDgNwjxPGg+TNKUqD7v3oP0mtP/AAKx9v0V5VoH7c/wZ8SaPBfW/wAUvAUcNwu9Futbt7SYD/ailZXU+zKDVz/hsv4Qf9FW+G3/AIU1l/8AHK8V5bjE7OlL/wABf+R7SzPBtXVWNv8AEv8AM9Jorzb/AIbL+EH/AEVb4bf+FNZf/HKr6p+258HNH02e6l+Kfw+eK3jaR1g1+1nkIAydsaOXc+iqCT2FCy3Ft2VKX/gL/wAhvMsGld1Y/wDgS/zPUa+cf2u/+CkXhP8AZs1D/hGdGt5vHHxEu2EFroGmEyNFK3CidlB2H0QAuePlAO6vHPE/7WfxZ/4KI6/d+F/gVYXfg7wJFIYNS8a36mGWRf4hCRyhweFTMvKkmIE17/8AsifsAeBv2QtP+06Zbtrfiu5U/bfEGoKGu5i33hH1ESE5+VeT/EzYzXurK8Lly9pmvvVOlJPX/t9/ZXkve9DwZZri8yfs8p92n1qyWn/cOP2n5v3fU8O+HH7Avj39sDxfaeO/2ktXma2jbztM8FWMpitbNTztl2n5OMZVSZDxvkyCtfanhjwvpvgrQLTStIsLTS9MsYxFbWtrCsUMCDoqqoAA+lX6K8nMs3xGNaVSyhH4Yx0jH0X67vuetlmT4fApundzl8U5ayl6v9Nl0QUUUV5Z6oUUUUAFFFFABVbWNHtfEOkXVhfW8N3ZXsTwXEEyB45o2BVlYHgggkEe9WaKabTugaTVmfn18MdYu/8Agk/+13L4I1ieY/Bb4k3JudFvZnJTR7k4XDsem3KRuT1TypM8MK4b9ov4iW1p+2v4x8JtrHh21udW+MPg7WE+HlxGreNPGDwppCprel3B5i0y3WAtMgtrjK6dfL9ttVkKQ/ef7Wv7MeiftbfBPU/COshYnmHn6fe7Nz6ddKD5cy/TJDD+JWYd818j/sQf8FKR8GdYsvgn8X2+ya34bvZ9Cj8QG5WS1URMEhjmb0yHQS9MLHuHLMPsp0Z5vCOZ0I81elb2kVvNKUZKa8/c5Zb62klezXxuHrRyWrLLqztQq39nJ7RbunTfld3jqtLxva5k/CXxVpeo/Hf4W+A7G+sv+Fr+A/jb408S+M9OQ+Vf6Vo1zFrzrfXURJdLO5jvNL8qRh5cnmQhTlcLq/t5ftkfADV/iLrXw5tPiD8IdA8T/GvwNaW/iTxr4p8UWUGk6f4Vl+1C2e0W4l8q+uJftN00EMA8r5zNcOFEMc/6Bg719j3FUPCfhXT/AAN4X07RdJtls9M0m2jtLSBSSIYo1CquSSTgAckknua+LavCMJbLfz93la8o6LTXS6vrp9t7R+0dWOj6eT5nO77u7ev+G97O7fBtnZad4Q0q3024+2adBZwx2tx5wm8+IIAj7xw2Vwd3fOa0qKKucnKTk+pjTgoRUV0CiiipKCiiigAqvq1m+o6Vc28U8lrLPE8aTJ96EkEBh7jr+FWKKmcVOLjLZjjJxfMj8+fg9/wSZ8ap4c8T+HfEx+Hfg601v4far4M1vXvC95d6lqPxO1O8MIi8R63DPb26/bIfJlkCvNeSF7+4X7Sqg+b9Ffss/A74haf8ZfFPxO+Kkfg7TvFuu+H9J8Kw6Z4X1K51LT4bWwkvJzcme4trZ/MnmvpT5XlkRLEgEkhYke+UVt7ST37fq27dr8zVlpbRKyVk1dNd/wD7XfvrGL1u7rfV38u/ab8HWl/pGh6y8uqLd2PiXw/HHHHqdzHaMDrNmDvt1kEMh+Y4Z0YjggjaMRftva14t0f9lrxbH4Dj1I+MNXhh0XSriwtJLqbTJr2eO0F7sRWYrbCY3DHGFWFi2FBI2f2jv+Sfaf8A9jR4d/8AT1Y13tYyipLlls9/TqVCTjJSXQ+Jv2tv2Y/C3wh8U/BqWWx+L9p8L/AvhDVfBsFv8M01xtUs5pG0ySz8w6KDqAhZLCUM6kRmRYhMSHWtf4i6r4m8Z/sDaZ4V8dy+LP8Ahd3grw94X8Xa4fDvhttaubPUIrxJY7pbcFItQVLixmae1tZTO8ccixASSQbvribW7O31eGwku7ZL64ikuIrZpVE0saFA7qmclVMiAkDALrnqK+Vf2mf+CnfhL4XeNJfDXw20cfEv4m6iEsRBpcfmwxshcpHLNGC0uwySHy487Sz5ZCTXpZfl+Lx03Rw0XKV+a/SLTlK7elveldu60UUrWucGPzLC5fSjVxUuVWsr6t7KyWrd0rWV9Xd31RB+wnrN98KvC/xm+LPxS1x9MsfH3iuHVINS1rw7P4SN1Db6TYWPmJpd2zXdmjS2sqRQXDPOyxq5LeYtcb4z/b7+Jn7aniS68Ifs4+Hri00pG8i/8aapF5UVup6mMMCIuORkPKQciNSM1P8AD3/gnP47/as8WWvjX9pTxJc3oQ+bZeENPn8u1slP8EjIdqccEREscDdKSCK+0vBngnR/h14atdG0HTLHR9Ksk2QWlnCsMUQ9lUAfU9692U8syyyjbEVopL/p3GySXbnenZR7I+eUc0zT4m8PRf8A4Nkvx9mvvl6Hxcnhr9sn9lhBJZap4e+NOhRDc9vcnF8i/wAXLeXKx9AHk/3e1bfgX/gsp4W0zXF0T4q+DfFvwu1xcCUXlpJcW6dsn5FmA/7ZEe9fZVYvjr4c+H/ifojab4k0TSde09uTb6haJcx59QrggH361h/beDxOmYYaLf8ANT9yX3axf/gKNv7DxuG1y/FSS/lqe/H79Jr/AMCZn/C344+DvjbpX23wl4m0XxDAFDP9hu0leL/fQHch9mANdVXyL8Uv+CNfw08Q6r/a/gjUPEPw012M74LjSbt5II3/AL3lu28fRJEFczF+yF+13pif2JbfH7R5fDsR/dXtxCzam46fMzW7P/5HNH9lZZX97C4tRXapFpr5xUk/wH/a2aUPcxWEcn3pyTT+UnFr8T7grhPHf7T/AMOPhgH/AOEg8d+EtJkjGTDcarCsx+ke7efwFfLg/wCCP2t/EXn4lfHb4geLFk/1kETtGig9VBmkmGP+AAe1d14D/wCCOPwI8F7GuPDmpeIZo+RJqmqTNk+6RGND+K4pfUclpa1cTKflCFvxm1+QfXs7raUsLGn5zqX/AAgn+Y7xz/wWJ+A/gxmSDxLf6/MhwyaZpc7/AJPIqIfwY13XwQ/4KD/CH9oHyYtB8aaZFqM2ANP1JvsN1uP8KpLjef8ArmWHvXWeBf2W/ht8MlT+wPAfhHSnQYE0GlQiY/WTbvP4mvPvjf8A8Eyfgx8d/Nmv/CFpo2oy/wDL/oZ+wTAnqxVB5Tn3dGo5sgn+75asf714y++No6ejuHLxBD95zUp/3bSj90ry19VY99or4b/4d+/Hb9mP978F/jJc6lpUGTHoHiQbolUfwJuEkWT6hIvqKdF/wU2+KX7Okq23x0+DOr6faxsEk1zQB5lqfoCzRMT14nH+7T/1bdfXLa0K3lfln/4DK34Nh/rMqGmZUZ0fO3ND/wACjf8AFI+4qK+U9S/4LPfAax0GG8i17Wby4lXc1jDo04nhPoxdVjz/ALrke9cb/wAPi9Q+Ix2/DP4H/ELxhvO1JZIzEin1byEnGPX5h9ayp8KZtPV0HFd5WivvlY1qcW5RB2VdSfaN5P7opn29TJp0toWkkZY441LMzHAUDqSfSviQfGL9tP4vjGj/AA78HeAbKThbnUZEadPcq8rHj/rj+dV9S/4J5fH/APaGt1s/i58cx/Ydww+3aXoMBEdxGDnYQEhjz7sjgHnDYrVcPUqbvjMVTguqTc5fdFNfijF8R1aqtg8JVm+jaUI/fJp/gzpv2h/+Cqlja+LP+EF+Cuiy/FDx3ckxI9mjS6dZsOrFl5m29SVIjA5MgwRWL8Jf+CYuv/GrxlB48/aP8SXHi/XPv2/h2CfGn6eCQRGxTCkDAzHEFTI5aTJr6Y/Z5/Zb8D/st+EhpHgzQ7fTkcD7Tdt+8u75h/FLKfmbuQOFGTgAV6FVVM9pYSLo5PFwT0dR/wASXz+wvKOvmKnkNXFzVfOZ87Wqpr+HH5fbfnLTsinoGgWPhXRrbTtMsrTTtPsoxFb2trCsUMCDoqooAUD0Aq5RRXzDbbuz6hJJWQUUUUhhRRRQAUUUUAFU9d8P2HinSZrDU7K01GxuV2TW11Cs0Uo9GVgQR9RVyimm07oTSasz5T+NX/BHz4U/Ei/OqeGo9S+HWvI3mw3WhTbYEk7N5DfKuPSIx9BzXDRfsIftP3cX/CMXf7RBTwbGcJfwrMdXdeAQx2rJ07G5I/OvuWivoaPFOYwgoTmppbc8VNr0ck2vyPna3CmWzm6kIODe/JKUFLyai0n+Z8nfCb/gjj8JfA1+NS8SrrXxB1p282W51q7bynfufKj2hh7SF6+nPB3gXRPh3oqaboGj6XoenxfctbC1S2hX6KgA/StWivNx2bY3Gu+KquXq9F6LZfI9LAZRgsErYWko+i1fq9382FYXxH+GegfF7whd6B4m0iy1vR71ds1rdR70Pow7qw7MCCDyCDW7RXDCcoSU4OzXVHfOEZxcJq6fRnwV4q/ZE+LP/BO/xFd+KvgPqF34u8DyyfaNT8F37GeRF/iMQHMhx0ZMSjCgiUA179+yB/wUH8DfteWP2SwmbQvF1up+2eH79wt1GV+8YzwJUBzyoyP4lXNe7184ftf/APBNnwl+0xe/8JJpE0vgn4h2zCe217TQY2llXlTOqkbiO0gIkGB8xA219THNcLmSVPNvdqdKsVr/ANvr7S8173qfKyynF5a/aZT71PrSk9P+3JfZfk/d9D274qfFXQPgn4D1DxL4n1K30nRtMj8ye4lP5KoHLOx4CgEkkACvhTwv4U8Y/wDBYf4nw+IfEkV94W+Avh28Y6dpocxz69IpILEg8t1DOOIwSiZbe9XvB/7B/wAbv2o/iTplj+0P4gW58DeBGC2lvZXMZ/4SWQE4kPl4YArgNJIqybflUAs7j7z0HQbLwtotrpum2ltYafYxLBbW1vGI4oI1GFVVHAAHYVo62GyWFsLNVcRL7cdYwT/l7za3f2dlrcyVHE53O+LhKlh4/YlpKbX83aCey+1u9LEXhTwppvgXw1Y6Po9jbabpemwrb2trboEigjUYCqBWhRRXyMpOT5pbn2EYqK5Y7BRRRSGFFFFABRRRQAUUUUAV9U0u21zTZ7O9t4Ly0uo2imgnjEkcyMMFWU5BBHBBr4y+NP8AwTD1j4V+NZfiB+zpr8vgjxKuXn0JpcadqAzuMa7sqoJ/5ZyBo84x5YFfatFellubYnAyboPR7xesZLs09H/VjzMyyjC4+KVdaraS0lF94tar8u58JaH+wH8X/wBs3XoNa/aL8XTaXotvIHt/COiToI1I7uyFol7/ADAyOQcb1r7E+EfwU8KfAbwlFofhDQtP0HTIuTFbR4aVv70jnLSN/tOSfeuporXMc7xWMiqc2o01tCK5Yr5fq7vzMstyLC4KTqwTlUe85Pmm/n+isvIKKKK8g9gKKKKACiiigArO8V+ENJ8d6HNpmt6Zp+sabcjEtre26Twyj/aRgQfyrRopxk4vmjoxSipLlkro+c9Q/wCCS/7Pmp30txJ8PIVeZi7CLWNQiQE/3UScKo9gAKh/4dE/s8f9E+/8rup//JFfSVFev/rDmq0WJqf+By/zPH/1dyl6vC0//AI/5Hzb/wAOif2eP+iff+V3U/8A5Ip0P/BI79nqGVXHw9UlCGG7W9SYceoNxg/Q19IUUf6xZr/0E1P/AAOX+Yf6uZT/ANAtP/wCP+RQ8MeF9N8FaBaaVpFhaaXpljGIra1tYVihgQdFVVAAH0q/RRXkOTk+aW57EUorljsFFFFIYUUUUAFFFFABRRRQAUUUUAFfBf7RH/BEHR/if8Z7zXvCniC38J6JqVvNPNYG1M4t7042eUuQBCxLFhnKkYUENhPvSivTyvOcZl1R1MHPlbVn1v8AJ6HmZpk+DzGmqWMhzJO68vmtT4H+Hf7aPxJ/4J9ajpfgT49+HGvfCUCpY6P4u0eDfEIkG1FYKArhVA+XCSqoyVfINfbvw8+JOg/Frwla674a1ax1vSL1d0N1aSiRG9QcdGHdTgg8EA1Y8Y+DNJ+IXhq70fXdNstX0q+Ty7i0u4VlhmX3VgR7j0Ir4q+If/BPPx/+yP4tuvG/7NevTwwu3m33g7UJvNtrtR/DGXOJOM4EhDrztkyQK9nmy7Nfith676/8u5Pz/kf3x9DxeXMsp+G+IoLp/wAvYry/nX3S9T7i1HTrfWNPntLuCG6tbqNoZoZkDxzIwwysp4IIJBB4INfEn7KX/BP34G+Nv2lPjD4v074JfCjQfB+k+b8MtL0zT/B+n2llrEMfly6tc3MSQqs/mXeLULIGCLp7FcedJnR8F/8ABa/4c+H/AAFrUvxWtNU+HPi3wzGRe6NPaySPeyjjy7YYDeYTj93IFIzncVVmH058AvE3gXx/8LLHxH8OjoU3hXxO82rxT6VAkMN5NcSNJPK6qB++eVpDLvG/zC+/5s181jMJVwWLlh8QrVOV6euildbxceZdU+Y+swc/ruXRzDDpui525rO146uOu00+V230Pnj/AIJU/sy+APBeneOfi94O+H3g7wBH8VNUki0ix8PaHbaTbwaBYyyQaefLgjRWe4xLeM7DeftiISVhjA5rxT8KfBfwu/by+EfxH8DaF4ItdI8Y+J9V0TWfGuh6x/aXifxZqk9rqHmaVftImZNOt5LTf/x9TPBJZQRJbQxQs6fVviL9n7wj4g+GmkeDxoem6d4Z0G806907TbC0it7axawuobq2WKMLsjVZII8BAMAfKVOCIfDv7MPw18H/ABg1P4h6T8PPA2l+P9bjaHUfE1poNrBrF+jbNyzXaoJpAfLTIZjnYvoKzjK04vpHTzcbLT/t7W7vvq+a7Q5JOM0vtXfo9bP/ALd6eWl1udzRRRUAFFFQ6jbPe6fPDHcTWcksbIk8IQyQEjAdQ6suR1G5SMjkEcUm7K4LVk1FfDVp4j+MPw+8ffHnUPDvxc+Kvxa0L4PeD7mzi0jVPD/h+e51rxVJZi9ht7VNN0q1lb7PA1rldziWS+C4XyGD+jf8E9vH/i+91HWfD/xI1344SeNhpdjqp0f4jWXhOF4bZzLGbqzbw9GI/LeZXRo7mVpU8pPkQNueoLm+5Ned+bbv7seb/C0+9id4K772+7l37ayUdftJrtf2L9o7/kn2n/8AY0eHf/T1Y13teXftN+MbSw0jQ9GeLVGu77xL4fkjkj0y5ktFA1mzJ33CxmGM/KcK7qTwADuGfUaQH4R/ts/slftVfFn/AIKk/wBj6hdXup+I/EgmOga3pxktdHttGB2SBeW8iCNZdssTFmLSc+aZVZ/19/ZD/Yv8H/sh+ALKx0XTLF/ED2kcera0Ij9o1GYKPMYFizJGXBKxg7V46nJPr9FYZfTq4OnVo06suSo7uN3b7uvr6dj6fiviOGerByrYanCeGhyKUYpNr1tou0Vom5PrYKKKK3PmAooooAKKKKACiiigAooooAKbLEs8TI6h0cFWVhkMD1BFOooA4zSf2cfh5oGtvqVj4D8GWWoytve7g0S2jnduuS4QMT+Ndko2jA4A4AHalorSpWqVHepJv1dzOnRp01anFL0VgooorM0CiiigAooooAKKKKACiiigAooooAKKKKACiiigAooooAKKKKACiiigAooooAKKKKACiiigAooooAKKKKACiiigAooooAKKKKACiiigAooooAKKKKACiiigAooooAKKKKACiiigAooooAKKKKACiiigAooooAKKKKACiiigAooooA+Ff+Czv/BKG4/bz8IWni3wbN5XxH8MWpgtrKacR2ut2+4t5BLELHMCTskJAOdrnG1k9Q/4JW/8E/D/AME9P2df+EdvNcu9b8Qa5Ouo6xi4c6fbXGwL5dtEeFUDAaTAaQqC2AEVfpqiuP6hR+svF29+1v6+Wh9NU4uzOeSxyCU/3EZc1ra73tfsnd+r9LFFFFdh8yFFFFABRRRQB5v4V/Zj0Xwf8NPGXhiz1XxLDF431XVNZvtRt7/7HqUFxfzPK5guLdY3j8reEibl1SJAWbGTD8Cv2am+D/iHU9e1rxz4x+JfinU7WLTzrfiaLTIrq3someRLWNNPs7SARiSWRyxiMjF/mdlRFX06ihaWt0SS8klbTtppp002CXvXv1bb823fX56+uu5wX7R3/JPtP/7Gjw7/AOnqxrva4L9o7/kn2n/9jR4d/wDT1Y13tABRRRQAUUUUAFFFFABRRRQAUUUUAFFFFABRRRQAUUUUAFFFFABRRRQAUUUUAFFFFABRRRQAUUUUAFFFFABRRRQAUUUUAFFFFABRRRQAUUUUAFFFFABRRRQAUUUUAFFFFABRRRQAUUUUAFFFFABRRRQAUUUUAFFFFABRRRQAUUUUAFFFFABRRRQAUUUUAFFFFABRRRQAUUUUAFFFFABRRRQAUUUUAFFFFABRRRQAUUUUAFFFQ6jp1vrGnz2l3BDdWt1G0M0MyB45kYYZWU8EEEgg8EGk720BWvqTUV+auufsveBPhl4a/ax+M/wm+G3gn4Y3fgDwnrPgXwhdeEdAtdDnD21p52qakHtYldpvtWLeMnds/s0lMedJn3L9iTwF4T+Cn7ZnxH8HfCzTNF0P4Y/8IH4V10adocEcOlx6pczasj3KLGAnnXFrBaNI4y0gjiZicgm4JSSfdJ/em1fteKTXW75baXCd4pt9G19zhF/NSlZrsnK+yPe/2jv+Sfaf/wBjR4d/9PVjXe15d+03ea3HpGhw2+n6XLob+JfD5uruTUJI7uF/7Zs9oSAQsjgnbkmVMZPBwAfUakAooooAKKKKACiiigAooooAKKKKACiiigAooooAKKKKACiiigAooooAKKKKACiiigAooooAKKKKACiiigAooooAKKKKACiiigAooooAKKKKACiiigAooooAKKKKACiiigAooooAKKKKACiiigAooooAKKKKACiiigAooooAKKKKACiiigAooooAKKKKACiiigAooooAKKKKACiiigAooooAKKKKACiiigAooooAKKKKACiiigDN8NeDdI8F2NxbaPpWm6TbXd3PfzxWdskCT3E8jSzzMqgBpJJHd3Y8szEkkkmsX4PfAfwN+zx4Zm0XwB4M8KeBtGuLl72Ww8P6Rb6ZbSzuFDytHAiqXYKoLEZO0c8V1lFC029PkD139fn3/FnBftHf8k+0/wD7Gjw7/wCnqxrva4L9o7/kn2n/APY0eHf/AE9WNd7QAUUUUAFFFFABRRRQAUUUUAFFFFABRRRQAUUUUAFFFFABRRRQAUUUUAFFFFABRRRQAUUUUAFFFFABRRRQAUUUUAFFFFABRRRQAUUUUAFFFFABRRRQAUUUUAFFFFABRRRQAUUUUAFFFFABRRRQAUUUUAFFFFABRRRQAUUUUAFFFFABRRRQAUUUUAFFFFABRRRQAUUUUAFFFFABRRRQAUUUUAFFFFABRRRQAUUUUAFFFFABSFtoyeAOppag1OxXVNNuLZyVS4iaJivUBgRx+dRUclBuCu+g42b12PD/AAJ+3xonjfw54g8RP4K+Iej+CdK8P3HirS/FV7Y2raR4n02EbmntJIbiR4iUKukd4ltJIj7kRlVynW/s6fHzW/jzpNxfap8KPiF8M7UQwXFk/ii40WQ6mkoZv3S6dqF2yFAF3CYRn94uN2G2/GPwA/4J4at4J8LXvhmD4G2vh3TdK+GeqeBPGaz65ZafF8brqQWsNpcfbrGaa9WNYre7xNexwzwjUFREI8zZ7r+wb+z1b/Cv4keJNb8L/BRv2dfBF5o9npo8HtDo1u2pahFLM8mpNHpN1c22TC8MPmPJ58nlkOoWOMttFRva901vtaznq9neSULJK6vdxitlW0V499vL3NntpeTfdbO6aPZv2jv+Sfaf/wBjR4d/9PVjXe15d+034fu7rSND1FNc1S2tLbxL4fSTS447Y2l2TrNmA7s0RmBGQRslUfKMg8g+o1ABRRRQAUUUUAFFFFABRRRQAUUUUAFFFFABRRRQAUUUUAFFFFABRRRQAUUUUAFFFFABRRRQAUUUUAFFFFABRRRQAUUUUAFFFFABRRRQAUUUUAFFFFABRRRQAUUUUAFFFFABRRRQAUUUUAFFFFABRRRQAUUUUAFFFFABRRRQAUUUUAFFFFABRRRQAUUUUAFFFFABRRRQAUUUUAFFFFABRRRQAUUUUAFFFFABRRRQAUUUUAFFFFABRRRQBwX7R3/JPtP/AOxo8O/+nqxrva4L9o7/AJJ9p/8A2NHh3/09WNd7QAUUUUAFFFFABRRRQAUUUUAFFFFABRRRQAUUUUAFFFFABRRRQAUUUUAFFFFABRRRQAUUUUAFFFFABRRRQAUUUUAFFFFABRRRQAUUUUAFFFFABRRRQAUUUUAFFFFABRRRQAUUUUAFFFFABRRRQAUUUUAFFFFABRRRQAUUUUAFFFFABRRRQAUUUUAFFFFABRRRQAUUUUAFFFFABRRRQAUUUUAFFFFABRRRQAUUUUAFFFFABUV7eJp9nLPKcRQIZHOM4AGTUtMngS6geORQ8cilWVhkMDwQaipz8j5N+nqONr+9sfCXwP8A+Cr2t+MfhT42+JOrSeFNQ8NWPgG58eaP4eTw5rPh7UoVjRZEtY9Su/MsdZjIkjjmu7Ly0t5TGpjcTKV92/Zg+OHj+++Nniz4YfFCbwhqninQdB0nxVbar4Z0u40uxuLS/kvIPs7W89zcuJYZrGTMnmgSLKhEcZUg8VoH/BMh9a0WXw9468a2/iDwnofgrVfh54Pt9I0NtI1DRtH1AQRy/a7hrmeO8ukitLRI5o4LdVMcjGJi42ei/sxfsw+JPhV468Q+NfiB4007x7488QaXp3h99R03QG0Ozh06wNw8CC2a5uT5zy3dxJLIJQrlkCxxhMHdez6duu+8rLrrbl5m76aKT1uquztvfpt9j8Lc9lZe81dWSa0f2sPif4a8IeFNL0/VvEOh6XfyeINCvEtru/igmaCPWLR5JQjMCUVUdmbGAEYk8Gtz/hqj4Yf9FH8B/wDhQWn/AMco/aO/5J9p/wD2NHh3/wBPVjXe1mBwX/DVHww/6KP4D/8ACgtP/jlH/DVHww/6KP4D/wDCgtP/AI5Xe0UAcF/w1R8MP+ij+A//AAoLT/45R/w1R8MP+ij+A/8AwoLT/wCOUfCD/koPxU/7GiD/ANMul13tAHBf8NUfDD/oo/gP/wAKC0/+OUf8NUfDD/oo/gP/AMKC0/8Ajld7XBfF/wD5KD8K/wDsaJ//AEy6pQAf8NUfDD/oo/gP/wAKC0/+OUf8NUfDD/oo/gP/AMKC0/8Ajld7RQBwX/DVHww/6KP4D/8ACgtP/jlH/DVHww/6KP4D/wDCgtP/AI5Xe1wX7OP/ACT7UP8AsaPEX/p6vqAD/hqj4Yf9FH8B/wDhQWn/AMco/wCGqPhh/wBFH8B/+FBaf/HK72igDgv+GqPhh/0UfwH/AOFBaf8Axyj/AIao+GH/AEUfwH/4UFp/8co8Q/8AJz3hD/sV9c/9K9HrvaAOC/4ao+GH/RR/Af8A4UFp/wDHKP8Ahqj4Yf8ARR/Af/hQWn/xyu9ooA4L/hqj4Yf9FH8B/wDhQWn/AMco/wCGqPhh/wBFH8B/+FBaf/HKP2V/+TYfhx/2K+mf+kkVd7QBwX/DVHww/wCij+A//CgtP/jlH/DVHww/6KP4D/8ACgtP/jld7XBeHv8Ak57xf/2K+h/+lesUAH/DVHww/wCij+A//CgtP/jlH/DVHww/6KP4D/8ACgtP/jld7RQBwX/DVHww/wCij+A//CgtP/jlH/DVHww/6KP4D/8ACgtP/jlH7VH/ACbD8R/+xX1P/wBJJa72gDgv+GqPhh/0UfwH/wCFBaf/AByj/hqj4Yf9FH8B/wDhQWn/AMcrvaKAOC/4ao+GH/RR/Af/AIUFp/8AHKP+GqPhh/0UfwH/AOFBaf8Axyj4Qf8AJQfip/2NEH/pl0uu9oA4L/hqj4Yf9FH8B/8AhQWn/wAco/4ao+GH/RR/Af8A4UFp/wDHK72uC/aO/wCSfaf/ANjR4d/9PVjQAf8ADVHww/6KP4D/APCgtP8A45R/w1R8MP8Aoo/gP/woLT/45Xe0UAcF/wANUfDD/oo/gP8A8KC0/wDjlH/DVHww/wCij+A//CgtP/jld7XBfs4/8k+1D/saPEX/AKer6gA/4ao+GH/RR/Af/hQWn/xyj/hqj4Yf9FH8B/8AhQWn/wAcrvaKAOC/4ao+GH/RR/Af/hQWn/xyj/hqj4Yf9FH8B/8AhQWn/wAco8Q/8nPeEP8AsV9c/wDSvR672gDgv+GqPhh/0UfwH/4UFp/8co/4ao+GH/RR/Af/AIUFp/8AHK72igDgv+GqPhh/0UfwH/4UFp/8co/4ao+GH/RR/Af/AIUFp/8AHKP2V/8Ak2H4cf8AYr6Z/wCkkVd7QBwX/DVHww/6KP4D/wDCgtP/AI5R/wANUfDD/oo/gP8A8KC0/wDjld7XBeHv+TnvF/8A2K+h/wDpXrFAB/w1R8MP+ij+A/8AwoLT/wCOUf8ADVHww/6KP4D/APCgtP8A45Xe0UAcF/w1R8MP+ij+A/8AwoLT/wCOUf8ADVHww/6KP4D/APCgtP8A45R+1R/ybD8R/wDsV9T/APSSWu9oA4L/AIao+GH/AEUfwH/4UFp/8co/4ao+GH/RR/Af/hQWn/xyu9ooA4L/AIao+GH/AEUfwH/4UFp/8co/4ao+GH/RR/Af/hQWn/xyj4Qf8lB+Kn/Y0Qf+mXS672gDgv8Ahqj4Yf8ARR/Af/hQWn/xyj/hqj4Yf9FH8B/+FBaf/HK72uC/aO/5J9p//Y0eHf8A09WNAB/w1R8MP+ij+A//AAoLT/45R/w1R8MP+ij+A/8AwoLT/wCOV3tFAHBf8NUfDD/oo/gP/wAKC0/+OUf8NUfDD/oo/gP/AMKC0/8Ajld7XBfs4/8AJPtQ/wCxo8Rf+nq+oAP+GqPhh/0UfwH/AOFBaf8Axyj/AIao+GH/AEUfwH/4UFp/8crvaKAOC/4ao+GH/RR/Af8A4UFp/wDHKP8Ahqj4Yf8ARR/Af/hQWn/xyj4v/wDJQfhX/wBjRP8A+mXVK72gDgv+GqPhh/0UfwH/AOFBaf8Axyj/AIao+GH/AEUfwH/4UFp/8crvaKAOC/4ao+GH/RR/Af8A4UFp/wDHKP8Ahqj4Yf8ARR/Af/hQWn/xyj9lf/k2H4cf9ivpn/pJFXe0AcF/w1R8MP8Aoo/gP/woLT/45R/w1R8MP+ij+A//AAoLT/45Xe1wXiH/AJOe8If9ivrn/pXo9AB/w1R8MP8Aoo/gP/woLT/45R/w1R8MP+ij+A//AAoLT/45Xe0UAcF/w1R8MP8Aoo/gP/woLT/45R/w1R8MP+ij+A//AAoLT/45R+1R/wAmw/Ef/sV9T/8ASSWu9oA4L/hqj4Yf9FH8B/8AhQWn/wAco/4ao+GH/RR/Af8A4UFp/wDHK72igDgv+GqPhh/0UfwH/wCFBaf/AByj/hqj4Yf9FH8B/wDhQWn/AMco+EH/ACUH4qf9jRB/6ZdLrvaAOC/4ao+GH/RR/Af/AIUFp/8AHKP+GqPhh/0UfwH/AOFBaf8Axyu9rgv2jv8Akn2n/wDY0eHf/T1Y0AH/AA1R8MP+ij+A/wDwoLT/AOOUf8NUfDD/AKKP4D/8KC0/+OV3tFAHBf8ADVHww/6KP4D/APCgtP8A45R/w1R8MP8Aoo/gP/woLT/45Xe1wX7OP/JPtQ/7GjxF/wCnq+oAP+GqPhh/0UfwH/4UFp/8co/4ao+GH/RR/Af/AIUFp/8AHK72igDkvC/x88C+N9bh0zRfGnhPV9RuNxitLLV7e4nl2qWbaiOWOFBJwOACa62uC+L/APyUH4V/9jRP/wCmXVK72gAooooAKKKKACiiigDgv2jv+Sfaf/2NHh3/ANPVjWR+3J8TtZ+C37GXxV8XeHZTba94b8KalqOn3HlpJ9lnitpHSYq/yMEYByG4IUg1sftG8/D7T/8AsaPD3/p6sq7DxD4esPFugXularZWmpaZqdvJa3lpdQrNBdQupV45EYFWRlJBUjBBINRUTcGl/l+JpSkozUpbJ/1vofA/xJ8H/E3wRqfxg+Cfwj1Xx143ln8KeDtf08a38Qr9NSsJb7V7211Rl1q4llu7WN7Oy80CJmMRWQwRbn2n6D/YFeTwrpHjTwTqmkazovinwlq0X9r2958R9Z8fW5NzaxTQvbalqwS68sxFQ0RiiVJBJhW3eY+r4Z/4J4fCXwl8K9X8HWugavLpOty2s1xc3vibVb3VontNpszBqM1y97b/AGYqDAIZkEBJMWwsSe9+C/wM8O/AHwvNpPhyPVzFdXDXd1d6vrV7rWo30pVU3z3l7LNczMEREUySNtSNEXCqoG7kryff8tLLTZLZb/jpjZ2S7fnZJvXrJrmfW7au7XdH4Qf8lB+Kn/Y0Qf8Apl0uvkn48/EDxNpnxS+I/wASrfxT4vtNa+HHxb8JeBdG0OLXLmLRptKvjoaXUM2nJL9luJZ/7WupFnmiadP3OxlEa19jfDnwve+H/GHj27uohHBrmvRXtm28N5sS6ZYW5bAOR+8glGDg/LnoQa5vxH+xn8OPFnx4t/iTfaDPJ4rge3mZk1a9i0+8ntgy21zcWCSizuLmEORFcTQvLGFTY67E2xSfLWjUlqlb/wBKi363inG21pO/Z2/glHv+Oj0fbWzutU0rHyt+z/8AFHxpcftY6F428cL4s0zSfG/xA8TeBdInt/H95NZ3jWcupra2k/hx7drG3gW301mF7BMt288Y8xRHNIK+vfi//wAlB+Ff/Y0T/wDpl1SqGg/sgeAPDXxvuviHaaVqS+I7qaW78uTXL+bSrW6ljEct3BprzGyt7qRNyvcQwJK4ll3OfNk3b/xG8L3viDxh4Cu7WISQaHr0t7eNvC+VE2mX9uGwTk/vJ4hgZPzZ6AmlHSlCHVL+vXW+tlfqr3bJ61ZTWz/zf3K1klra2jtZLgP+CgPirVvDX7PMdtpGpalosvifxR4e8M3Wo6fcfZ7qys9Q1izsrlopQQ0UhhnkRJYyJI3kV0IZQa+edTm0Twl8If2jtK8Z678Wtc8Ifs+eJ93hs6Z8R9f07XLxJ9D069XTZNRt72O6vXN1eSRxi5mkI86Jf4Fx9ofFn4T+Hvjn8OdW8J+KtMi1fQNbgNvd2zu8ZYZDKySIVeORGCukkbK8bqrKysoI5PQf2Ovh74d+ETeB4NHv5tAn1aDXbo3mt395qGoX8NzDdR3NzfTTNdXEglghy00r7kiWM5jGylGK5Zxl9rr21hbyvHlk4+c2tFe9c9nF2vZ7fffbXW6TV0rJPcrfsSfA/W/2ef2ZfDHhrxN4i1/xR4mjga81e+1bW73WJRdzsZpYIri8llna3hZzFEJJGYRxpuLNuY7X7OP/ACT7UP8AsaPEX/p6vq72uS+C3he98IeD7y01CIQzy69rN6qhw2YrjU7q4ibIJHMcqHHUZwcEEVpUnzycjKEeWNtz4w8F/E3xH4e+J3w7+Jc3i/xW+qfEb4s+LPBGvaRf61c3GjWuk2Meui2SHTvNNrbSW39kWrNNBEksh87zHbzGqn/wTI+JnifUvjv4IbWdW+JMcPxE+HV1r97ceK/Edzq+m/EK+iubFv7Y0O3keQaVaKl3ITbPHpzsl7bAWWIGaP618NfsW/DXwj8bdR+IVh4elj8SapLPcyiTVLybTYLi4jWO4uoNPeU2dvczIu2WeGFJZQz73be+6r8CP2Ffhh+zV4xk17whoOoWeo/Yn0yz+269qOqQaJZPIsr2enQXU8sWn2zOkZMFokUR8mEbcRIFWHag1zdrenuyVvNczUr6Xau05KLjdd8/Ny9Xf1969/K0fdsk9ErOKbR0HiH/AJOe8If9ivrn/pXo9cB+3BLe+J/Evwd8BjVvEWh6D8Q/GMmm65daHq0+kX01tb6RqN+ltHeW0kdzAZJ7SEloJFcpHImdrtXp+s+F727+OnhzWkiB07T9B1Wynl3j5JZ7jTXiXbnJytvKcgYG3nqMxfHP4BeFf2jvBaaD4tsbu6s7e8h1C1nsdSutLv8ATrqJsxz215ayRXFvKMkb4ZEYq7qSVZgYfTS+q/P+tNns9Bxdr9NGvRtNJ/L7101Pg6HxZ4r+Jnw/8F6f4y1X4+ax8OfD2veOvCLar8O7zV/7ZvdQ0/WWsdEkv7jTGF6yC0hulM0r/ZmmQPdNuKGvsL/gn18T/EXxq/Yb+Eni3xdMLnxP4j8J6dqGqThI0+0XElujPJiP938xO75Pk5+XjFQ+Mv8Agn78KfHHgLwt4buNB1XT9N8GQ3FtpUmjeJNU0e+jhuMG6ilu7S4iuLiO4ZVedJpHWeRVeQO4DV634f8AD9j4T0Gy0rS7O107TNNt47S0tLaJYoLWGNQqRoigBVVQAABgAACtIytCUXq21r6c12/N3V/KMV9m7mWsk0rLXTtd6RXdJemt3bXTjv2V/wDk2H4cf9ivpn/pJFXx946+KXxf/Z5+JP7Yeoax8Sbnxbq3hn4T6X4o8Ow22lpYaP4Yld/ECobaykllHyrbQPLJNLI8zRnJWMRxR/aPwE8L3vgf4F+C9F1KIQajpGg2NldxBw/lyxW8aOu5SQcMpGQcGm3nwE8Ian438T+IbvQrS91Txpo1t4e1w3TPPBqWn27XTRW8kDkxbAby5zhAXEpDFgFAyktHpe6a+/8AL13Svbd31pzik1LvF/dJN/hdW2btddV4f+yVY3nwX/a+8f8Awrs/Eni7xN4TsPBfh7xVbyeJPEF5r17ZX13c6pbXIF1dyyzeXKtjBIIt4jRg5jVQ5FexeHv+TnvF/wD2K+h/+lesVX/Z4/ZT8D/ssaPfWXgzTtSthqRhFzc6prd9rV7LHCnlwQ/ab2aaYQRLkRwh/LjDNsVdzZ2NG8L3tp8dPEetPEBp2oaDpVlBLvHzywXGpPKu3ORhbiI5Iwd3HQ42qSUnp/Xy8lovJHPBNb+Xnskm7vrJpyfm7Xe54Z/wWEPxD039gP4l638P/iFP8OpfDfhnVNWvrzT9O83VrpIbSSSOK0ujKFsyXUB5RFJJsLCMwybZVy/+Ckdx8R9D8G/C/wAQeGviNdeFPDVp458IWur6Vpths1DXzda/p9u8Ut8ZSUtDFLIHhjiV5DtDTeWXik+k/ix8LNB+OPwx8QeDfFNj/anhvxTp8+lapZ+dJB9qtpkMcke+NldcqxGVYEZ4IqL4k/B7w58XvC9loviLTv7Q03TtSsNXt4ftEsXl3VjcxXVrJuRlY7JoYn2klW24YMpIM0mozhJ7KcZP0TV180tFtfXR6ms2pRiuymv/AALl5fuad3vay1WiyP2qP+TYfiP/ANivqf8A6SS12msRXc+kXSafPbW1+8LrbTXEDTwxSlTsZ41dC6g4JUOpIBG5c5HN/Hvwve+OPgX400XTYhPqOr6DfWVpEXCeZLLbyIi7mIAyzAZJwK62oaurMSdnc+G/gHpvjfVPh7+094f+Jfx61SBfC/xEtv7Z8YPt0aLS9IGiaLe31rY7ZgNKtyklxGkqytLAsrSmWSfMx9c/4J26Xq8Hg/xhqEdz49k+G+sa2t14Dh8a6ne6jri6d9lhWSaSS/Z71YZrkTywx3UjSrG65EassUfUfFn9g34W/G7wh4w0LxF4fv5tO8eeILTxTrgste1HTprvUrSO1jt7hZraeOSIxrZWuFiZF3QhiNxJPVfBH4A6F+z9ol5p+g33jW/gvpxcSN4l8Y6v4mnVtoXCS6lc3EkaYH3EZVzk4ySauErL3t+WEfmowUn98fdWy1drz90qWb93a7f3t2t9+vXZbR1g+EH/ACUH4qf9jRB/6ZdLr5W/4KE+LfEMnjD47a3Z+L/F3hi4+AvwptPG3hODTNcuNPsptUkfV5XnvLeGVI7+Jv7Nt4RBdrJEB521cyMa+qvhD/yUH4p/9jRB/wCmXS6yvjX+xn8OP2h/G+leIvFugz6hqmkwfZA0GrXtjDqNt5qzC1vobeWOK/thIocQXayxAs5CDe2Z15k9rde2j1S6v7u+6LhNRT5lfbTvZptN7pNJp26Pqro8Z/aJ1f4lWf7aH7Mus/8ACf3Ol+BfE/iSfTp/Bum6ebQXUjeG9WuZHv7kys90qSwRGKJUhjQgs6zOI2i96/aO/wCSfaf/ANjR4d/9PVjW141+Evh/4ieJ/Cms6xp/2zUvBGpSavok3nyR/Yrp7We0aTarBXzBczptcMvz5xuCkVfjT4XvfF/g+ztNPiE08WvaNespcLiK31O1uJWySBxHE5x1OMDJIFXKSaslbV/jrv8A1ppsY2d4tu7UUn5tOWtvNNfO9+74D/goD4q1bw1+zzHbaRqWpaLL4n8UeHvDN1qOn3H2e6srPUNYs7K5aKUENFIYZ5ESWMiSN5FdCGUGvn61mtdG8OfGPwf4z+LXjnw58I/g18Qra2a8XxFqkniHWLG50Oxu4dHXV47j+03lGo36lBFLJdT4itlyr7G+y/iz8J/D3xz+HOreE/FWmRavoGtwG3u7Z3eMsMhlZJEKvHIjBXSSNleN1VlZWUEeTeKf+CZvwe8Y+A/Dvh690jxYLfwtrkvibT9QtfHGu2msjVJInhe9m1KK8W9uJzE7R75pnYJhQQoAGcLxUk9b/wCdPp/dUZNd3NrRXvrzLTyv5dHqnvrdJ9EkpJNo1v2DNA8X+HP2c7KHxg3iRZ5dRv7jR7bxHftf63p+kPdSNYW99cMWeS5S2MQcyPJID8rySOrO3Ufs4/8AJPtQ/wCxo8Rf+nq+rX+Evwn0v4K+CodA0e68S3ljbyPIsuveI9Q1+9Jdtx3XV/PNcMMngNIQo4AA4qD4LeF73wh4PvLTUIhDPLr2s3qqHDZiuNTuriJsgkcxyocdRnBwQRVzab08t99uvd9313Mo3693ttq+nZdl0Wh8c/Hn4geJtM+KXxH+JVv4p8X2mtfDj4t+EvAujaHFrlzFo02lXx0NLqGbTkl+y3Es/wDa11Is80TTp+52MojWu28a+F9b+AP7fvw3v7bWfi3No/jjVb+18Qa74g8TvqHhnUTcWt1JZ6NaaVHP5VlcRPbwslytlAhigZJLmee4YSe2eI/2M/hx4s+PFv8AEm+0GeTxXA9vMzJq17Fp95PbBltrm4sElFncXMIciK4mheWMKmx12JtqeEf2Gfhn4G+K3/CY6do2rLqcV9capaWU/iLUrnRNMvJ9/nXdppctw1haXD+bNumggSQ/aJ/m/eybii+WEIvdbvy5YRdv8TUpPopS2lre6vvKSXVaevvW+Ubpd2uqai1v+If+TnvCH/Yr65/6V6PXAftwS3vifxL8HfAY1bxFoeg/EPxjJpuuXWh6tPpF9NbW+kajfpbR3ltJHcwGSe0hJaCRXKRyJna7V6frPhe9u/jp4c1pIgdO0/QdVsp5d4+SWe4014l25ycrbynIGBt56jMXxz+AXhX9o7wWmg+LbG7urO3vIdQtZ7HUrrS7/TrqJsxz215ayRXFvKMkb4ZEYq7qSVZgYfTS+q/P+tNns9Bxdr9NGvRtNJ/L7101Pzs/aC/4KSTfB7/gn54g8CXfxc0fwf8AEK4uvHWi6J4p1/XYbXUG0nQ9RvbOGWCWdw11qUgS1to2BeVpGknO8xOG/Qv9mP4h6f8AFf8AZ18D+I9K1yy8S2Or6HaTpqlpeLeRXrGJQ7iZSwc7w2Tk8g55qXTv2dvBuk/Aaf4ZW2ipD4JutMn0efTluJsz286us++bf5zSSeZIzylzI7uzly5LV1WgaHa+F9CstNsYvIstOgS1t49xby40UKq5JJOABySTVQ09pzauXJr/AIee+nS94vd3d9tCKnvSi4qyXPp25nFpX62s1stLeZwn7ON7Jpv7JPgO4ihe4lg8I6fIkSfelYWcZCj3OMV8R/C7xn8TtH8CeBrrwX4j8ZeOPHPx++BHiDxnd2GpeJpp4T4kii0uSzmsRczG30yIy6nNF5Vv5NuAIjtzGpr71+Anha98EfArwXompwiDUdI0GxsbuIOHEcsduiOu4Eg4ZSMgkGuF8F/8E9/g/wCAbTxTbWHg9ZbHxjZT6Zf2OoaneahZW9lPI0s1nZwXEzxWFq8jFzBaLDFuVDtyiYz5E+ZS2aa/8lmvxcoy8nBNK+21OooOMrXs07dHZp3+VnorXu03Y85/4J66BrPwX8ba34C8a6Nr+leN5NBsNckkuPi/4g+Itld2xkmg3rJqyRG0uPOSTfHBF5bK0Z8x9u1PcPD3/Jz3i/8A7FfQ/wD0r1imfAz9mTwn+ztHqH/COjxNdXWqeWtzf+IvFGqeJL94493lwi61G4uJ1hQvIyxK4jVpJGChnYnT0bwve2nx08R608QGnahoOlWUEu8fPLBcak8q7c5GFuIjkjB3cdDjepPnd3v9y3drLW1lZfK9ley5qcOXTpp5vZJ3fXW79NDxf9rTQ7r4z/tR+A/hveeJfGPhfwxdeEvEHieeXw54gutCubq+tJ9Mt7ctc2ksU7Rwrezu0JYwyM8ZkVtiivkW/wD2m/ir8fPg54Z8ea8PFH9heBPgx4b+I2vapoHjy68H3FvPcDUJb6/gtra3mg1WYx2CNHY3qLZcOC370gfoV+0H+yl4H/ais9Kj8Y6bqU8uhyyyWN5pet32i31uJYzHNELmymhmMMqHbJCXMcgVd6ttXGb8TP2Ivhl8Wrrw8+reHriGHwzYppVpZ6TrF9pFjc2ClCthd21pNFDe2Y2AC2uklhAZxsw7hs6PupJ73Tv/AODHe3f3oR0a0gnzXSS6HKL0a0tbs1rFtJ9nZ6u9uZqzTZpftI6jFrH7Jnj27gcyQXXhHUJo3IwWVrOQg47cGqH7cnxO1n4LfsZfFXxd4dlNtr3hvwpqWo6fceWkn2WeK2kdJir/ACMEYByG4IUg10/x58K3njX4E+M9E0uETahq2g31jaRblQSSyW7oi5JAGWYDJIArofEPh6w8W6Be6Vqtlaalpmp28lreWl1Cs0F1C6lXjkRgVZGUkFSMEEg1NZc0ZKK3v1/VfnYnDvklFz1ta/8AT/U+OfBPw50rwn8aPip8Ite8b/E+++Gmh+B/D3jqTULr4ia6mr6VdS3GqxXRGqpdrepBJHYQyeQJxEu2TagV2Fehf8EufhvqPhb9mmPxTqeq+Orp/iXdt4psdL8UeKdT8QT+G9OnVfsNis2oXE8ystsInmHmEG4ln24TYq9l8Pf2FPhj8MPhN4q8FaXouqvoXjawbStaOo+ItT1O/vLMwNbrbC9ubiS6jhjid1ijjlVYt7GMIWJPq+madDo+m29pbp5dvaxrDEmSdqqAAMnk8DvW3Mk5tdbLt1bd1t0go22UX3sZWbUU+m/XVRSTT39588pJ9ZLe1zifhB/yUH4qf9jRB/6ZdLr5W/4KE+LfEMnjD47a3Z+L/F3hi4+AvwptPG3hODTNcuNPsptUkfV5XnvLeGVI7+Jv7Nt4RBdrJEB521cyMa+ufhz4XvfD/jDx7d3UQjg1zXor2zbeG82JdMsLctgHI/eQSjBwflz0INc38a/2M/hx+0P430rxF4t0GfUNU0mD7IGg1a9sYdRtvNWYWt9DbyxxX9sJFDiC7WWIFnIQb2znrzJ7W69tHql1f3d90bwmop8yvtp3s02m90mk07dH1V0fGXxW+Nnim8/au1DxRHq3xGtLfw/8Q/Cuhf8ACQWfiK6g8FeFbO7h0xbrQ9Q0gOPtd5cPeyhLkWdwkTX9qz3tt9naOH7h/aO/5J9p/wD2NHh3/wBPVjXO+Kv2D/hb41+NY8f6j4fvpdfN9a6rPBHruoQ6Rf31qFFte3OmJOLG5uodkWyeaB5UMEJDAxR7ey+NPhe98X+D7O00+ITTxa9o16ylwuIrfU7W4lbJIHEcTnHU4wMkgVfMvZKFtU//AG2K/NSfzu7ycpPGz5rt30S+5v8AS3X0SVkcB/wUB8Vat4a/Z5jttI1LUtFl8T+KPD3hm61HT7j7PdWVnqGsWdlctFKCGikMM8iJLGRJG8iuhDKDXy74q1bxRoa+Nvh82r/GrXvhL8NPi5aaXrN34Y1TWdW8XRaHceG7fUFtvtls8msXEceq3cG97eR7kQsFJ8lXFfdnxZ+E/h745/DnVvCfirTItX0DW4Db3ds7vGWGQyskiFXjkRgrpJGyvG6qysrKCPPbr9gb4X3nwjt/BbaTryabaaufEEWoxeKtWj8QLqRVkN7/AGwtyNRNwY2aIym43mEmIkx/JWcPd5rq92v/AEqm9V5csrd+drRXvrzKyXk/k2pK6fd3S7KylZtHO/8ABMH4ga78Qv2V9+vXPiG8fQ/FHiDQNPn1+Qy6s+n2OrXVraC8kJLSXKwRRpI8hMjOjGQmTea9J/Zx/wCSfah/2NHiL/09X1b3wv8AhhoXwY8A6Z4Y8M6eml6JpEXlW1usjyEZYszvI5Z5JHdmd5HZnd3ZmZmYk0fgt4XvfCHg+8tNQiEM8uvazeqocNmK41O6uImyCRzHKhx1GcHBBFaVJJyuvx3fm/N7syjfVvS7bstld3svJbL0PAv2rZPiL4a/by/Z0vYfiJcWfw/1zxbd6Q/hLTdP+yLfN/wjur3Dy390ZXa6VZIImiiVIY0ILOJnEbx+bfDL4geJrH4y/DD4hN4p8X3er/E74v8AirwHrmh3muXM+kRaVZLrq2sUGnGVrS2lt/7JtS08MSSyEzeY7eY1faHjX4S+H/iJ4n8KazrGn/bNS8EalJq+iTefJH9iuntZ7RpNqsFfMFzOm1wy/PnG4KRyPhT9jP4ceCfjlf8AxF0zQZ7fxRqE892xbVr2TTra5nRY7i6t7B5TZ29zMi4lnhhSWUM+923vuVNqMlfZX9dWnb56q97paLTQ0rNTjpvypfNc6v8ALmjK20pR11tI1Pi//wAlB+Ff/Y0T/wDpl1Sl/aU8NeMPFvwg1Sx8EeMLfwJrMqZfWW0ddUntbcA+b9mjeRIkuCP9XLKs0aNgtDKPlq/8RvC974g8YeAru1iEkGh69Le3jbwvlRNpl/bhsE5P7yeIYGT82egJrqby0jv7SWCVd0UyGN1zjKkYIrnxFOU6UoR3a09SqUlGak9j89fix4q+LHib/g3z8L+NPDfxW1fwrr9h8HYfEOu66LZr3xBrEiaMs37m+klH2aWSUZknMcspVm8toZNsq/oJokjS6NaMxLM0KEknJJ2iuJk/Zc8Cy/syf8KcOh5+HH/CPDwr/ZH224/5Bog+ziDz/M8//VfLv8zf33Z5rvbeBbWBI0GEjUKoz0A4Fd+JqxnVqTgtJSbXz/pabb92ZW9ymusVJP58tvXZ6vXb5cL+yv8A8mw/Dj/sV9M/9JIq8OvW+JWgf8FZPD9lqvxIl1Hwn4k+HviW70jwzaaZ9i0vSTbX2hpDPcL5zveXf+kzAzM8aBCFjiiLStL9A/ATwve+B/gX4L0XUohBqOkaDY2V3EHD+XLFbxo67lJBwykZBwaXxR8EPDPjP4hWXivUNPkl8Qado194ftryO8nhaGyvXt5LmIBHC5drWA78b18v5WXLZ5NVNT8pre3xQlFemrTvule3Z6Ras0/L8Gn+V9Nn1PmT9kLwnf6f+1Wq+EPiF8RPiJoXhzSL3TPiZ4j1vxBe32g654j8y32R6bazyy29rLC63nnR6f5Vvb+Ytu4eRNsH0V4h/wCTnvCH/Yr65/6V6PXJfsz/APBP74bfsgPp6eAf+Fg6bp+k2R06x0m/+IniHV9IsoDj5IrG8vprVMYG0rECvOCMnPXeIf8Ak53wh/2K+uf+lej1o2uWMV08rdW9EtEtdEtlZa2u8/tN9/n06vq+7676bLyb9rTQ7r4z/tR+A/hveeJfGPhfwxdeEvEHieeXw54gutCubq+tJ9Mt7ctc2ksU7Rwrezu0JYwyM8ZkVtiivDPiB8YPjD8W/wBgX9l/4pr8SJvDMOt6l4Bn8T6fpOlC3vfE9xfaxpsM3mXgkxFZSRzSM9vDCrSFlBm8rfFJ9h/tB/speB/2orPSo/GOm6lPLocssljeaXrd9ot9biWMxzRC5spoZjDKh2yQlzHIFXerbVxreMfgL4Q8d+ANH8K6jodr/wAI74fvNNv9N0+2Z7SCyl064huLLYISuFilgiIT7hCBSpUkEw7UHFy6ThL1SnJy07uLUbdeSLb2tc2n/wCAtel0tvK/vXvo20tGyj+1R/ybD8R/+xX1P/0klrtNavZNN0e7uIoXuJYIXkSJPvSsFJCj3OMVzfx78L3vjj4F+NNF02IT6jq+g31laRFwnmSy28iIu5iAMswGScCutIyKxqxlKDjF2bW/YItKSbVz89f2a9V8c383wnh0n4o+K4dc/aK+DWr+Ltf1XV9Rm1y30LWU/sl4tRsrS4ma3s44zqdwgtrcRWxCw5RvLFewf8E/dNW5+J3jTV/AfiP4g+JPghcWFlaaPqXizxRqHiEa7q0UlwLu+02e/kluDYtEbdA6yfZpnRngTZmWXs7f/gmh8FrXwh420BfCd7/YvxA0240XVbNvEOptFb6fcSNLPZWINwf7NtZHYs0Fl5EZIX5flXHWfs//ALJvhL9mX7SPC958QJormCK18jxB4913xJBbxx52LDFqN5cJBgHGYgpIAByAMdHPFy5krKz0XnKbSfdRi4qPonZcsUTPWNlq2935cuum0m07+V1rzyte+EH/ACUH4qf9jRB/6ZdLr5W/4KE+LfEMnjD47a3Z+L/F3hi4+AvwptPG3hODTNcuNPsptUkfV5XnvLeGVI7+Jv7Nt4RBdrJEB521cyMa+ufhz4XvfD/jDx7d3UQjg1zXor2zbeG82JdMsLctgHI/eQSjBwflz0INc38a/wBjP4cftD+N9K8ReLdBn1DVNJg+yBoNWvbGHUbbzVmFrfQ28scV/bCRQ4gu1liBZyEG9s568ye1uvbR6pdX93fdGkJqKfMr7ad7NNpvdJpNO3R9VdHg37XWk6/8NviL8PPilYan8XIZ9V8S6KdY1E+J5B4P8IaVJNbW1xY3GixTxi5Nz58qpObO4limm82S4gigj2fRv7R3/JPtP/7Gjw7/AOnqxrA8SfsM/DPxZ8XJfGt9o2rSapdXsGp3diniLUotD1G8gCCG7udJS4Gn3FwnlQlZprd5A0ELBsxRlev+NPhe98X+D7O00+ITTxa9o16ylwuIrfU7W4lbJIHEcTnHU4wMkgVXMvZ8vm36JpaX+T6btt3bZiou6cndpJX72vrbvr32SS2OA/4KA+KtW8Nfs8x22kalqWiy+J/FHh7wzdajp9x9nurKz1DWLOyuWilBDRSGGeREljIkjeRXQhlBr5u1D9tqx/Yp0H4t/D/VfiPpujppnxEg8GeBPEHxA8StPHpKXWhWGqTteX9/MZLkWhuLqRRPM0kn7mAMNyY+2/iz8J/D3xz+HOreE/FWmRavoGtwG3u7Z3eMsMhlZJEKvHIjBXSSNleN1VlZWUEUvgr8CfDP7Pngx9C8L2d5b2c9zJe3U9/qV1ql/qFxJjfPc3d1JLcXEpAVd8sjttRFB2qoGaT5Zxf2v84aeVuWVmtf3jtbrrzL3fL8HZ6+e6unp7q6njn/AASK+M8Xx4/4J2fDDXT42X4g6j/ZQtdU1ptTTUbi4u42IkE8qkjzhxuU4IyOBxXqv7OP/JPtQ/7GjxF/6er6tv4T/CrQPgd8OdI8JeF7D+zPD+hQC1sbTz5JvIjBJC75GZ25J5ZiaqfBbwve+EPB95aahEIZ5de1m9VQ4bMVxqd1cRNkEjmOVDjqM4OCCK0m05XRnFWVj45+PPxA8TaZ8UviP8SrfxT4vtNa+HHxb8JeBdG0OLXLmLRptKvjoaXUM2nJL9luJZ/7WupFnmiadP3OxlEa1d+EugfEX4Vftc/8Jh8WPDXiW007xn8QNV0bwzeQfGnXL2OKGU3Q04TeGUA0iO3a1gzkSyypI8btEr7jH9K+I/2M/hx4s+PFv8Sb7QZ5PFcD28zMmrXsWn3k9sGW2ubiwSUWdxcwhyIriaF5YwqbHXYm2LwP+xR8Ovhx8VJPGGkabrdvqTXVxfw2MniXU7jRLC6uC5nubXSpLhrC1ncyTbpYIEc+fN8372TcqHuKF91o/NWpp22s5OEnfaLm9JXd6rPnjKK67etppJ91HmW93JJXasjZ+L//ACUH4V/9jRP/AOmXVK72uD+L3/JQfhZ/2NE//pl1Su8pCCiiigAooooAKKKKAOC/aO/5J9p//Y0eHf8A09WNd7XBftHf8k+0/wD7Gjw7/wCnqxrvaACiiigAooooAKKKKACiiigAooooAK4j4c/tM/Dj4w+MvEHhzwj8QPBHinxD4SkMOuaXpGu2t9eaM4dkKXMMTs8LB0dcOAcqw6g11XiO8s9P8PX0+oT/AGWwgt5JLmYyGLyYgpLtuBBXC5OQQRivyztfi/8AC39vH4H+MP8AhSXib4dw2fgL4R+I/CXwz8B6HrlrqPjDWbGe1hjmurm0jla6tkYWsKQWzfviZFluNkrLDFHN70l2Tfpo9W+mqSWjb956KDZpCHNyp6XaX4rbbo+6S0Wrkj9K/hJ8f/Anx+8J3GveBPGvhLxrodncPaXGo6DrFvqVpBMgDPE0sLsiuoZSVJyAwyOazfH37WPws+FPw10bxn4o+JXgDw34P8RmIaTruq+IbSz03VPNjMsXkXEkixy74wXXYx3KCRkV8k/D7wt8L/8AgoJ8Z/i7qfh65tPGfwVvvh/4W025l0PVpodI1TVLSXV5XsZjbSIs/lWs9olxaS5TbJHHNGR8o8z8J/EDSP2e/wBjf9i/x7f6/wDCbSSvwgPhdbT4h3lxpWlzQXmn6VJK9teR208ZvFFqqrYMEe8jeUI6eS5rSreCm7fDy6dXdVPu5nBJbpKSk20mTStNrtrtrbSLa8+XmaezcotWTP1AjkEsYZSGVhkEHIIp1eKf8E3vA+tfDT9gD4MeH/EcN5ba5pHg3S7W8gu4mhuLeRbWMGOSNiTG68KUJO0grk4r2utK9NU6sqad0m19xlTlzQUn1CiiisiwooooAKKKKACiiigAooooA4L4Qf8AJQfip/2NEH/pl0uu9rgvhB/yUH4qf9jRB/6ZdLrvaACiiigAooooAKKKKACiiigAooooAKKKKACiiigAooooAK4j4q/tL/Dj4E69oOl+N/iB4J8G6n4pmNtotnrmuWunT6xKGRTHbJM6tM26SMYQE5dR3FdvXwV/wUc/ad+Cnhv42eKvg9qHi/4YeB/iD8VPB8Gl+MvE3jjxBa2FloXhwtdpEsEN3KEu7t2uLsxW8SiMFmluGCrFHPEpWait302vo3v021etld2LhFO7lolu+2qV/PfRdXZdT7J1b49eBtA+Lmm/D++8Z+E7Lx5rVo1/p/hufV7ePV7+3XfumitS4mkjHlyZZVIHlvz8pqp8Of2mfhx8YfGXiDw54R+IHgjxT4h8JSGHXNL0jXbW+vNGcOyFLmGJ2eFg6OuHAOVYdQa+Afjv4j8LeF9e+Jfw5/tu0HxC1/4qeBvFHhSE3RTUtT8PWkOg+ZqtswbfLaW9vY6oJriL5EMU+7G75ubtfi/8Lf28fgf4w/4Ul4m+HcNn4C+EfiPwl8M/Aeh65a6j4w1mxntYY5rq5tI5WurZGFrCkFs374mRZbjZKywxXpyOSeyb10t7ileXazfI1rdqbulGViEeZxUtLuK77u2m101qm3HomrtH6W/B748+Bv2h/DM2teAPGfhTxzo1vcvZS3/h/V7fU7aKdApeJpIHZQ6hlJUnI3Djmusr5H/Yk+JXhX4+ftmfEfxz8L9W0rX/AIZz+A/CujHU9ImWXTptVt5tWkkt1ZMqJ4LWe0WROGjEkSsAQAPritKkOV2/Pf8Ap7ryaMYS5vw/FJ29Y35XtqnotgooorMsKKKKACiiigAooooAKKKKACiiigAooooAKKKKACuC8Q/8nPeEP+xX1z/0r0eu9rgvEP8Ayc94Q/7FfXP/AEr0egDvaKKKACiiigAooooA4741ftEfD/8AZs8NW+tfEXxz4O8A6Pd3Is4L/wAR61baVbTTlWYRLJO6KzlUY7Qc4UnHBpPGP7RXw/8Ah3rPhXTvEHjrwdoWoeOpRB4atdQ1q2tZvEMnyfJZo7hrhv3sfEYY/vE/vCvnn/gor+2P8L/2TPiz4H/tfUfAGm/GDxRpWpaT4Xv/ABr4gj0fQtE06SS2a/u7qWaRY/LDRWwEUQNxcMqRrsj86aL5e+MNn8PPgR8DPiD4C0/xfoviyH4gfs+aT4U+Emo20sBHji/gk1dDb6U0LeVNP9qu7CUQ22SiSwEAqgKqk+Zc2+ttOtlK6j3ei10SbklzODNORX5W7aLfpdxXM+yV2+uiTbipXX6RaX+0v8ONb+M978OLL4geCbv4h6bD9pvPC8GuWsmtWkW1H8ySzD+ci7ZEbJQDDqe4rpbXxjpF94rvdCg1TTptc022hvLvTkuUa7tYJmkWGWSIHeqSNDMFYgBjE4BO04/P79n39or4JftG/tNeDvh94W8d/DDw/Y/CXxpqOrfYrjxPaSeK/G3i11vUv/stpLIbqO0WW7u3edgJLllKxotsokm9X/ZL+BXhj4Df8FQPj3aeGbG5thrfgnwnq+pXN5qFzqN5qN3LfeIQ0s1zcySTSsESONd7kJHHHGoVEVRpCN4qV9GnZrZ6Jprsnr52Sf2tMm3ySlazjy3T3V5KLT81dfNtbx1+vKKKKgYUUUUAFFFFAHBfF/8A5KD8K/8AsaJ//TLqld7XBfF//koPwr/7Gif/ANMuqV3tABRRRQAUUUUAFFFFAGD8RfBI+IHh+3sTcm18jVNP1LeI9+77JewXWzGR97ydue27ODjB3qKKACiiigAooooAKKKKACiiigAooooAKKKKACiiigAooooAKKKKACiiigAooooAKKKKACiiigDB8I+CR4U8QeKL4XJn/wCEl1RNSKeXt+z7bK1tdmcnd/x7bs8ffxjjJ3qKKACiiigAooooAKKKKACiiigAooooAKKKKACiiigAooooAKKKKACiiigAooooAKKKKACiiigAooooAKKKKACiiigAooooAKKKKACiiigArB1DwSL/AOJukeI/tJU6Vpd9pot/Lz5v2mWzk37s8bfsmMYOfM6jHO9RQAUUUUAFFFFABRRRQAUUUUAFFFFABRRRQAUUUUAFFFFAGD4u8EjxX4g8L3xuTB/wjWqPqQTy932jdZXVrszkbf8Aj53Z5+5jHORvUUUAFFFFABRRRQAUUUUAFFFFABRRRQAUUUUAFFFFABRRRQAUUUUAFFFFABRRRQAUUUUAFFFFABRRRQAUUUUAFFFFABRRRQAUUUUAFFFFABRRRQAUUUUAFFFFABRRRQAUUUUAFFFFABRRRQAUUUUAFFFFABRRRQAUUUUAFFFFABRRRQAUUUUAFFFFABRRRQAUUUUAFFFFABRRRQAUUUUAFFFFABRRRQAUUUUAFFFFABRRRQAUUUUAFFFFABRRRQAUUUU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52" name="Metin kutusu 251"/>
          <p:cNvSpPr txBox="1"/>
          <p:nvPr/>
        </p:nvSpPr>
        <p:spPr>
          <a:xfrm>
            <a:off x="307975" y="7327312"/>
            <a:ext cx="5824515" cy="1054135"/>
          </a:xfrm>
          <a:prstGeom prst="rect">
            <a:avLst/>
          </a:prstGeom>
          <a:noFill/>
        </p:spPr>
        <p:txBody>
          <a:bodyPr wrap="square" rtlCol="0">
            <a:spAutoFit/>
          </a:bodyPr>
          <a:lstStyle/>
          <a:p>
            <a:r>
              <a:rPr lang="tr-TR" sz="1250" b="1" dirty="0">
                <a:latin typeface="Century Gothic" panose="020B0502020202020204" pitchFamily="34" charset="0"/>
                <a:ea typeface="Calibri" panose="020F0502020204030204" pitchFamily="34" charset="0"/>
                <a:cs typeface="Times New Roman" panose="02020603050405020304" pitchFamily="18" charset="0"/>
              </a:rPr>
              <a:t>GÜVEN ENDEKSLERİ </a:t>
            </a:r>
          </a:p>
          <a:p>
            <a:endParaRPr lang="tr-TR" sz="1250" dirty="0">
              <a:latin typeface="Century Gothic" panose="020B0502020202020204" pitchFamily="34" charset="0"/>
              <a:ea typeface="Calibri" panose="020F0502020204030204" pitchFamily="34" charset="0"/>
              <a:cs typeface="Times New Roman" panose="02020603050405020304" pitchFamily="18" charset="0"/>
            </a:endParaRPr>
          </a:p>
          <a:p>
            <a:r>
              <a:rPr lang="tr-TR" sz="1250" dirty="0">
                <a:latin typeface="Century Gothic" panose="020B0502020202020204" pitchFamily="34" charset="0"/>
                <a:ea typeface="Calibri" panose="020F0502020204030204" pitchFamily="34" charset="0"/>
                <a:cs typeface="Times New Roman" panose="02020603050405020304" pitchFamily="18" charset="0"/>
              </a:rPr>
              <a:t>TÜİK tarafından mevsimsel etkilerden arındırılmış olarak hesap edilen tüketici güven endeksi Aralık ayında bir önceki aya göre %3,1 oranında azalmıştır; Kasım ayında 71,1 olan endeks, Aralık ayında 68,9 oldu.</a:t>
            </a:r>
          </a:p>
        </p:txBody>
      </p:sp>
      <p:pic>
        <p:nvPicPr>
          <p:cNvPr id="6" name="Resim 5"/>
          <p:cNvPicPr>
            <a:picLocks noChangeAspect="1"/>
          </p:cNvPicPr>
          <p:nvPr/>
        </p:nvPicPr>
        <p:blipFill>
          <a:blip r:embed="rId4"/>
          <a:stretch>
            <a:fillRect/>
          </a:stretch>
        </p:blipFill>
        <p:spPr>
          <a:xfrm>
            <a:off x="1162207" y="5448767"/>
            <a:ext cx="4101358" cy="1645113"/>
          </a:xfrm>
          <a:prstGeom prst="rect">
            <a:avLst/>
          </a:prstGeom>
        </p:spPr>
      </p:pic>
      <p:pic>
        <p:nvPicPr>
          <p:cNvPr id="9" name="Resim 8"/>
          <p:cNvPicPr>
            <a:picLocks noChangeAspect="1"/>
          </p:cNvPicPr>
          <p:nvPr/>
        </p:nvPicPr>
        <p:blipFill>
          <a:blip r:embed="rId5"/>
          <a:stretch>
            <a:fillRect/>
          </a:stretch>
        </p:blipFill>
        <p:spPr>
          <a:xfrm>
            <a:off x="861162" y="8381447"/>
            <a:ext cx="3477296" cy="1524552"/>
          </a:xfrm>
          <a:prstGeom prst="rect">
            <a:avLst/>
          </a:prstGeom>
        </p:spPr>
      </p:pic>
    </p:spTree>
    <p:extLst>
      <p:ext uri="{BB962C8B-B14F-4D97-AF65-F5344CB8AC3E}">
        <p14:creationId xmlns:p14="http://schemas.microsoft.com/office/powerpoint/2010/main" val="3428530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7E133809-5D05-4A33-8F72-E1E49F570C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2" t="-1" r="9489" b="51994"/>
          <a:stretch/>
        </p:blipFill>
        <p:spPr>
          <a:xfrm>
            <a:off x="184731" y="121675"/>
            <a:ext cx="733147" cy="720000"/>
          </a:xfrm>
          <a:prstGeom prst="rect">
            <a:avLst/>
          </a:prstGeom>
        </p:spPr>
      </p:pic>
      <p:sp>
        <p:nvSpPr>
          <p:cNvPr id="89" name="Rectangle 88">
            <a:extLst>
              <a:ext uri="{FF2B5EF4-FFF2-40B4-BE49-F238E27FC236}">
                <a16:creationId xmlns:a16="http://schemas.microsoft.com/office/drawing/2014/main" id="{0DBC2856-44A7-4278-9431-C4F4770FA3FB}"/>
              </a:ext>
            </a:extLst>
          </p:cNvPr>
          <p:cNvSpPr/>
          <p:nvPr/>
        </p:nvSpPr>
        <p:spPr>
          <a:xfrm>
            <a:off x="0" y="9662614"/>
            <a:ext cx="6858000" cy="243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Rectangle 59"/>
          <p:cNvSpPr>
            <a:spLocks noChangeArrowheads="1"/>
          </p:cNvSpPr>
          <p:nvPr/>
        </p:nvSpPr>
        <p:spPr bwMode="auto">
          <a:xfrm>
            <a:off x="0" y="19559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000" b="0" i="0" u="none" strike="noStrike" cap="none" normalizeH="0" baseline="0" dirty="0">
                <a:ln>
                  <a:noFill/>
                </a:ln>
                <a:solidFill>
                  <a:schemeClr val="tx1"/>
                </a:solidFill>
                <a:effectLst/>
                <a:latin typeface="Arial" panose="020B0604020202020204" pitchFamily="34" charset="0"/>
                <a:ea typeface="Arial Black" panose="020B0A04020102020204" pitchFamily="34" charset="0"/>
                <a:cs typeface="Arial Black" panose="020B0A040201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2" name="AutoShape 2" descr="data:image/png;base64,/9j/4AAQSkZJRgABAQEAkACQAAD/2wBDAAIBAQIBAQICAgICAgICAwUDAwMDAwYEBAMFBwYHBwcGBwcICQsJCAgKCAcHCg0KCgsMDAwMBwkODw0MDgsMDAz/2wBDAQICAgMDAwYDAwYMCAcIDAwMDAwMDAwMDAwMDAwMDAwMDAwMDAwMDAwMDAwMDAwMDAwMDAwMDAwMDAwMDAwMDAz/wAARCAFF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KKKKACiiigD571X9vLU7v4teN/CnhH4FfGD4hf8K/1WLRdW1XRbvw1bWIu3s7a98uMX+r2s7Yhu4ct5QXJIBOK9Euf2rvhlpvxP0/wNffELwNp3jzU5DBbeGLnxBZprE0wiWVoltfNMjusbqxCg/KwPQg18deJP2bvEXhf9rn42eIdX+C/7Tfi+y8X+K7XWNE1P4d/FyHw1pVxapo2m2pE1mPEmnZmE9tOGaS3JZAg3soAHSeMv2PvHXiCf4uapZ+EPs2peMvjh4J8Y2DveWYuptI04eHftMjyCU48n7JqA8stuba+wMJFL1h0p+yjPS6g5Ps5Ommum3NKT00Ud+pVZJSlydL2+SbX5Jb9duh9BfET9uz4YfDn436D8NZPFeiar4/1zWLfR38O6bqdpPquktPbyXEdxd2vmiaKApGPn2HJljwCGzV/WP2zPhpb+FviTqGj+MvDfi+6+Ednc3firSfD+rWuoalo5gSZ2gnhWTMMx8iVQkpTLIwyMHHy/P+zX8StP+MngTwwfhZNrOneGPjRqvxFuviJLqmmLbfYL7+0pEEUXni9N1Et5DaOrQBPLgBSRxtVfOP2eP+Ce3xd8JfCvxb4b16z+KGoav4Z+E/iHwDpF1reteFE0TXbi9ZCh0+Owtkvnhle3WbzdWuI5YTNtKytJNKvPCUnRlJ/F7zXnanGS0/x3jrZu918PKbKFP6wot+7eK++pKLf/AICoy/up69WfeHiP9r/4WeB/Durap4j+IvgbwxaeHYbKbWm1jX7Sy/sMXqhrQXfmSAQGbP7veRv/AIc123hLxdpXj/wtp2uaFqen61omsW0d7YahYXKXNrfQSKHjlilQlXRlIKspIIIINfD+sfsteP8A4PfBnR/B2leB/iD4jl8F+KIvFGh+MfB/iDQYPFMUt1Z3cU8rJq5NnfXcJlltZTeYR7W6hkjeSeJlT6a/Yh8GeKvAH7MHhjS/GmnafpXiOIXMtzbWttZ2zostzLLGblLJVtBeNG6Ncm1HkG4aYxkoVJ65Rj71ujX4q+nez0vp+OnDCU+WHNu1r63/AAurO29200ra+r0UUVkbBRRRQAUUUUAFFFFABRRRQAUUUUAFFFFABRRRQAUUUUAFFFFABRRRQAUUUUAFFFFABRRRQAUUUUAFFFFABRRRQAUUUUAFFFFABRRRQAUUUUAFFFFABRRRQAUUUUAFFFFABRRRQAUUUUAFFFFABRRRQAUUUUAFFFFABRRRQAUUUUAFFFFABRRRQAUUUUAFFFFABRRRQAUUUUAFFFFABRRRQAUUUUAFcT48/aO8DfDH4reC/A2u+JdN0/xh8RJ7i38OaOzlrzVDb28lxOyRqCRHHHGxaRsICUXdudFbtq+aP2pvgDZXH7Yf7PvjbQPBVq+tf8JxM/ibX9P0dTdfY4vDWtwW5vLlE3eSktwsaea21WmCrguAXHWST2/r9fwH9ib6qMmvVJv9DvYf25vhZJ8UdZ8IyeKRZ6noK3Ru7u9067tNHLWkfm3cUWpyxLZTzW6bmmiineSERyb1Xy327H7P/wC1L4K/ad03ULjwjfarK+ktELuz1bQ7/RL+BZU3wym1voYZ/JlUMY5dnlybH2M21sfnx+0p+zr8QPj38Grn4HaB4N8ZReNfCXjXx34putWvNIktNH1Kw1Kz1/7F5GpvGLKd7ttYtIniSVpIj5/mooiY19Ufsh6lffG39rjx58V7Xwx4w8KeFdR8FeHfC0EHibQLvQb+6v7S41S5uf8ARbqOOUpCt9BGJdpjdjII3YITTpJSjdvon+Hxejfu23i/ieqQV1yN8vd/+lKNvXl/eX2cdI31kfUNFee/HafWfDUOj63pniLVNPjj1rSNPn02OC0e0vI7nUre3lLl4WmDeXMwBSRcEKcdc+hVIgooooAKKKKACiiigAooooAKKKKACiiigAooooAKKKKACiiigAooooAKKKKACiiigAooooAKKKKACiiigAooooAKKKKACiiigAooooAKKKKACiiigAooooAKKKKACiiigAooooAKKKKACiiigAooooAKKKKACiiigAooooAKKKKACiiigAooooAKKKKACiiigAooooAKKKKACiiigAooooAKKKKACiiigAooooAKKKKACiiigAooooA4L9o7/kn2n/8AY0eHf/T1Y13tcF+0d/yT7T/+xo8O/wDp6sa72gAooooAKKKKACiiigAooooAKKKKACiiigAooooAKKKKACiiigAooooAKKKKACiiigAooooAKKKKACiiigAooooAKKKKACiiigAooooAKKKKACiiigAooooAKKKKACiiigAooooAKKKKACiiigAooooAKKKKACiiigAooooAKKKKACiiigAooooAKKKKACiiigAooooAKKKKACiiigAooooAKKKKACiiigAooooAKKKKACor+6+w2M02x5PJRn2IMs+BnAHrUtIRkenv6VFRScGouzGrX1Pgbwd/wVO8a+FPANv4t8c3Pww1TSfHHwk1v4seHLLw7BcxXHhuHTlgkNjfSSXMv27et5En2iKO1/eW0y+T8w2e0/8ABPj9pTxT+0BpWrN4w8X6BrOrQWlndJpNv8Kdf+H97p6Sh90rRaxdzS3du7LsSeKOOPdDINzHITA+CH/BNTU/hP4/8T+LJPGvhOz8Wahpuo2Gk654T+Hdh4evftF9LFJPquqqHmt9T1Im2twZfJt4sCbEK+b8vqnwI+Avi7wv8R9V8b/EfxZ4Z8XeML7TINCt5/Dvhufw/YWtjFLJMFNvNfXrvM0szlpPOC7VjCxqQzPtFxvto192s2ku7s4Rbdm0ua7bcWq2q93dP5P4NfLaTS7tq1rM3/2jv+Sfaf8A9jR4d/8AT1Y13teXftN+BtE1LSND1240fS59c0/xL4fitdRktI2u7ZG1mzDKkpG9QQzAgEZ3H1Neo1ABRRRQAUUUUAFFFFABRRRQAUUUUAFFFFABRRRQAUUUUAFFFFABRRRQAUUUUAFFFFABRRRQAUUUUAFFFFABRRRQAUUUUAFFFFABRRRQAUUUUAFFFFABRRRQAUUUUAFFFFABRRRQAUUUUAFFFFABRRRQAUUUUAFFFFABRRRQAUUUUAFFFFABRRRQAUUUUAFFFFABRRRQAUUUUAFFFFABRRRQAUUUUAFFFFABRRRQAUUUUAFFFFABRRRQBwX7R3/JPtP/AOxo8O/+nqxrva4L9o7/AJJ9p/8A2NHh3/09WNd7QAUUUUAFFFFABRRRQAUUUUAFFFFABRRRQAUUUUAFFFFABRRRQAUUUUAFFFFABRRRQAUUUUAFFFFABRRRQAUUUUAFFFFABRRRQAUUUUAFFFFABRRRQAUUUUAFFFFABRRRQAUUUUAFFFFABRRRQAUUUUAFFFFABRRRQAUUUUAFFFFABRRRQAUUUUAFFFFABRRRQAUUUUAFFFFABRRRQAUUUUAFFFFABRRRQAUUUUAFFFFABUV/532Gb7Ps+0bG8rf93djjPtmpaQjcMHkHqKipFyg4rS407O5+UuiftHfEj9nTw3qd1Z33xyt/Hcvwb8V6547Hj4X09hbeKNN+wsl3pcV8fsgt4pLy5JOmD+z3iNuvJVMfXn7JVjefBf8Aa+8f/Cuz8SeLvE3hOw8F+HvFVvJ4k8QXmvXtlfXdzqltcgXV3LLN5cq2MEgi3iNGDmNVDkV6B8Jf2DPhT8E/7aXQvDEkltr2nyaPPZ6tq17rNna6c7Fn0+0t7yaWKzsmJ5tbZY4SFQbMIgG1+zx+yn4H/ZY0e+svBmnalbDUjCLm51TW77Wr2WOFPLgh+03s00wgiXIjhD+XGGbYq7mz0Ka6rp06+9N28ox5ly+UVF6JMVX3k0u+/wD4Br5ytFxd/wCZyTV2nT/ab8Y2lhpGh6M8WqNd33iXw/JHJHplzJaKBrNmTvuFjMMZ+U4V3UngAHcM+o1wX7R3/JPtP/7Gjw7/AOnqxrvayAKKKKACiiigAooooAKKKKACiiigAooooAKKKKACiiigAooooAKKKKACiiigAooooAKKKKACiiigAooooAKKKKACiiigAooooAKKKKACiiigAooooAKKKKACiiigAooooAKKKKACiiigAooooAKKKKACiiigAooooAKKKKACiiigAooooAKKKKACiiigAooooAKKKKACiiigAooooAKKKKACiiigAooooAKKKKACiiigAooooAKK4fwN+018N/idq/irT/DXxB8EeIb/AMCyGHxJbaZrtrdzeHnBkBW8SNybcgxSjEgX/Vv/AHTit8Df2s/hX+0+2pD4a/Ev4f8AxDOi+WdQHhnxFZ6t9g8zd5fm/Z5H8vfsfbuxnY2OhoWu3a/yez9Aem/p8+xJ+0d/yT7T/wDsaPDv/p6sa72uC/aO/wCSfaf/ANjR4d/9PVjXe0AFFFFABRRRQAUUUUAFFFFABRRRQAUUUUAFFFFABRRRQAUUUUAFFFFABRRRQAUUUUAFFFFABRRRQAUUUUAFFFFABRRRQAUUUUAFFFFABRRRQAUVx/xo/aG8Afs3+HLbWPiJ448H+AtIvLkWdvfeI9ZttLtp5yrMIkkndFZyqsQoOcKTjg1X+KP7Tfw2+B2taBpvjX4g+B/CGo+LJfI0O11vXbXT5tZk3Iuy2SV1aZt0kYwgJy6juKFrt3t8+3qD039fl3O4orifjd+0t8Of2ZtFs9S+JHj/AME/D/TtRnNtaXXiXXLXSYbqUKWMcbzuis20E4BJwM1ofCX40eDvj74Kh8SeBPFnhrxr4duZHih1XQdUg1KyldG2uqzQsyEqwIIB4IwaFre3QHpa/U6aiiigAooooAKKKKACiiigAooooAKKKKACiiigAooooAKKKKACiiigAooooAKKKKACiiigAooooAKKKKACivnT9pf/AIKf/C79nC4l0z+0n8W+KA3lJo+iEXEiydAskmdkZzgEZL+iGvF/7B/ai/4KBj/iZTr8Cvh5d9baMONUuoj2YfLM2QcHcYUI/havoMLw7iJ01iMU1RpfzT0v/hj8UvkreZ89i+JMPCo8NhE61X+WGtv8Uvhj83fyPvOivhr9hL4yeIf2Tfj5qX7OfxMv5bn94brwdrFwx230LklYQzE8PglBn5XWSPJO0V9y1xZrlk8DX9m3zRaTjJbSi9mv1XR6HblGaQx1D2iXLJNqUXvGS3T/AEfVahRRRXmHqBRRRQAUUUUAFFFFABRRRQAVU1+VoNCvXSCa5dIHZYYm2ySkKflU9iegPvVuis6sOeDh3VioS5ZKR+Qf7MniSw+LHgq38Nr470J49D/Z91/wxNJ4V0N9Q1b4MQyNp8Z0/wAQW0GZb/UwUbYFSwO/TrzFl+8Z4vtD/gnp8VE8TeMdZ8N+E/jXH+0N8ONE0GweHxXHLolwml6iXljfTUm0i3t7cgQRwy+W6PNH5gLOVkjA+rKK6XUvLm9b+d5Tkr3u9Od21u2rybu04neSt53XlpBPay15NdLWeiVrnl37TdprcmkaHNb6hpcWhp4l8Pi6tJNPkku5n/tmz2lJxMqIAduQYnzg8jII9Rrgv2jv+Sfaf/2NHh3/ANPVjXe1kMKKKKACiiigAooooAKKKKACiiigAooooAKKKKACiiigAooooAKKKKACiiigAooooAKKKKACiiigAooooAKKKKACiiigAooooAKKKKACiiigD4h/4KhfE23+E/7RPw41S78a+AvhPHP4R8S6YPGPj+1W98Nss76cX0sQtLbj7fOIRJExuceXa3ANtdBv3XhGrftJ/BTwb+z94G+C+oaj4M+D/j/4mfBvQdG8YX/xQ8TWts/hDw0LWaKG3KXnkLe6hme68uCOCJAxaa5EYEUMv6q15R+1h+2z8N/2J/DOlar8Q/EEejw61epY2cKRtPcTksoeQRrljHErbnbGFGByzKrZuUKVFxqtct9b9r1Hb75/cnpeTZ24XD4jFYiFLCQcqm0VFXd/dd0lvblb1vrb7MeU5z9pD9oix+Dv7Hni29+HWu6HrniLw5b2fhjSD9viu0tNXvRa2+nLdENxlry0lIbBaORWHDqT6T+z98FdL/Z2+DXh/wAGaOZpbTQ7URPdXD77jUJ2Jee6nfq880zSSyOeWeRmPJrV8D2mg3dtc+INAezurfxa8WqyX1rN50Wo5t4oo5VcEqVMMUQG35SBnqSTuVs58zlLrKzfy/4Lfrp2OH2fIlTtblurbdvytpfbW27CiiipGFFFFABRRRQAUUUUAFFFFABRRRQAUUUUAFFFFABRRRQAUUUUAFFFFABRRRQAUVhfEf4maB8IfCF3r/ibVrLRNHsl3TXV1JsQeijuzHsoBJPABNfH2t/8Fgr/AOJuqz6Z8GPhL4u8eTo5iF9PC8Vsh7OUjVztP+20ZwecdK9XL8kxuOTnh4Xit5NpRXq3ZHk5jnmCwLUMTO0ntFJuT9Ers+3qwvHnxP8ADfwt0r7d4l1/RtAs+cTajeR2yNj0LkZPsK+ND8Nf2zf2mPm13xT4d+EGjz8ta6YR9rVT0KtEZJAcdjOv0zW54E/4IqeAU1f+1viD4m8XfEfV3IM8l7dtbQz/AFCs03/kavS/sfL8PrjcWm/5aac3/wCBaR/Fnm/21mOI0wOEaX81RqC/8B1k/uRr/F7/AILJfCnwW76f4S/tf4h+IJG8m1s9KtZI4ZpScBfNdRkH1jWT2FcD/wAKf/aa/b/Pm+N9ZHwZ+H91yNFsVYahdR/3ZFyJDkcESuoB5EVfXvwp/Zu8A/A2BV8I+ENA0Fwu0z2tmi3Djp80pBkb8WNdtTWdYPB/8iuhaX89S0pL0VuWPrZsX9iY3Gf8jWveP8lO8Yv1lfml6XSPF/2Z/wBgP4YfspwRy+G/D8VxrSrh9Z1HFzfucYJVyMR57iMKD3Fe0UUV4GKxlfE1HWxE3KT6t3PoMJg6GFpqjhoKMV0SsfPX/BRT9jUftX/CVLnRT9i8feE2N/4fvY38qQyDDG3L8YDlVwcja6ocgZzH/wAE6P2ym/ao+FU1jr6/YfiD4QcWHiCykTy5HdSVFwE4wGKkMMDa6sMAbc/RNfDP7f3wg1z9k3426f8AtJ/Di2LfZnWDxlpcXyx31uxVWmYDswCq5x8rLHJjIY19DlNSGYYf+yK7tLelJ9JPeD8p/hK3c+dzelPL8T/bGHV46KrFdYraa/vQ69437H3NRXL/AAX+MGifHv4YaP4t8O3P2rSdatxPETw8Z6PG47OjAqw7FTVXWP2ifh/4d+MWmfDvUPHXg6x+IGt25u9O8M3GtW0WsX8IEjGWG0ZxNIgEUp3KpGI35+U4+YqU506jpTVpJtW63W/3H1FOpCpTVWm7xavfpZ9TsqK5PR/j14G8Q/FvVfAFh4z8J33jvQrZLzUvDlvq9vLq+nQOEKyzWquZY0YSRkMygHzF5+YVU+Kv7S/w4+BOvaDpfjf4geCfBup+KZjbaLZ65rlrp0+sShkUx2yTOrTNukjGEBOXUdxUb2t128/Qvv5b/n+R29FFFABRRRQAUUUUAFFFMuZxa27yNuKxqWIVSxIHPAHJqZSUYuUtkCTbsh9FfIPw3/4KqPqPh+48ReM/AtpoHhbVPh3ffFLwzPoviRNb1C/0a0MXmpe2xggWzvGW5ttkUctzE7GZPPzF83q/7NH7TfiP4n/EHxJ4H8feDtL8D+OvDumadrzWOl68+t2Nzp181wkEi3L2tq3mrLaXEcsflbUKoVkkD8a+zl1X9XafzTi7rdW1CXu797fl17e9HXa7S30Oq/aO/wCSfaf/ANjR4d/9PVjXe1wX7R3/ACT7T/8AsaPDv/p6san+N3x/0L9n7RbO/wBesPG1/Bfzm3iXw14N1fxNMrBS2ZItNtriSNcD77qq54zk4rNtLcEm9jtqK8Ltf+Cj/wAJr/4M6b48ttT8W3ehaxe3mn2dvb+B9cm1eaWzkeK7/wCJYtmb4JA6MskhgCIQNzDIz33jH9o3wR4D+B3/AAsnUvEVkvghrKDUINUtw90l7FcbBb+QkSs87zNJGsUcSs8ryIqKzMAXsm30tfyvqvvWwLVpLd3t52dnb0ej8ztqK4v4FftB+FP2kfB8+t+Er69ubayvZdOvbbUNLu9K1DTbqPG+C5s7uOK5t5MMjBJY0JSRHAKurHtKbTW4k09v6sFFFFIYUUUUAFFFFABRRRQAUUUUAFFFFABRRRQAUUVzHxb+M3hf4E+Dp9f8Xa3Y6FpUHBmuXwZG6hEUZZ3PZVBJ9KunTnUmqdNXb2S1bIqVYU4OpUaSW7eiR09FfBWvfti/GP8A4KCa1c+HvgPotz4O8GJIYL3xlqY8qRl6Hym5EZx/DGHl5U5j5rS03/gjlrXhewim0D4+fEHRNadQ91dw7/LmmP3nCpOjAHjgux46mvpHw9Rw65cyxEaU39mzm1/i5fh9NX5HzK4irYhuWW4aVWC+1dQT/wAPN8XrovNn3HRXxH/wyd+1z8N+fDPx30fxBHHz5euWxLSjrjMkM/J6feH1FH/C1/22fhkP+Jh8PfAvja1jHzzWk0aTNj+6FuIzzn/nkenbvP8Aq7Cf+74qlL1k4v8A8nS/Mv8A1jnDTEYSrH0ipL/yRv8AI+3KK+JB/wAFJPjpp6mxu/2WvGU2qZ2ia3kuvsue5yLVlxkf89O/X1P+Gg/2zfiRxonwg8JeFrWTjz9UuVMsXbo9yp7E/wCqPb8V/qrjI61p04Lu6kLfg2H+tmDlpRhUm+ypzv8AjFH23RXxJ/woT9tD4j/NrHxa8HeFLWTn7Pptsplj74ytsD7f609PzP8Ah01418cf8jz+0T8Qdeifh7aAyxxgdCB5k7ryM/wDr0Pd/wBiYKn/ALxjYL/Cpz/9tS/EP7cx1T/d8DN/4nCH/tzf4H23RXwtJ+wt+0F+ylI1z8GvitL4m0eIlx4e8RkYI6lE37osk9WUw/WrWhf8FZ/EPwW1aHRvj18K/EHgu7ZvKGqadC0tlO3cqrnlRg8xyy+w4pvhqdZc2W1Y112Wk/8AwCVn91yVxPToPlzOlKg+796H/gcbr77H2/RXA/BX9qL4fftEWAn8G+LNH1xtu9reKbZdRDjl4HxKvXuorvq+erUKtGbp1ouMl0as/uZ9HRr0q0FUoyUovqndfegorjPiz+0P4G+BNj9o8X+K9D8PjbuWO7ulWaUf7EX33/4Cpr5k8Y/8FlPD3iHWn0X4TeBfF/xO1og7Ps9o9vbnsGxteYjucxr9R29DA5Hj8YubD0m499o/+BOy/E87H57l+CfLiKqUu28v/AVd/gfZ1FfDbeGP2yv2o1L3+reHPgvoco3Lb2uDeuv8PKmWRW9cyR/7vao/h1+338Qf2OfGVr4F/aS0iZrOVzFpvjSwiMtvdKO8m0ASDHUqBIvG6Mk7q9H/AFXrSi1h6sKlRauEZXlby0tJrqots81cVUYyUsRSqU6b0U5xtG/nreKfRySR90UVn+FPFmmeOvDtpq+i6hZ6rpd/GJba7tJllhnQ91ZSQa0K+alFxfLLc+njJSXNHYKKKxfiH8RNF+E/gvUPEPiLUbbSdG0qIzXN1O2FjUfqWJwAoySSAASacISnJQgrtinOMIuc3ZLdkvjbxvpPw38Jahruu6hbaXpGlwm4urq4bbHCg7n37ADkkgAEmvxr/bJ/ZP8AiB/wWf8A2htW+JHwt0ae18M6SLXQoZ9c1F4oblFkCtNCrkrHtVzK8UYxtUnDSvtf6cs7Lxl/wWO+Jy3V2NU8Ifs/+Hbo+TCG8u41+VDjPoX9TysQJA3OSa++PBPgnSfhv4S0/QtC0+20vSNLhFva2tum2OFB2Hv3JPJJJJJNe1nOTYHD4KWCxi58RO10npS69N59+iWjOfg7jDN8Nm8M4yifs6NO6V1f219HdPan2ejbSaaPhj4Wf8G9Pws8EeA9O07UfF/xBv8AUoYV+13Fvd2sMEsxHzmONrdyiZzhSzY7knJrof8Ahwt8IP8AoY/iT/4MLL/5Er7boownEuaYWhDDYevKMIJJJdEtkcWaZDl2ZYyrmGOoqdWrJylJ7uTd2/vPiT/hwt8IP+hj+JP/AIMLL/5Eo/4cj+GdE40D4nfEnSFHyKPtUTbY/wC78iR98H046V9t0V0/64Zz1xDfrZ/mjg/1NyXph0vS6/JnxKP+CVHxI0Qg6H+098R9OAO4o4uXV8fdB23ijjnqD16Uo/Yd/ad8N4Ok/tHy3pQFl/tC1kYFjkEHd5vGPrz2719s0Uv9a8wf8Tkl606b/wDbQ/1Ry5fw+ePpUqL/ANuPhrX/AAX+278F9OfWYPGngv4j2embXOjx2cQubxBy3H2aFm6HhZtx7AnivU/2R/8Agph4M/aTvl8O6vHL4H8fwv5E+haofLMso4ZYHYLvOf4GCyDn5SBmvpKvDf2uP+CfvgH9r3TzPq9mdI8TxJi117T1CXcRH3RJ2lQYHytyBnay5zWsM1wGNXssxpKm+k6cVFr/ABRWkl9z7Gc8px+CftcurOousKknJP8AwyesX967nuVFfAemftF/Gz/gmhqUGj/Fuxu/iT8MRIsFp4pscyXdmhOFWRm5LY/gmIPZZWAxX2d8Fvjv4S/aG8GRa/4O1uz1vTpMB2hbEluxGdksZw0b/wCywB/CvPzLJK+EiqyanSe046xfk+z8nZnoZZntDFydBpwqreEtJLzXdeaujrqKp+IPENh4T0W51LVL2003TrNDLcXV1MsMMCDqzOxAUe5NfHPxc/4KqXnxD8WyeCf2e/Ct58Q/Ez5RtVeFl02z7bxnaWAP8bmOPOOXBxWGXZRisdJrDx0W8npGPrJ6I3zLOMJgYp4iWr2itZS9IrVn1d8VPjB4Y+CHhKbXPFuuafoOlQ8Ge7l27267UX7zseyqCx7Cvki6/wCCweq+Odavf+FX/Azx58RtBsZPJbVLYTRBn/3IrabaD1G5g2OqjpUnwq/4JZat8WPFsPjX9onxZeeO/EH34tFgnZNOsgSDsJULkZ6pEqJkfxg19keGfC+m+C9BttL0fT7LS9NskEdvaWkKwwwKOyooAA+gr1n/AGPgVySX1mfV3caa9LWlL10XkeRH+2ce+dP6tT6KylUfre8Y+mrPjP8A4ejfF/8A6NN+JP8A33e//K+j/h6N8X/+jTfiT/33e/8Ayvr7boqP7Wyv/oBj/wCB1P8A5I0/sjNP+g+X/gun/wDInxFJ/wAFTfi1bRmSf9lH4jxQxjdJIZLzCKOSedPA4HvXoHwA/wCCtPwl+Ndwmn6lqU3gTX93lSWGvgW8e8cELP8A6vrxhyjE/wANfTteV/tAfsVfDP8Aabt3Pi7wrYXl8V2rqUANtfR+n75MMwHZWyvtTWOyWt7lbDOl/ehNtr1U20/vRLwGd0Pfo4pVX/LOCSfpKCTX3M9QtbuK+to5oZEmhlUOkiMGV1PIII4IqSvhK7/4J2/Gf9ky5e++AfxQu7vSUYyf8Izr7qY2HdVyDAzHP3tkR/2s1e8K/wDBWzWvg7r0Hh74+/DXXPA+osfLGqWMDS2U5HV1RiSU94pJevSnLhqVdc+V1Y112XuzXrB6/wDgNwjxPGg+TNKUqD7v3oP0mtP/AAKx9v0V5VoH7c/wZ8SaPBfW/wAUvAUcNwu9Futbt7SYD/ailZXU+zKDVz/hsv4Qf9FW+G3/AIU1l/8AHK8V5bjE7OlL/wABf+R7SzPBtXVWNv8AEv8AM9Jorzb/AIbL+EH/AEVb4bf+FNZf/HKr6p+258HNH02e6l+Kfw+eK3jaR1g1+1nkIAydsaOXc+iqCT2FCy3Ft2VKX/gL/wAhvMsGld1Y/wDgS/zPUa+cf2u/+CkXhP8AZs1D/hGdGt5vHHxEu2EFroGmEyNFK3CidlB2H0QAuePlAO6vHPE/7WfxZ/4KI6/d+F/gVYXfg7wJFIYNS8a36mGWRf4hCRyhweFTMvKkmIE17/8AsifsAeBv2QtP+06Zbtrfiu5U/bfEGoKGu5i33hH1ESE5+VeT/EzYzXurK8Lly9pmvvVOlJPX/t9/ZXkve9DwZZri8yfs8p92n1qyWn/cOP2n5v3fU8O+HH7Avj39sDxfaeO/2ktXma2jbztM8FWMpitbNTztl2n5OMZVSZDxvkyCtfanhjwvpvgrQLTStIsLTS9MsYxFbWtrCsUMCDoqqoAA+lX6K8nMs3xGNaVSyhH4Yx0jH0X67vuetlmT4fApundzl8U5ayl6v9Nl0QUUUV5Z6oUUUUAFFFFABVbWNHtfEOkXVhfW8N3ZXsTwXEEyB45o2BVlYHgggkEe9WaKabTugaTVmfn18MdYu/8Agk/+13L4I1ieY/Bb4k3JudFvZnJTR7k4XDsem3KRuT1TypM8MK4b9ov4iW1p+2v4x8JtrHh21udW+MPg7WE+HlxGreNPGDwppCprel3B5i0y3WAtMgtrjK6dfL9ttVkKQ/ef7Wv7MeiftbfBPU/COshYnmHn6fe7Nz6ddKD5cy/TJDD+JWYd818j/sQf8FKR8GdYsvgn8X2+ya34bvZ9Cj8QG5WS1URMEhjmb0yHQS9MLHuHLMPsp0Z5vCOZ0I81elb2kVvNKUZKa8/c5Zb62klezXxuHrRyWrLLqztQq39nJ7RbunTfld3jqtLxva5k/CXxVpeo/Hf4W+A7G+sv+Fr+A/jb408S+M9OQ+Vf6Vo1zFrzrfXURJdLO5jvNL8qRh5cnmQhTlcLq/t5ftkfADV/iLrXw5tPiD8IdA8T/GvwNaW/iTxr4p8UWUGk6f4Vl+1C2e0W4l8q+uJftN00EMA8r5zNcOFEMc/6Bg719j3FUPCfhXT/AAN4X07RdJtls9M0m2jtLSBSSIYo1CquSSTgAckknua+LavCMJbLfz93la8o6LTXS6vrp9t7R+0dWOj6eT5nO77u7ev+G97O7fBtnZad4Q0q3024+2adBZwx2tx5wm8+IIAj7xw2Vwd3fOa0qKKucnKTk+pjTgoRUV0CiiipKCiiigAqvq1m+o6Vc28U8lrLPE8aTJ96EkEBh7jr+FWKKmcVOLjLZjjJxfMj8+fg9/wSZ8ap4c8T+HfEx+Hfg601v4far4M1vXvC95d6lqPxO1O8MIi8R63DPb26/bIfJlkCvNeSF7+4X7Sqg+b9Ffss/A74haf8ZfFPxO+Kkfg7TvFuu+H9J8Kw6Z4X1K51LT4bWwkvJzcme4trZ/MnmvpT5XlkRLEgEkhYke+UVt7ST37fq27dr8zVlpbRKyVk1dNd/wD7XfvrGL1u7rfV38u/ab8HWl/pGh6y8uqLd2PiXw/HHHHqdzHaMDrNmDvt1kEMh+Y4Z0YjggjaMRftva14t0f9lrxbH4Dj1I+MNXhh0XSriwtJLqbTJr2eO0F7sRWYrbCY3DHGFWFi2FBI2f2jv+Sfaf8A9jR4d/8AT1Y13tYyipLlls9/TqVCTjJSXQ+Jv2tv2Y/C3wh8U/BqWWx+L9p8L/AvhDVfBsFv8M01xtUs5pG0ySz8w6KDqAhZLCUM6kRmRYhMSHWtf4i6r4m8Z/sDaZ4V8dy+LP8Ahd3grw94X8Xa4fDvhttaubPUIrxJY7pbcFItQVLixmae1tZTO8ccixASSQbvribW7O31eGwku7ZL64ikuIrZpVE0saFA7qmclVMiAkDALrnqK+Vf2mf+CnfhL4XeNJfDXw20cfEv4m6iEsRBpcfmwxshcpHLNGC0uwySHy487Sz5ZCTXpZfl+Lx03Rw0XKV+a/SLTlK7elveldu60UUrWucGPzLC5fSjVxUuVWsr6t7KyWrd0rWV9Xd31RB+wnrN98KvC/xm+LPxS1x9MsfH3iuHVINS1rw7P4SN1Db6TYWPmJpd2zXdmjS2sqRQXDPOyxq5LeYtcb4z/b7+Jn7aniS68Ifs4+Hri00pG8i/8aapF5UVup6mMMCIuORkPKQciNSM1P8AD3/gnP47/as8WWvjX9pTxJc3oQ+bZeENPn8u1slP8EjIdqccEREscDdKSCK+0vBngnR/h14atdG0HTLHR9Ksk2QWlnCsMUQ9lUAfU9692U8syyyjbEVopL/p3GySXbnenZR7I+eUc0zT4m8PRf8A4Nkvx9mvvl6Hxcnhr9sn9lhBJZap4e+NOhRDc9vcnF8i/wAXLeXKx9AHk/3e1bfgX/gsp4W0zXF0T4q+DfFvwu1xcCUXlpJcW6dsn5FmA/7ZEe9fZVYvjr4c+H/ifojab4k0TSde09uTb6haJcx59QrggH361h/beDxOmYYaLf8ANT9yX3axf/gKNv7DxuG1y/FSS/lqe/H79Jr/AMCZn/C344+DvjbpX23wl4m0XxDAFDP9hu0leL/fQHch9mANdVXyL8Uv+CNfw08Q6r/a/gjUPEPw012M74LjSbt5II3/AL3lu28fRJEFczF+yF+13pif2JbfH7R5fDsR/dXtxCzam46fMzW7P/5HNH9lZZX97C4tRXapFpr5xUk/wH/a2aUPcxWEcn3pyTT+UnFr8T7grhPHf7T/AMOPhgH/AOEg8d+EtJkjGTDcarCsx+ke7efwFfLg/wCCP2t/EXn4lfHb4geLFk/1kETtGig9VBmkmGP+AAe1d14D/wCCOPwI8F7GuPDmpeIZo+RJqmqTNk+6RGND+K4pfUclpa1cTKflCFvxm1+QfXs7raUsLGn5zqX/AAgn+Y7xz/wWJ+A/gxmSDxLf6/MhwyaZpc7/AJPIqIfwY13XwQ/4KD/CH9oHyYtB8aaZFqM2ANP1JvsN1uP8KpLjef8ArmWHvXWeBf2W/ht8MlT+wPAfhHSnQYE0GlQiY/WTbvP4mvPvjf8A8Eyfgx8d/Nmv/CFpo2oy/wDL/oZ+wTAnqxVB5Tn3dGo5sgn+75asf714y++No6ejuHLxBD95zUp/3bSj90ry19VY99or4b/4d+/Hb9mP978F/jJc6lpUGTHoHiQbolUfwJuEkWT6hIvqKdF/wU2+KX7Okq23x0+DOr6faxsEk1zQB5lqfoCzRMT14nH+7T/1bdfXLa0K3lfln/4DK34Nh/rMqGmZUZ0fO3ND/wACjf8AFI+4qK+U9S/4LPfAax0GG8i17Wby4lXc1jDo04nhPoxdVjz/ALrke9cb/wAPi9Q+Ix2/DP4H/ELxhvO1JZIzEin1byEnGPX5h9ayp8KZtPV0HFd5WivvlY1qcW5RB2VdSfaN5P7opn29TJp0toWkkZY441LMzHAUDqSfSviQfGL9tP4vjGj/AA78HeAbKThbnUZEadPcq8rHj/rj+dV9S/4J5fH/APaGt1s/i58cx/Ydww+3aXoMBEdxGDnYQEhjz7sjgHnDYrVcPUqbvjMVTguqTc5fdFNfijF8R1aqtg8JVm+jaUI/fJp/gzpv2h/+Cqlja+LP+EF+Cuiy/FDx3ckxI9mjS6dZsOrFl5m29SVIjA5MgwRWL8Jf+CYuv/GrxlB48/aP8SXHi/XPv2/h2CfGn6eCQRGxTCkDAzHEFTI5aTJr6Y/Z5/Zb8D/st+EhpHgzQ7fTkcD7Tdt+8u75h/FLKfmbuQOFGTgAV6FVVM9pYSLo5PFwT0dR/wASXz+wvKOvmKnkNXFzVfOZ87Wqpr+HH5fbfnLTsinoGgWPhXRrbTtMsrTTtPsoxFb2trCsUMCDoqooAUD0Aq5RRXzDbbuz6hJJWQUUUUhhRRRQAUUUUAFU9d8P2HinSZrDU7K01GxuV2TW11Cs0Uo9GVgQR9RVyimm07oTSasz5T+NX/BHz4U/Ei/OqeGo9S+HWvI3mw3WhTbYEk7N5DfKuPSIx9BzXDRfsIftP3cX/CMXf7RBTwbGcJfwrMdXdeAQx2rJ07G5I/OvuWivoaPFOYwgoTmppbc8VNr0ck2vyPna3CmWzm6kIODe/JKUFLyai0n+Z8nfCb/gjj8JfA1+NS8SrrXxB1p282W51q7bynfufKj2hh7SF6+nPB3gXRPh3oqaboGj6XoenxfctbC1S2hX6KgA/StWivNx2bY3Gu+KquXq9F6LZfI9LAZRgsErYWko+i1fq9382FYXxH+GegfF7whd6B4m0iy1vR71ds1rdR70Pow7qw7MCCDyCDW7RXDCcoSU4OzXVHfOEZxcJq6fRnwV4q/ZE+LP/BO/xFd+KvgPqF34u8DyyfaNT8F37GeRF/iMQHMhx0ZMSjCgiUA179+yB/wUH8DfteWP2SwmbQvF1up+2eH79wt1GV+8YzwJUBzyoyP4lXNe7184ftf/APBNnwl+0xe/8JJpE0vgn4h2zCe217TQY2llXlTOqkbiO0gIkGB8xA219THNcLmSVPNvdqdKsVr/ANvr7S8173qfKyynF5a/aZT71PrSk9P+3JfZfk/d9D274qfFXQPgn4D1DxL4n1K30nRtMj8ye4lP5KoHLOx4CgEkkACvhTwv4U8Y/wDBYf4nw+IfEkV94W+Avh28Y6dpocxz69IpILEg8t1DOOIwSiZbe9XvB/7B/wAbv2o/iTplj+0P4gW58DeBGC2lvZXMZ/4SWQE4kPl4YArgNJIqybflUAs7j7z0HQbLwtotrpum2ltYafYxLBbW1vGI4oI1GFVVHAAHYVo62GyWFsLNVcRL7cdYwT/l7za3f2dlrcyVHE53O+LhKlh4/YlpKbX83aCey+1u9LEXhTwppvgXw1Y6Po9jbabpemwrb2trboEigjUYCqBWhRRXyMpOT5pbn2EYqK5Y7BRRRSGFFFFABRRRQAUUUUAV9U0u21zTZ7O9t4Ly0uo2imgnjEkcyMMFWU5BBHBBr4y+NP8AwTD1j4V+NZfiB+zpr8vgjxKuXn0JpcadqAzuMa7sqoJ/5ZyBo84x5YFfatFellubYnAyboPR7xesZLs09H/VjzMyyjC4+KVdaraS0lF94tar8u58JaH+wH8X/wBs3XoNa/aL8XTaXotvIHt/COiToI1I7uyFol7/ADAyOQcb1r7E+EfwU8KfAbwlFofhDQtP0HTIuTFbR4aVv70jnLSN/tOSfeuporXMc7xWMiqc2o01tCK5Yr5fq7vzMstyLC4KTqwTlUe85Pmm/n+isvIKKKK8g9gKKKKACiiigArO8V+ENJ8d6HNpmt6Zp+sabcjEtre26Twyj/aRgQfyrRopxk4vmjoxSipLlkro+c9Q/wCCS/7Pmp30txJ8PIVeZi7CLWNQiQE/3UScKo9gAKh/4dE/s8f9E+/8rup//JFfSVFev/rDmq0WJqf+By/zPH/1dyl6vC0//AI/5Hzb/wAOif2eP+iff+V3U/8A5Ip0P/BI79nqGVXHw9UlCGG7W9SYceoNxg/Q19IUUf6xZr/0E1P/AAOX+Yf6uZT/ANAtP/wCP+RQ8MeF9N8FaBaaVpFhaaXpljGIra1tYVihgQdFVVAAH0q/RRXkOTk+aW57EUorljsFFFFIYUUUUAFFFFABRRRQAUUUUAFfBf7RH/BEHR/if8Z7zXvCniC38J6JqVvNPNYG1M4t7042eUuQBCxLFhnKkYUENhPvSivTyvOcZl1R1MHPlbVn1v8AJ6HmZpk+DzGmqWMhzJO68vmtT4H+Hf7aPxJ/4J9ajpfgT49+HGvfCUCpY6P4u0eDfEIkG1FYKArhVA+XCSqoyVfINfbvw8+JOg/Frwla674a1ax1vSL1d0N1aSiRG9QcdGHdTgg8EA1Y8Y+DNJ+IXhq70fXdNstX0q+Ty7i0u4VlhmX3VgR7j0Ir4q+If/BPPx/+yP4tuvG/7NevTwwu3m33g7UJvNtrtR/DGXOJOM4EhDrztkyQK9nmy7Nfith676/8u5Pz/kf3x9DxeXMsp+G+IoLp/wAvYry/nX3S9T7i1HTrfWNPntLuCG6tbqNoZoZkDxzIwwysp4IIJBB4INfEn7KX/BP34G+Nv2lPjD4v074JfCjQfB+k+b8MtL0zT/B+n2llrEMfly6tc3MSQqs/mXeLULIGCLp7FcedJnR8F/8ABa/4c+H/AAFrUvxWtNU+HPi3wzGRe6NPaySPeyjjy7YYDeYTj93IFIzncVVmH058AvE3gXx/8LLHxH8OjoU3hXxO82rxT6VAkMN5NcSNJPK6qB++eVpDLvG/zC+/5s181jMJVwWLlh8QrVOV6euildbxceZdU+Y+swc/ruXRzDDpui525rO146uOu00+V230Pnj/AIJU/sy+APBeneOfi94O+H3g7wBH8VNUki0ix8PaHbaTbwaBYyyQaefLgjRWe4xLeM7DeftiISVhjA5rxT8KfBfwu/by+EfxH8DaF4ItdI8Y+J9V0TWfGuh6x/aXifxZqk9rqHmaVftImZNOt5LTf/x9TPBJZQRJbQxQs6fVviL9n7wj4g+GmkeDxoem6d4Z0G806907TbC0it7axawuobq2WKMLsjVZII8BAMAfKVOCIfDv7MPw18H/ABg1P4h6T8PPA2l+P9bjaHUfE1poNrBrF+jbNyzXaoJpAfLTIZjnYvoKzjK04vpHTzcbLT/t7W7vvq+a7Q5JOM0vtXfo9bP/ALd6eWl1udzRRRUAFFFQ6jbPe6fPDHcTWcksbIk8IQyQEjAdQ6suR1G5SMjkEcUm7K4LVk1FfDVp4j+MPw+8ffHnUPDvxc+Kvxa0L4PeD7mzi0jVPD/h+e51rxVJZi9ht7VNN0q1lb7PA1rldziWS+C4XyGD+jf8E9vH/i+91HWfD/xI1344SeNhpdjqp0f4jWXhOF4bZzLGbqzbw9GI/LeZXRo7mVpU8pPkQNueoLm+5Ned+bbv7seb/C0+9id4K772+7l37ayUdftJrtf2L9o7/kn2n/8AY0eHf/T1Y13teXftN+MbSw0jQ9GeLVGu77xL4fkjkj0y5ktFA1mzJ33CxmGM/KcK7qTwADuGfUaQH4R/ts/slftVfFn/AIKk/wBj6hdXup+I/EgmOga3pxktdHttGB2SBeW8iCNZdssTFmLSc+aZVZ/19/ZD/Yv8H/sh+ALKx0XTLF/ED2kcera0Ij9o1GYKPMYFizJGXBKxg7V46nJPr9FYZfTq4OnVo06suSo7uN3b7uvr6dj6fiviOGerByrYanCeGhyKUYpNr1tou0Vom5PrYKKKK3PmAooooAKKKKACiiigAooooAKbLEs8TI6h0cFWVhkMD1BFOooA4zSf2cfh5oGtvqVj4D8GWWoytve7g0S2jnduuS4QMT+Ndko2jA4A4AHalorSpWqVHepJv1dzOnRp01anFL0VgooorM0CiiigAooooAKKKKACiiigAooooAKKKKACiiigAooooAKKKKACiiigAooooAKKKKACiiigAooooAKKKKACiiigAooooAKKKKACiiigAooooAKKKKACiiigAooooAKKKKACiiigAooooAKKKKACiiigAooooAKKKKACiiigAooooA+Ff+Czv/BKG4/bz8IWni3wbN5XxH8MWpgtrKacR2ut2+4t5BLELHMCTskJAOdrnG1k9Q/4JW/8E/D/AME9P2df+EdvNcu9b8Qa5Ouo6xi4c6fbXGwL5dtEeFUDAaTAaQqC2AEVfpqiuP6hR+svF29+1v6+Wh9NU4uzOeSxyCU/3EZc1ra73tfsnd+r9LFFFFdh8yFFFFABRRRQB5v4V/Zj0Xwf8NPGXhiz1XxLDF431XVNZvtRt7/7HqUFxfzPK5guLdY3j8reEibl1SJAWbGTD8Cv2am+D/iHU9e1rxz4x+JfinU7WLTzrfiaLTIrq3someRLWNNPs7SARiSWRyxiMjF/mdlRFX06ihaWt0SS8klbTtppp002CXvXv1bb823fX56+uu5wX7R3/JPtP/7Gjw7/AOnqxrva4L9o7/kn2n/9jR4d/wDT1Y13tABRRRQAUUUUAFFFFABRRRQAUUUUAFFFFABRRRQAUUUUAFFFFABRRRQAUUUUAFFFFABRRRQAUUUUAFFFFABRRRQAUUUUAFFFFABRRRQAUUUUAFFFFABRRRQAUUUUAFFFFABRRRQAUUUUAFFFFABRRRQAUUUUAFFFFABRRRQAUUUUAFFFFABRRRQAUUUUAFFFFABRRRQAUUUUAFFFFABRRRQAUUUUAFFFFABRRRQAUUUUAFFFQ6jp1vrGnz2l3BDdWt1G0M0MyB45kYYZWU8EEEgg8EGk720BWvqTUV+auufsveBPhl4a/ax+M/wm+G3gn4Y3fgDwnrPgXwhdeEdAtdDnD21p52qakHtYldpvtWLeMnds/s0lMedJn3L9iTwF4T+Cn7ZnxH8HfCzTNF0P4Y/8IH4V10adocEcOlx6pczasj3KLGAnnXFrBaNI4y0gjiZicgm4JSSfdJ/em1fteKTXW75baXCd4pt9G19zhF/NSlZrsnK+yPe/2jv+Sfaf/wBjR4d/9PVjXe15d+03ea3HpGhw2+n6XLob+JfD5uruTUJI7uF/7Zs9oSAQsjgnbkmVMZPBwAfUakAooooAKKKKACiiigAooooAKKKKACiiigAooooAKKKKACiiigAooooAKKKKACiiigAooooAKKKKACiiigAooooAKKKKACiiigAooooAKKKKACiiigAooooAKKKKACiiigAooooAKKKKACiiigAooooAKKKKACiiigAooooAKKKKACiiigAooooAKKKKACiiigAooooAKKKKACiiigAooooAKKKKACiiigAooooAKKKKACiiigDN8NeDdI8F2NxbaPpWm6TbXd3PfzxWdskCT3E8jSzzMqgBpJJHd3Y8szEkkkmsX4PfAfwN+zx4Zm0XwB4M8KeBtGuLl72Ww8P6Rb6ZbSzuFDytHAiqXYKoLEZO0c8V1lFC029PkD139fn3/FnBftHf8k+0/wD7Gjw7/wCnqxrva4L9o7/kn2n/APY0eHf/AE9WNd7QAUUUUAFFFFABRRRQAUUUUAFFFFABRRRQAUUUUAFFFFABRRRQAUUUUAFFFFABRRRQAUUUUAFFFFABRRRQAUUUUAFFFFABRRRQAUUUUAFFFFABRRRQAUUUUAFFFFABRRRQAUUUUAFFFFABRRRQAUUUUAFFFFABRRRQAUUUUAFFFFABRRRQAUUUUAFFFFABRRRQAUUUUAFFFFABRRRQAUUUUAFFFFABRRRQAUUUUAFFFFABSFtoyeAOppag1OxXVNNuLZyVS4iaJivUBgRx+dRUclBuCu+g42b12PD/AAJ+3xonjfw54g8RP4K+Iej+CdK8P3HirS/FV7Y2raR4n02EbmntJIbiR4iUKukd4ltJIj7kRlVynW/s6fHzW/jzpNxfap8KPiF8M7UQwXFk/ii40WQ6mkoZv3S6dqF2yFAF3CYRn94uN2G2/GPwA/4J4at4J8LXvhmD4G2vh3TdK+GeqeBPGaz65ZafF8brqQWsNpcfbrGaa9WNYre7xNexwzwjUFREI8zZ7r+wb+z1b/Cv4keJNb8L/BRv2dfBF5o9npo8HtDo1u2pahFLM8mpNHpN1c22TC8MPmPJ58nlkOoWOMttFRva901vtaznq9neSULJK6vdxitlW0V499vL3NntpeTfdbO6aPZv2jv+Sfaf/wBjR4d/9PVjXe15d+034fu7rSND1FNc1S2tLbxL4fSTS447Y2l2TrNmA7s0RmBGQRslUfKMg8g+o1ABRRRQAUUUUAFFFFABRRRQAUUUUAFFFFABRRRQAUUUUAFFFFABRRRQAUUUUAFFFFABRRRQAUUUUAFFFFABRRRQAUUUUAFFFFABRRRQAUUUUAFFFFABRRRQAUUUUAFFFFABRRRQAUUUUAFFFFABRRRQAUUUUAFFFFABRRRQAUUUUAFFFFABRRRQAUUUUAFFFFABRRRQAUUUUAFFFFABRRRQAUUUUAFFFFABRRRQAUUUUAFFFFABRRRQBwX7R3/JPtP/AOxo8O/+nqxrva4L9o7/AJJ9p/8A2NHh3/09WNd7QAUUUUAFFFFABRRRQAUUUUAFFFFABRRRQAUUUUAFFFFABRRRQAUUUUAFFFFABRRRQAUUUUAFFFFABRRRQAUUUUAFFFFABRRRQAUUUUAFFFFABRRRQAUUUUAFFFFABRRRQAUUUUAFFFFABRRRQAUUUUAFFFFABRRRQAUUUUAFFFFABRRRQAUUUUAFFFFABRRRQAUUUUAFFFFABRRRQAUUUUAFFFFABRRRQAUUUUAFFFFABUV7eJp9nLPKcRQIZHOM4AGTUtMngS6geORQ8cilWVhkMDwQaipz8j5N+nqONr+9sfCXwP8A+Cr2t+MfhT42+JOrSeFNQ8NWPgG58eaP4eTw5rPh7UoVjRZEtY9Su/MsdZjIkjjmu7Ly0t5TGpjcTKV92/Zg+OHj+++Nniz4YfFCbwhqninQdB0nxVbar4Z0u40uxuLS/kvIPs7W89zcuJYZrGTMnmgSLKhEcZUg8VoH/BMh9a0WXw9468a2/iDwnofgrVfh54Pt9I0NtI1DRtH1AQRy/a7hrmeO8ukitLRI5o4LdVMcjGJi42ei/sxfsw+JPhV468Q+NfiB4007x7488QaXp3h99R03QG0Ozh06wNw8CC2a5uT5zy3dxJLIJQrlkCxxhMHdez6duu+8rLrrbl5m76aKT1uquztvfpt9j8Lc9lZe81dWSa0f2sPif4a8IeFNL0/VvEOh6XfyeINCvEtru/igmaCPWLR5JQjMCUVUdmbGAEYk8Gtz/hqj4Yf9FH8B/wDhQWn/AMco/aO/5J9p/wD2NHh3/wBPVjXe1mBwX/DVHww/6KP4D/8ACgtP/jlH/DVHww/6KP4D/wDCgtP/AI5Xe0UAcF/w1R8MP+ij+A//AAoLT/45R/w1R8MP+ij+A/8AwoLT/wCOUfCD/koPxU/7GiD/ANMul13tAHBf8NUfDD/oo/gP/wAKC0/+OUf8NUfDD/oo/gP/AMKC0/8Ajld7XBfF/wD5KD8K/wDsaJ//AEy6pQAf8NUfDD/oo/gP/wAKC0/+OUf8NUfDD/oo/gP/AMKC0/8Ajld7RQBwX/DVHww/6KP4D/8ACgtP/jlH/DVHww/6KP4D/wDCgtP/AI5Xe1wX7OP/ACT7UP8AsaPEX/p6vqAD/hqj4Yf9FH8B/wDhQWn/AMco/wCGqPhh/wBFH8B/+FBaf/HK72igDgv+GqPhh/0UfwH/AOFBaf8Axyj/AIao+GH/AEUfwH/4UFp/8co8Q/8AJz3hD/sV9c/9K9HrvaAOC/4ao+GH/RR/Af8A4UFp/wDHKP8Ahqj4Yf8ARR/Af/hQWn/xyu9ooA4L/hqj4Yf9FH8B/wDhQWn/AMco/wCGqPhh/wBFH8B/+FBaf/HKP2V/+TYfhx/2K+mf+kkVd7QBwX/DVHww/wCij+A//CgtP/jlH/DVHww/6KP4D/8ACgtP/jld7XBeHv8Ak57xf/2K+h/+lesUAH/DVHww/wCij+A//CgtP/jlH/DVHww/6KP4D/8ACgtP/jld7RQBwX/DVHww/wCij+A//CgtP/jlH/DVHww/6KP4D/8ACgtP/jlH7VH/ACbD8R/+xX1P/wBJJa72gDgv+GqPhh/0UfwH/wCFBaf/AByj/hqj4Yf9FH8B/wDhQWn/AMcrvaKAOC/4ao+GH/RR/Af/AIUFp/8AHKP+GqPhh/0UfwH/AOFBaf8Axyj4Qf8AJQfip/2NEH/pl0uu9oA4L/hqj4Yf9FH8B/8AhQWn/wAco/4ao+GH/RR/Af8A4UFp/wDHK72uC/aO/wCSfaf/ANjR4d/9PVjQAf8ADVHww/6KP4D/APCgtP8A45R/w1R8MP8Aoo/gP/woLT/45Xe0UAcF/wANUfDD/oo/gP8A8KC0/wDjlH/DVHww/wCij+A//CgtP/jld7XBfs4/8k+1D/saPEX/AKer6gA/4ao+GH/RR/Af/hQWn/xyj/hqj4Yf9FH8B/8AhQWn/wAcrvaKAOC/4ao+GH/RR/Af/hQWn/xyj/hqj4Yf9FH8B/8AhQWn/wAco8Q/8nPeEP8AsV9c/wDSvR672gDgv+GqPhh/0UfwH/4UFp/8co/4ao+GH/RR/Af/AIUFp/8AHK72igDgv+GqPhh/0UfwH/4UFp/8co/4ao+GH/RR/Af/AIUFp/8AHKP2V/8Ak2H4cf8AYr6Z/wCkkVd7QBwX/DVHww/6KP4D/wDCgtP/AI5R/wANUfDD/oo/gP8A8KC0/wDjld7XBeHv+TnvF/8A2K+h/wDpXrFAB/w1R8MP+ij+A/8AwoLT/wCOUf8ADVHww/6KP4D/APCgtP8A45Xe0UAcF/w1R8MP+ij+A/8AwoLT/wCOUf8ADVHww/6KP4D/APCgtP8A45R+1R/ybD8R/wDsV9T/APSSWu9oA4L/AIao+GH/AEUfwH/4UFp/8co/4ao+GH/RR/Af/hQWn/xyu9ooA4L/AIao+GH/AEUfwH/4UFp/8co/4ao+GH/RR/Af/hQWn/xyj4Qf8lB+Kn/Y0Qf+mXS672gDgv8Ahqj4Yf8ARR/Af/hQWn/xyj/hqj4Yf9FH8B/+FBaf/HK72uC/aO/5J9p//Y0eHf8A09WNAB/w1R8MP+ij+A//AAoLT/45R/w1R8MP+ij+A/8AwoLT/wCOV3tFAHBf8NUfDD/oo/gP/wAKC0/+OUf8NUfDD/oo/gP/AMKC0/8Ajld7XBfs4/8AJPtQ/wCxo8Rf+nq+oAP+GqPhh/0UfwH/AOFBaf8Axyj/AIao+GH/AEUfwH/4UFp/8crvaKAOC/4ao+GH/RR/Af8A4UFp/wDHKP8Ahqj4Yf8ARR/Af/hQWn/xyj4v/wDJQfhX/wBjRP8A+mXVK72gDgv+GqPhh/0UfwH/AOFBaf8Axyj/AIao+GH/AEUfwH/4UFp/8crvaKAOC/4ao+GH/RR/Af8A4UFp/wDHKP8Ahqj4Yf8ARR/Af/hQWn/xyj9lf/k2H4cf9ivpn/pJFXe0AcF/w1R8MP8Aoo/gP/woLT/45R/w1R8MP+ij+A//AAoLT/45Xe1wXiH/AJOe8If9ivrn/pXo9AB/w1R8MP8Aoo/gP/woLT/45R/w1R8MP+ij+A//AAoLT/45Xe0UAcF/w1R8MP8Aoo/gP/woLT/45R/w1R8MP+ij+A//AAoLT/45R+1R/wAmw/Ef/sV9T/8ASSWu9oA4L/hqj4Yf9FH8B/8AhQWn/wAco/4ao+GH/RR/Af8A4UFp/wDHK72igDgv+GqPhh/0UfwH/wCFBaf/AByj/hqj4Yf9FH8B/wDhQWn/AMco+EH/ACUH4qf9jRB/6ZdLrvaAOC/4ao+GH/RR/Af/AIUFp/8AHKP+GqPhh/0UfwH/AOFBaf8Axyu9rgv2jv8Akn2n/wDY0eHf/T1Y0AH/AA1R8MP+ij+A/wDwoLT/AOOUf8NUfDD/AKKP4D/8KC0/+OV3tFAHBf8ADVHww/6KP4D/APCgtP8A45R/w1R8MP8Aoo/gP/woLT/45Xe1wX7OP/JPtQ/7GjxF/wCnq+oAP+GqPhh/0UfwH/4UFp/8co/4ao+GH/RR/Af/AIUFp/8AHK72igDkvC/x88C+N9bh0zRfGnhPV9RuNxitLLV7e4nl2qWbaiOWOFBJwOACa62uC+L/APyUH4V/9jRP/wCmXVK72gAooooAKKKKACiiigDgv2jv+Sfaf/2NHh3/ANPVjWR+3J8TtZ+C37GXxV8XeHZTba94b8KalqOn3HlpJ9lnitpHSYq/yMEYByG4IUg1sftG8/D7T/8AsaPD3/p6sq7DxD4esPFugXularZWmpaZqdvJa3lpdQrNBdQupV45EYFWRlJBUjBBINRUTcGl/l+JpSkozUpbJ/1vofA/xJ8H/E3wRqfxg+Cfwj1Xx143ln8KeDtf08a38Qr9NSsJb7V7211Rl1q4llu7WN7Oy80CJmMRWQwRbn2n6D/YFeTwrpHjTwTqmkazovinwlq0X9r2958R9Z8fW5NzaxTQvbalqwS68sxFQ0RiiVJBJhW3eY+r4Z/4J4fCXwl8K9X8HWugavLpOty2s1xc3vibVb3VontNpszBqM1y97b/AGYqDAIZkEBJMWwsSe9+C/wM8O/AHwvNpPhyPVzFdXDXd1d6vrV7rWo30pVU3z3l7LNczMEREUySNtSNEXCqoG7kryff8tLLTZLZb/jpjZ2S7fnZJvXrJrmfW7au7XdH4Qf8lB+Kn/Y0Qf8Apl0uvkn48/EDxNpnxS+I/wASrfxT4vtNa+HHxb8JeBdG0OLXLmLRptKvjoaXUM2nJL9luJZ/7WupFnmiadP3OxlEa19jfDnwve+H/GHj27uohHBrmvRXtm28N5sS6ZYW5bAOR+8glGDg/LnoQa5vxH+xn8OPFnx4t/iTfaDPJ4rge3mZk1a9i0+8ntgy21zcWCSizuLmEORFcTQvLGFTY67E2xSfLWjUlqlb/wBKi363inG21pO/Z2/glHv+Oj0fbWzutU0rHyt+z/8AFHxpcftY6F428cL4s0zSfG/xA8TeBdInt/H95NZ3jWcupra2k/hx7drG3gW301mF7BMt288Y8xRHNIK+vfi//wAlB+Ff/Y0T/wDpl1SqGg/sgeAPDXxvuviHaaVqS+I7qaW78uTXL+bSrW6ljEct3BprzGyt7qRNyvcQwJK4ll3OfNk3b/xG8L3viDxh4Cu7WISQaHr0t7eNvC+VE2mX9uGwTk/vJ4hgZPzZ6AmlHSlCHVL+vXW+tlfqr3bJ61ZTWz/zf3K1klra2jtZLgP+CgPirVvDX7PMdtpGpalosvifxR4e8M3Wo6fcfZ7qys9Q1izsrlopQQ0UhhnkRJYyJI3kV0IZQa+edTm0Twl8If2jtK8Z678Wtc8Ifs+eJ93hs6Z8R9f07XLxJ9D069XTZNRt72O6vXN1eSRxi5mkI86Jf4Fx9ofFn4T+Hvjn8OdW8J+KtMi1fQNbgNvd2zu8ZYZDKySIVeORGCukkbK8bqrKysoI5PQf2Ovh74d+ETeB4NHv5tAn1aDXbo3mt395qGoX8NzDdR3NzfTTNdXEglghy00r7kiWM5jGylGK5Zxl9rr21hbyvHlk4+c2tFe9c9nF2vZ7fffbXW6TV0rJPcrfsSfA/W/2ef2ZfDHhrxN4i1/xR4mjga81e+1bW73WJRdzsZpYIri8llna3hZzFEJJGYRxpuLNuY7X7OP/ACT7UP8AsaPEX/p6vq72uS+C3he98IeD7y01CIQzy69rN6qhw2YrjU7q4ibIJHMcqHHUZwcEEVpUnzycjKEeWNtz4w8F/E3xH4e+J3w7+Jc3i/xW+qfEb4s+LPBGvaRf61c3GjWuk2Meui2SHTvNNrbSW39kWrNNBEksh87zHbzGqn/wTI+JnifUvjv4IbWdW+JMcPxE+HV1r97ceK/Edzq+m/EK+iubFv7Y0O3keQaVaKl3ITbPHpzsl7bAWWIGaP618NfsW/DXwj8bdR+IVh4elj8SapLPcyiTVLybTYLi4jWO4uoNPeU2dvczIu2WeGFJZQz73be+6r8CP2Ffhh+zV4xk17whoOoWeo/Yn0yz+269qOqQaJZPIsr2enQXU8sWn2zOkZMFokUR8mEbcRIFWHag1zdrenuyVvNczUr6Xau05KLjdd8/Ny9Xf1969/K0fdsk9ErOKbR0HiH/AJOe8If9ivrn/pXo9cB+3BLe+J/Evwd8BjVvEWh6D8Q/GMmm65daHq0+kX01tb6RqN+ltHeW0kdzAZJ7SEloJFcpHImdrtXp+s+F727+OnhzWkiB07T9B1Wynl3j5JZ7jTXiXbnJytvKcgYG3nqMxfHP4BeFf2jvBaaD4tsbu6s7e8h1C1nsdSutLv8ATrqJsxz215ayRXFvKMkb4ZEYq7qSVZgYfTS+q/P+tNns9Bxdr9NGvRtNJ/L7101Pg6HxZ4r+Jnw/8F6f4y1X4+ax8OfD2veOvCLar8O7zV/7ZvdQ0/WWsdEkv7jTGF6yC0hulM0r/ZmmQPdNuKGvsL/gn18T/EXxq/Yb+Eni3xdMLnxP4j8J6dqGqThI0+0XElujPJiP938xO75Pk5+XjFQ+Mv8Agn78KfHHgLwt4buNB1XT9N8GQ3FtpUmjeJNU0e+jhuMG6ilu7S4iuLiO4ZVedJpHWeRVeQO4DV634f8AD9j4T0Gy0rS7O107TNNt47S0tLaJYoLWGNQqRoigBVVQAABgAACtIytCUXq21r6c12/N3V/KMV9m7mWsk0rLXTtd6RXdJemt3bXTjv2V/wDk2H4cf9ivpn/pJFXx946+KXxf/Z5+JP7Yeoax8Sbnxbq3hn4T6X4o8Ow22lpYaP4Yld/ECobaykllHyrbQPLJNLI8zRnJWMRxR/aPwE8L3vgf4F+C9F1KIQajpGg2NldxBw/lyxW8aOu5SQcMpGQcGm3nwE8Ian438T+IbvQrS91Txpo1t4e1w3TPPBqWn27XTRW8kDkxbAby5zhAXEpDFgFAyktHpe6a+/8AL13Svbd31pzik1LvF/dJN/hdW2btddV4f+yVY3nwX/a+8f8Awrs/Eni7xN4TsPBfh7xVbyeJPEF5r17ZX13c6pbXIF1dyyzeXKtjBIIt4jRg5jVQ5FexeHv+TnvF/wD2K+h/+lesVX/Z4/ZT8D/ssaPfWXgzTtSthqRhFzc6prd9rV7LHCnlwQ/ab2aaYQRLkRwh/LjDNsVdzZ2NG8L3tp8dPEetPEBp2oaDpVlBLvHzywXGpPKu3ORhbiI5Iwd3HQ42qSUnp/Xy8lovJHPBNb+Xnskm7vrJpyfm7Xe54Z/wWEPxD039gP4l638P/iFP8OpfDfhnVNWvrzT9O83VrpIbSSSOK0ujKFsyXUB5RFJJsLCMwybZVy/+Ckdx8R9D8G/C/wAQeGviNdeFPDVp458IWur6Vpths1DXzda/p9u8Ut8ZSUtDFLIHhjiV5DtDTeWXik+k/ix8LNB+OPwx8QeDfFNj/anhvxTp8+lapZ+dJB9qtpkMcke+NldcqxGVYEZ4IqL4k/B7w58XvC9loviLTv7Q03TtSsNXt4ftEsXl3VjcxXVrJuRlY7JoYn2klW24YMpIM0mozhJ7KcZP0TV180tFtfXR6ms2pRiuymv/AALl5fuad3vay1WiyP2qP+TYfiP/ANivqf8A6SS12msRXc+kXSafPbW1+8LrbTXEDTwxSlTsZ41dC6g4JUOpIBG5c5HN/Hvwve+OPgX400XTYhPqOr6DfWVpEXCeZLLbyIi7mIAyzAZJwK62oaurMSdnc+G/gHpvjfVPh7+094f+Jfx61SBfC/xEtv7Z8YPt0aLS9IGiaLe31rY7ZgNKtyklxGkqytLAsrSmWSfMx9c/4J26Xq8Hg/xhqEdz49k+G+sa2t14Dh8a6ne6jri6d9lhWSaSS/Z71YZrkTywx3UjSrG65EassUfUfFn9g34W/G7wh4w0LxF4fv5tO8eeILTxTrgste1HTprvUrSO1jt7hZraeOSIxrZWuFiZF3QhiNxJPVfBH4A6F+z9ol5p+g33jW/gvpxcSN4l8Y6v4mnVtoXCS6lc3EkaYH3EZVzk4ySauErL3t+WEfmowUn98fdWy1drz90qWb93a7f3t2t9+vXZbR1g+EH/ACUH4qf9jRB/6ZdLr5W/4KE+LfEMnjD47a3Z+L/F3hi4+AvwptPG3hODTNcuNPsptUkfV5XnvLeGVI7+Jv7Nt4RBdrJEB521cyMa+qvhD/yUH4p/9jRB/wCmXS6yvjX+xn8OP2h/G+leIvFugz6hqmkwfZA0GrXtjDqNt5qzC1vobeWOK/thIocQXayxAs5CDe2Z15k9rde2j1S6v7u+6LhNRT5lfbTvZptN7pNJp26Pqro8Z/aJ1f4lWf7aH7Mus/8ACf3Ol+BfE/iSfTp/Bum6ebQXUjeG9WuZHv7kys90qSwRGKJUhjQgs6zOI2i96/aO/wCSfaf/ANjR4d/9PVjW141+Evh/4ieJ/Cms6xp/2zUvBGpSavok3nyR/Yrp7We0aTarBXzBczptcMvz5xuCkVfjT4XvfF/g+ztNPiE08WvaNespcLiK31O1uJWySBxHE5x1OMDJIFXKSaslbV/jrv8A1ppsY2d4tu7UUn5tOWtvNNfO9+74D/goD4q1bw1+zzHbaRqWpaLL4n8UeHvDN1qOn3H2e6srPUNYs7K5aKUENFIYZ5ESWMiSN5FdCGUGvn61mtdG8OfGPwf4z+LXjnw58I/g18Qra2a8XxFqkniHWLG50Oxu4dHXV47j+03lGo36lBFLJdT4itlyr7G+y/iz8J/D3xz+HOreE/FWmRavoGtwG3u7Z3eMsMhlZJEKvHIjBXSSNleN1VlZWUEeTeKf+CZvwe8Y+A/Dvh690jxYLfwtrkvibT9QtfHGu2msjVJInhe9m1KK8W9uJzE7R75pnYJhQQoAGcLxUk9b/wCdPp/dUZNd3NrRXvrzLTyv5dHqnvrdJ9EkpJNo1v2DNA8X+HP2c7KHxg3iRZ5dRv7jR7bxHftf63p+kPdSNYW99cMWeS5S2MQcyPJID8rySOrO3Ufs4/8AJPtQ/wCxo8Rf+nq+rX+Evwn0v4K+CodA0e68S3ljbyPIsuveI9Q1+9Jdtx3XV/PNcMMngNIQo4AA4qD4LeF73wh4PvLTUIhDPLr2s3qqHDZiuNTuriJsgkcxyocdRnBwQRVzab08t99uvd9313Mo3693ttq+nZdl0Wh8c/Hn4geJtM+KXxH+JVv4p8X2mtfDj4t+EvAujaHFrlzFo02lXx0NLqGbTkl+y3Es/wDa11Is80TTp+52MojWu28a+F9b+AP7fvw3v7bWfi3No/jjVb+18Qa74g8TvqHhnUTcWt1JZ6NaaVHP5VlcRPbwslytlAhigZJLmee4YSe2eI/2M/hx4s+PFv8AEm+0GeTxXA9vMzJq17Fp95PbBltrm4sElFncXMIciK4mheWMKmx12JtqeEf2Gfhn4G+K3/CY6do2rLqcV9capaWU/iLUrnRNMvJ9/nXdppctw1haXD+bNumggSQ/aJ/m/eybii+WEIvdbvy5YRdv8TUpPopS2lre6vvKSXVaevvW+Ubpd2uqai1v+If+TnvCH/Yr65/6V6PXAftwS3vifxL8HfAY1bxFoeg/EPxjJpuuXWh6tPpF9NbW+kajfpbR3ltJHcwGSe0hJaCRXKRyJna7V6frPhe9u/jp4c1pIgdO0/QdVsp5d4+SWe4014l25ycrbynIGBt56jMXxz+AXhX9o7wWmg+LbG7urO3vIdQtZ7HUrrS7/TrqJsxz215ayRXFvKMkb4ZEYq7qSVZgYfTS+q/P+tNns9Bxdr9NGvRtNJ/L7101Pzs/aC/4KSTfB7/gn54g8CXfxc0fwf8AEK4uvHWi6J4p1/XYbXUG0nQ9RvbOGWCWdw11qUgS1to2BeVpGknO8xOG/Qv9mP4h6f8AFf8AZ18D+I9K1yy8S2Or6HaTpqlpeLeRXrGJQ7iZSwc7w2Tk8g55qXTv2dvBuk/Aaf4ZW2ipD4JutMn0efTluJsz286us++bf5zSSeZIzylzI7uzly5LV1WgaHa+F9CstNsYvIstOgS1t49xby40UKq5JJOABySTVQ09pzauXJr/AIee+nS94vd3d9tCKnvSi4qyXPp25nFpX62s1stLeZwn7ON7Jpv7JPgO4ihe4lg8I6fIkSfelYWcZCj3OMV8R/C7xn8TtH8CeBrrwX4j8ZeOPHPx++BHiDxnd2GpeJpp4T4kii0uSzmsRczG30yIy6nNF5Vv5NuAIjtzGpr71+Anha98EfArwXompwiDUdI0GxsbuIOHEcsduiOu4Eg4ZSMgkGuF8F/8E9/g/wCAbTxTbWHg9ZbHxjZT6Zf2OoaneahZW9lPI0s1nZwXEzxWFq8jFzBaLDFuVDtyiYz5E+ZS2aa/8lmvxcoy8nBNK+21OooOMrXs07dHZp3+VnorXu03Y85/4J66BrPwX8ba34C8a6Nr+leN5NBsNckkuPi/4g+Itld2xkmg3rJqyRG0uPOSTfHBF5bK0Z8x9u1PcPD3/Jz3i/8A7FfQ/wD0r1imfAz9mTwn+ztHqH/COjxNdXWqeWtzf+IvFGqeJL94493lwi61G4uJ1hQvIyxK4jVpJGChnYnT0bwve2nx08R608QGnahoOlWUEu8fPLBcak8q7c5GFuIjkjB3cdDjepPnd3v9y3drLW1lZfK9ley5qcOXTpp5vZJ3fXW79NDxf9rTQ7r4z/tR+A/hveeJfGPhfwxdeEvEHieeXw54gutCubq+tJ9Mt7ctc2ksU7Rwrezu0JYwyM8ZkVtiivkW/wD2m/ir8fPg54Z8ea8PFH9heBPgx4b+I2vapoHjy68H3FvPcDUJb6/gtra3mg1WYx2CNHY3qLZcOC370gfoV+0H+yl4H/ais9Kj8Y6bqU8uhyyyWN5pet32i31uJYzHNELmymhmMMqHbJCXMcgVd6ttXGb8TP2Ivhl8Wrrw8+reHriGHwzYppVpZ6TrF9pFjc2ClCthd21pNFDe2Y2AC2uklhAZxsw7hs6PupJ73Tv/AODHe3f3oR0a0gnzXSS6HKL0a0tbs1rFtJ9nZ6u9uZqzTZpftI6jFrH7Jnj27gcyQXXhHUJo3IwWVrOQg47cGqH7cnxO1n4LfsZfFXxd4dlNtr3hvwpqWo6fceWkn2WeK2kdJir/ACMEYByG4IUg10/x58K3njX4E+M9E0uETahq2g31jaRblQSSyW7oi5JAGWYDJIArofEPh6w8W6Be6Vqtlaalpmp28lreWl1Cs0F1C6lXjkRgVZGUkFSMEEg1NZc0ZKK3v1/VfnYnDvklFz1ta/8AT/U+OfBPw50rwn8aPip8Ite8b/E+++Gmh+B/D3jqTULr4ia6mr6VdS3GqxXRGqpdrepBJHYQyeQJxEu2TagV2Fehf8EufhvqPhb9mmPxTqeq+Orp/iXdt4psdL8UeKdT8QT+G9OnVfsNis2oXE8ystsInmHmEG4ln24TYq9l8Pf2FPhj8MPhN4q8FaXouqvoXjawbStaOo+ItT1O/vLMwNbrbC9ubiS6jhjid1ijjlVYt7GMIWJPq+madDo+m29pbp5dvaxrDEmSdqqAAMnk8DvW3Mk5tdbLt1bd1t0go22UX3sZWbUU+m/XVRSTT39588pJ9ZLe1zifhB/yUH4qf9jRB/6ZdLr5W/4KE+LfEMnjD47a3Z+L/F3hi4+AvwptPG3hODTNcuNPsptUkfV5XnvLeGVI7+Jv7Nt4RBdrJEB521cyMa+ufhz4XvfD/jDx7d3UQjg1zXor2zbeG82JdMsLctgHI/eQSjBwflz0INc38a/2M/hx+0P430rxF4t0GfUNU0mD7IGg1a9sYdRtvNWYWt9DbyxxX9sJFDiC7WWIFnIQb2znrzJ7W69tHql1f3d90bwmop8yvtp3s02m90mk07dH1V0fGXxW+Nnim8/au1DxRHq3xGtLfw/8Q/Cuhf8ACQWfiK6g8FeFbO7h0xbrQ9Q0gOPtd5cPeyhLkWdwkTX9qz3tt9naOH7h/aO/5J9p/wD2NHh3/wBPVjXO+Kv2D/hb41+NY8f6j4fvpdfN9a6rPBHruoQ6Rf31qFFte3OmJOLG5uodkWyeaB5UMEJDAxR7ey+NPhe98X+D7O00+ITTxa9o16ylwuIrfU7W4lbJIHEcTnHU4wMkgVfMvZKFtU//AG2K/NSfzu7ycpPGz5rt30S+5v8AS3X0SVkcB/wUB8Vat4a/Z5jttI1LUtFl8T+KPD3hm61HT7j7PdWVnqGsWdlctFKCGikMM8iJLGRJG8iuhDKDXy74q1bxRoa+Nvh82r/GrXvhL8NPi5aaXrN34Y1TWdW8XRaHceG7fUFtvtls8msXEceq3cG97eR7kQsFJ8lXFfdnxZ+E/h745/DnVvCfirTItX0DW4Db3ds7vGWGQyskiFXjkRgrpJGyvG6qysrKCPPbr9gb4X3nwjt/BbaTryabaaufEEWoxeKtWj8QLqRVkN7/AGwtyNRNwY2aIym43mEmIkx/JWcPd5rq92v/AEqm9V5csrd+drRXvrzKyXk/k2pK6fd3S7KylZtHO/8ABMH4ga78Qv2V9+vXPiG8fQ/FHiDQNPn1+Qy6s+n2OrXVraC8kJLSXKwRRpI8hMjOjGQmTea9J/Zx/wCSfah/2NHiL/09X1b3wv8AhhoXwY8A6Z4Y8M6eml6JpEXlW1usjyEZYszvI5Z5JHdmd5HZnd3ZmZmYk0fgt4XvfCHg+8tNQiEM8uvazeqocNmK41O6uImyCRzHKhx1GcHBBFaVJJyuvx3fm/N7syjfVvS7bstld3svJbL0PAv2rZPiL4a/by/Z0vYfiJcWfw/1zxbd6Q/hLTdP+yLfN/wjur3Dy390ZXa6VZIImiiVIY0ILOJnEbx+bfDL4geJrH4y/DD4hN4p8X3er/E74v8AirwHrmh3muXM+kRaVZLrq2sUGnGVrS2lt/7JtS08MSSyEzeY7eY1faHjX4S+H/iJ4n8KazrGn/bNS8EalJq+iTefJH9iuntZ7RpNqsFfMFzOm1wy/PnG4KRyPhT9jP4ceCfjlf8AxF0zQZ7fxRqE892xbVr2TTra5nRY7i6t7B5TZ29zMi4lnhhSWUM+923vuVNqMlfZX9dWnb56q97paLTQ0rNTjpvypfNc6v8ALmjK20pR11tI1Pi//wAlB+Ff/Y0T/wDpl1Sl/aU8NeMPFvwg1Sx8EeMLfwJrMqZfWW0ddUntbcA+b9mjeRIkuCP9XLKs0aNgtDKPlq/8RvC974g8YeAru1iEkGh69Le3jbwvlRNpl/bhsE5P7yeIYGT82egJrqby0jv7SWCVd0UyGN1zjKkYIrnxFOU6UoR3a09SqUlGak9j89fix4q+LHib/g3z8L+NPDfxW1fwrr9h8HYfEOu66LZr3xBrEiaMs37m+klH2aWSUZknMcspVm8toZNsq/oJokjS6NaMxLM0KEknJJ2iuJk/Zc8Cy/syf8KcOh5+HH/CPDwr/ZH224/5Bog+ziDz/M8//VfLv8zf33Z5rvbeBbWBI0GEjUKoz0A4Fd+JqxnVqTgtJSbXz/pabb92ZW9ymusVJP58tvXZ6vXb5cL+yv8A8mw/Dj/sV9M/9JIq8OvW+JWgf8FZPD9lqvxIl1Hwn4k+HviW70jwzaaZ9i0vSTbX2hpDPcL5zveXf+kzAzM8aBCFjiiLStL9A/ATwve+B/gX4L0XUohBqOkaDY2V3EHD+XLFbxo67lJBwykZBwaXxR8EPDPjP4hWXivUNPkl8Qado194ftryO8nhaGyvXt5LmIBHC5drWA78b18v5WXLZ5NVNT8pre3xQlFemrTvule3Z6Ras0/L8Gn+V9Nn1PmT9kLwnf6f+1Wq+EPiF8RPiJoXhzSL3TPiZ4j1vxBe32g654j8y32R6bazyy29rLC63nnR6f5Vvb+Ytu4eRNsH0V4h/wCTnvCH/Yr65/6V6PXJfsz/APBP74bfsgPp6eAf+Fg6bp+k2R06x0m/+IniHV9IsoDj5IrG8vprVMYG0rECvOCMnPXeIf8Ak53wh/2K+uf+lej1o2uWMV08rdW9EtEtdEtlZa2u8/tN9/n06vq+7676bLyb9rTQ7r4z/tR+A/hveeJfGPhfwxdeEvEHieeXw54gutCubq+tJ9Mt7ctc2ksU7Rwrezu0JYwyM8ZkVtiivDPiB8YPjD8W/wBgX9l/4pr8SJvDMOt6l4Bn8T6fpOlC3vfE9xfaxpsM3mXgkxFZSRzSM9vDCrSFlBm8rfFJ9h/tB/speB/2orPSo/GOm6lPLocssljeaXrd9ot9biWMxzRC5spoZjDKh2yQlzHIFXerbVxreMfgL4Q8d+ANH8K6jodr/wAI74fvNNv9N0+2Z7SCyl064huLLYISuFilgiIT7hCBSpUkEw7UHFy6ThL1SnJy07uLUbdeSLb2tc2n/wCAtel0tvK/vXvo20tGyj+1R/ybD8R/+xX1P/0klrtNavZNN0e7uIoXuJYIXkSJPvSsFJCj3OMVzfx78L3vjj4F+NNF02IT6jq+g31laRFwnmSy28iIu5iAMswGScCutIyKxqxlKDjF2bW/YItKSbVz89f2a9V8c383wnh0n4o+K4dc/aK+DWr+Ltf1XV9Rm1y30LWU/sl4tRsrS4ma3s44zqdwgtrcRWxCw5RvLFewf8E/dNW5+J3jTV/AfiP4g+JPghcWFlaaPqXizxRqHiEa7q0UlwLu+02e/kluDYtEbdA6yfZpnRngTZmWXs7f/gmh8FrXwh420BfCd7/YvxA0240XVbNvEOptFb6fcSNLPZWINwf7NtZHYs0Fl5EZIX5flXHWfs//ALJvhL9mX7SPC958QJormCK18jxB4913xJBbxx52LDFqN5cJBgHGYgpIAByAMdHPFy5krKz0XnKbSfdRi4qPonZcsUTPWNlq2935cuum0m07+V1rzyte+EH/ACUH4qf9jRB/6ZdLr5W/4KE+LfEMnjD47a3Z+L/F3hi4+AvwptPG3hODTNcuNPsptUkfV5XnvLeGVI7+Jv7Nt4RBdrJEB521cyMa+ufhz4XvfD/jDx7d3UQjg1zXor2zbeG82JdMsLctgHI/eQSjBwflz0INc38a/wBjP4cftD+N9K8ReLdBn1DVNJg+yBoNWvbGHUbbzVmFrfQ28scV/bCRQ4gu1liBZyEG9s568ye1uvbR6pdX93fdGkJqKfMr7ad7NNpvdJpNO3R9VdHg37XWk6/8NviL8PPilYan8XIZ9V8S6KdY1E+J5B4P8IaVJNbW1xY3GixTxi5Nz58qpObO4limm82S4gigj2fRv7R3/JPtP/7Gjw7/AOnqxrA8SfsM/DPxZ8XJfGt9o2rSapdXsGp3diniLUotD1G8gCCG7udJS4Gn3FwnlQlZprd5A0ELBsxRlev+NPhe98X+D7O00+ITTxa9o16ylwuIrfU7W4lbJIHEcTnHU4wMkgVXMvZ8vm36JpaX+T6btt3bZiou6cndpJX72vrbvr32SS2OA/4KA+KtW8Nfs8x22kalqWiy+J/FHh7wzdajp9x9nurKz1DWLOyuWilBDRSGGeREljIkjeRXQhlBr5u1D9tqx/Yp0H4t/D/VfiPpujppnxEg8GeBPEHxA8StPHpKXWhWGqTteX9/MZLkWhuLqRRPM0kn7mAMNyY+2/iz8J/D3xz+HOreE/FWmRavoGtwG3u7Z3eMsMhlZJEKvHIjBXSSNleN1VlZWUEUvgr8CfDP7Pngx9C8L2d5b2c9zJe3U9/qV1ql/qFxJjfPc3d1JLcXEpAVd8sjttRFB2qoGaT5Zxf2v84aeVuWVmtf3jtbrrzL3fL8HZ6+e6unp7q6njn/AASK+M8Xx4/4J2fDDXT42X4g6j/ZQtdU1ptTTUbi4u42IkE8qkjzhxuU4IyOBxXqv7OP/JPtQ/7GjxF/6er6tv4T/CrQPgd8OdI8JeF7D+zPD+hQC1sbTz5JvIjBJC75GZ25J5ZiaqfBbwve+EPB95aahEIZ5de1m9VQ4bMVxqd1cRNkEjmOVDjqM4OCCK0m05XRnFWVj45+PPxA8TaZ8UviP8SrfxT4vtNa+HHxb8JeBdG0OLXLmLRptKvjoaXUM2nJL9luJZ/7WupFnmiadP3OxlEa1d+EugfEX4Vftc/8Jh8WPDXiW007xn8QNV0bwzeQfGnXL2OKGU3Q04TeGUA0iO3a1gzkSyypI8btEr7jH9K+I/2M/hx4s+PFv8Sb7QZ5PFcD28zMmrXsWn3k9sGW2ubiwSUWdxcwhyIriaF5YwqbHXYm2LwP+xR8Ovhx8VJPGGkabrdvqTXVxfw2MniXU7jRLC6uC5nubXSpLhrC1ncyTbpYIEc+fN8372TcqHuKF91o/NWpp22s5OEnfaLm9JXd6rPnjKK67etppJ91HmW93JJXasjZ+L//ACUH4V/9jRP/AOmXVK72uD+L3/JQfhZ/2NE//pl1Su8pCCiiigAooooAKKKKAOC/aO/5J9p//Y0eHf8A09WNd7XBftHf8k+0/wD7Gjw7/wCnqxrvaACiiigAooooAKKKKACiiigAooooAK4j4c/tM/Dj4w+MvEHhzwj8QPBHinxD4SkMOuaXpGu2t9eaM4dkKXMMTs8LB0dcOAcqw6g11XiO8s9P8PX0+oT/AGWwgt5JLmYyGLyYgpLtuBBXC5OQQRivyztfi/8AC39vH4H+MP8AhSXib4dw2fgL4R+I/CXwz8B6HrlrqPjDWbGe1hjmurm0jla6tkYWsKQWzfviZFluNkrLDFHN70l2Tfpo9W+mqSWjb956KDZpCHNyp6XaX4rbbo+6S0Wrkj9K/hJ8f/Anx+8J3GveBPGvhLxrodncPaXGo6DrFvqVpBMgDPE0sLsiuoZSVJyAwyOazfH37WPws+FPw10bxn4o+JXgDw34P8RmIaTruq+IbSz03VPNjMsXkXEkixy74wXXYx3KCRkV8k/D7wt8L/8AgoJ8Z/i7qfh65tPGfwVvvh/4W025l0PVpodI1TVLSXV5XsZjbSIs/lWs9olxaS5TbJHHNGR8o8z8J/EDSP2e/wBjf9i/x7f6/wDCbSSvwgPhdbT4h3lxpWlzQXmn6VJK9teR208ZvFFqqrYMEe8jeUI6eS5rSreCm7fDy6dXdVPu5nBJbpKSk20mTStNrtrtrbSLa8+XmaezcotWTP1AjkEsYZSGVhkEHIIp1eKf8E3vA+tfDT9gD4MeH/EcN5ba5pHg3S7W8gu4mhuLeRbWMGOSNiTG68KUJO0grk4r2utK9NU6sqad0m19xlTlzQUn1CiiisiwooooAKKKKACiiigAooooA4L4Qf8AJQfip/2NEH/pl0uu9rgvhB/yUH4qf9jRB/6ZdLrvaACiiigAooooAKKKKACiiigAooooAKKKKACiiigAooooAK4j4q/tL/Dj4E69oOl+N/iB4J8G6n4pmNtotnrmuWunT6xKGRTHbJM6tM26SMYQE5dR3FdvXwV/wUc/ad+Cnhv42eKvg9qHi/4YeB/iD8VPB8Gl+MvE3jjxBa2FloXhwtdpEsEN3KEu7t2uLsxW8SiMFmluGCrFHPEpWait302vo3v021etld2LhFO7lolu+2qV/PfRdXZdT7J1b49eBtA+Lmm/D++8Z+E7Lx5rVo1/p/hufV7ePV7+3XfumitS4mkjHlyZZVIHlvz8pqp8Of2mfhx8YfGXiDw54R+IHgjxT4h8JSGHXNL0jXbW+vNGcOyFLmGJ2eFg6OuHAOVYdQa+Afjv4j8LeF9e+Jfw5/tu0HxC1/4qeBvFHhSE3RTUtT8PWkOg+ZqtswbfLaW9vY6oJriL5EMU+7G75ubtfi/8Lf28fgf4w/4Ul4m+HcNn4C+EfiPwl8M/Aeh65a6j4w1mxntYY5rq5tI5WurZGFrCkFs374mRZbjZKywxXpyOSeyb10t7ileXazfI1rdqbulGViEeZxUtLuK77u2m101qm3HomrtH6W/B748+Bv2h/DM2teAPGfhTxzo1vcvZS3/h/V7fU7aKdApeJpIHZQ6hlJUnI3Djmusr5H/Yk+JXhX4+ftmfEfxz8L9W0rX/AIZz+A/CujHU9ImWXTptVt5tWkkt1ZMqJ4LWe0WROGjEkSsAQAPritKkOV2/Pf8Ap7ryaMYS5vw/FJ29Y35XtqnotgooorMsKKKKACiiigAooooAKKKKACiiigAooooAKKKKACuC8Q/8nPeEP+xX1z/0r0eu9rgvEP8Ayc94Q/7FfXP/AEr0egDvaKKKACiiigAooooA4741ftEfD/8AZs8NW+tfEXxz4O8A6Pd3Is4L/wAR61baVbTTlWYRLJO6KzlUY7Qc4UnHBpPGP7RXw/8Ah3rPhXTvEHjrwdoWoeOpRB4atdQ1q2tZvEMnyfJZo7hrhv3sfEYY/vE/vCvnn/gor+2P8L/2TPiz4H/tfUfAGm/GDxRpWpaT4Xv/ABr4gj0fQtE06SS2a/u7qWaRY/LDRWwEUQNxcMqRrsj86aL5e+MNn8PPgR8DPiD4C0/xfoviyH4gfs+aT4U+Emo20sBHji/gk1dDb6U0LeVNP9qu7CUQ22SiSwEAqgKqk+Zc2+ttOtlK6j3ei10SbklzODNORX5W7aLfpdxXM+yV2+uiTbipXX6RaX+0v8ONb+M978OLL4geCbv4h6bD9pvPC8GuWsmtWkW1H8ySzD+ci7ZEbJQDDqe4rpbXxjpF94rvdCg1TTptc022hvLvTkuUa7tYJmkWGWSIHeqSNDMFYgBjE4BO04/P79n39or4JftG/tNeDvh94W8d/DDw/Y/CXxpqOrfYrjxPaSeK/G3i11vUv/stpLIbqO0WW7u3edgJLllKxotsokm9X/ZL+BXhj4Df8FQPj3aeGbG5thrfgnwnq+pXN5qFzqN5qN3LfeIQ0s1zcySTSsESONd7kJHHHGoVEVRpCN4qV9GnZrZ6Jprsnr52Sf2tMm3ySlazjy3T3V5KLT81dfNtbx1+vKKKKgYUUUUAFFFFAHBfF/8A5KD8K/8AsaJ//TLqld7XBfF//koPwr/7Gif/ANMuqV3tABRRRQAUUUUAFFFFAGD8RfBI+IHh+3sTcm18jVNP1LeI9+77JewXWzGR97ydue27ODjB3qKKACiiigAooooAKKKKACiiigAooooAKKKKACiiigAooooAKKKKACiiigAooooAKKKKACiiigDB8I+CR4U8QeKL4XJn/wCEl1RNSKeXt+z7bK1tdmcnd/x7bs8ffxjjJ3qKKACiiigAooooAKKKKACiiigAooooAKKKKACiiigAooooAKKKKACiiigAooooAKKKKACiiigAooooAKKKKACiiigAooooAKKKKACiiigArB1DwSL/AOJukeI/tJU6Vpd9pot/Lz5v2mWzk37s8bfsmMYOfM6jHO9RQAUUUUAFFFFABRRRQAUUUUAFFFFABRRRQAUUUUAFFFFAGD4u8EjxX4g8L3xuTB/wjWqPqQTy932jdZXVrszkbf8Aj53Z5+5jHORvUUUAFFFFABRRRQAUUUUAFFFFABRRRQAUUUUAFFFFABRRRQAUUUUAFFFFABRRRQAUUUUAFFFFABRRRQAUUUUAFFFFABRRRQAUUUUAFFFFABRRRQAUUUUAFFFFABRRRQAUUUUAFFFFABRRRQAUUUUAFFFFABRRRQAUUUUAFFFFABRRRQAUUUUAFFFFABRRRQAUUUUAFFFFABRRRQAUUUUAFFFFABRRRQAUUUUAFFFFABRRRQAUUUUAFFFFABRRRQAUUUUAf//Z"/>
          <p:cNvSpPr>
            <a:spLocks noChangeAspect="1" noChangeArrowheads="1"/>
          </p:cNvSpPr>
          <p:nvPr/>
        </p:nvSpPr>
        <p:spPr bwMode="auto">
          <a:xfrm>
            <a:off x="1787525" y="36337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151759" y="996833"/>
            <a:ext cx="6554481" cy="1054135"/>
          </a:xfrm>
          <a:prstGeom prst="rect">
            <a:avLst/>
          </a:prstGeom>
          <a:noFill/>
        </p:spPr>
        <p:txBody>
          <a:bodyPr wrap="square" rtlCol="0">
            <a:spAutoFit/>
          </a:bodyPr>
          <a:lstStyle/>
          <a:p>
            <a:r>
              <a:rPr lang="tr-TR" sz="1250" b="1" dirty="0">
                <a:latin typeface="Century Gothic" panose="020B0502020202020204" pitchFamily="34" charset="0"/>
                <a:ea typeface="Calibri" panose="020F0502020204030204" pitchFamily="34" charset="0"/>
                <a:cs typeface="Times New Roman" panose="02020603050405020304" pitchFamily="18" charset="0"/>
              </a:rPr>
              <a:t>DIŞ TİCARET ENDEKSLERİ  </a:t>
            </a:r>
          </a:p>
          <a:p>
            <a:r>
              <a:rPr lang="tr-TR" sz="1250" dirty="0">
                <a:latin typeface="Century Gothic" panose="020B0502020202020204" pitchFamily="34" charset="0"/>
                <a:ea typeface="Calibri" panose="020F0502020204030204" pitchFamily="34" charset="0"/>
                <a:cs typeface="Times New Roman" panose="02020603050405020304" pitchFamily="18" charset="0"/>
              </a:rPr>
              <a:t>TÜİK ile Ticaret Bakanlığı dış ticaret verilerine göre; ihracat 2021 yılı Kasım ayında, bir önceki yılın aynı ayına göre %33,7 artarak 21 milyar 506 milyon dolar, ithalat %27,3 artarak 26 milyar 908 milyon dolar olarak gerçekleşmiştir. Böylece iyileşme eğilimindeki dış ticareti dengesi maalesef olumsuz şekilde bozulmuştur. </a:t>
            </a:r>
          </a:p>
        </p:txBody>
      </p:sp>
      <p:sp>
        <p:nvSpPr>
          <p:cNvPr id="108" name="Metin kutusu 107"/>
          <p:cNvSpPr txBox="1"/>
          <p:nvPr/>
        </p:nvSpPr>
        <p:spPr>
          <a:xfrm>
            <a:off x="189158" y="5230884"/>
            <a:ext cx="1985359" cy="2785378"/>
          </a:xfrm>
          <a:prstGeom prst="rect">
            <a:avLst/>
          </a:prstGeom>
          <a:noFill/>
        </p:spPr>
        <p:txBody>
          <a:bodyPr wrap="square" rtlCol="0">
            <a:spAutoFit/>
          </a:bodyPr>
          <a:lstStyle/>
          <a:p>
            <a:r>
              <a:rPr lang="tr-TR" sz="1250" b="1" dirty="0">
                <a:latin typeface="Century Gothic" panose="020B0502020202020204" pitchFamily="34" charset="0"/>
                <a:ea typeface="Calibri" panose="020F0502020204030204" pitchFamily="34" charset="0"/>
                <a:cs typeface="Times New Roman" panose="02020603050405020304" pitchFamily="18" charset="0"/>
              </a:rPr>
              <a:t>KAPASİTE KULLANIM ORANLARI</a:t>
            </a:r>
          </a:p>
          <a:p>
            <a:r>
              <a:rPr lang="tr-TR" sz="1250" dirty="0">
                <a:latin typeface="Century Gothic" panose="020B0502020202020204" pitchFamily="34" charset="0"/>
                <a:ea typeface="Calibri" panose="020F0502020204030204" pitchFamily="34" charset="0"/>
                <a:cs typeface="Times New Roman" panose="02020603050405020304" pitchFamily="18" charset="0"/>
              </a:rPr>
              <a:t>Merkez Bankası verilerine göre imalat sanayi genelinde kapasite kullanım oranı (KKO), İmalat sanayi genelinde kapasite kullanım oranı (KKO), bir önceki aya göre 0,6 puan artarak yüzde 78,7</a:t>
            </a:r>
          </a:p>
          <a:p>
            <a:r>
              <a:rPr lang="tr-TR" sz="1250" dirty="0">
                <a:latin typeface="Century Gothic" panose="020B0502020202020204" pitchFamily="34" charset="0"/>
                <a:ea typeface="Calibri" panose="020F0502020204030204" pitchFamily="34" charset="0"/>
                <a:cs typeface="Times New Roman" panose="02020603050405020304" pitchFamily="18" charset="0"/>
              </a:rPr>
              <a:t>seviyesinde gerçekleşmiştir.</a:t>
            </a:r>
          </a:p>
        </p:txBody>
      </p:sp>
      <p:grpSp>
        <p:nvGrpSpPr>
          <p:cNvPr id="2061" name="Group 2541"/>
          <p:cNvGrpSpPr>
            <a:grpSpLocks/>
          </p:cNvGrpSpPr>
          <p:nvPr/>
        </p:nvGrpSpPr>
        <p:grpSpPr bwMode="auto">
          <a:xfrm>
            <a:off x="0" y="0"/>
            <a:ext cx="203200" cy="279400"/>
            <a:chOff x="0" y="0"/>
            <a:chExt cx="203351" cy="279483"/>
          </a:xfrm>
        </p:grpSpPr>
      </p:grpSp>
      <p:grpSp>
        <p:nvGrpSpPr>
          <p:cNvPr id="2059" name="Group 2546"/>
          <p:cNvGrpSpPr>
            <a:grpSpLocks/>
          </p:cNvGrpSpPr>
          <p:nvPr/>
        </p:nvGrpSpPr>
        <p:grpSpPr bwMode="auto">
          <a:xfrm>
            <a:off x="0" y="0"/>
            <a:ext cx="203200" cy="279400"/>
            <a:chOff x="0" y="0"/>
            <a:chExt cx="203351" cy="279483"/>
          </a:xfrm>
        </p:grpSpPr>
      </p:grpSp>
      <p:grpSp>
        <p:nvGrpSpPr>
          <p:cNvPr id="2057" name="Group 2551"/>
          <p:cNvGrpSpPr>
            <a:grpSpLocks/>
          </p:cNvGrpSpPr>
          <p:nvPr/>
        </p:nvGrpSpPr>
        <p:grpSpPr bwMode="auto">
          <a:xfrm>
            <a:off x="0" y="0"/>
            <a:ext cx="211138" cy="279400"/>
            <a:chOff x="0" y="0"/>
            <a:chExt cx="211485" cy="279484"/>
          </a:xfrm>
        </p:grpSpPr>
      </p:grpSp>
      <p:grpSp>
        <p:nvGrpSpPr>
          <p:cNvPr id="2055" name="Group 2556"/>
          <p:cNvGrpSpPr>
            <a:grpSpLocks/>
          </p:cNvGrpSpPr>
          <p:nvPr/>
        </p:nvGrpSpPr>
        <p:grpSpPr bwMode="auto">
          <a:xfrm>
            <a:off x="0" y="0"/>
            <a:ext cx="203200" cy="279400"/>
            <a:chOff x="0" y="0"/>
            <a:chExt cx="203352" cy="279484"/>
          </a:xfrm>
        </p:grpSpPr>
      </p:grpSp>
      <p:grpSp>
        <p:nvGrpSpPr>
          <p:cNvPr id="2053" name="Group 2561"/>
          <p:cNvGrpSpPr>
            <a:grpSpLocks/>
          </p:cNvGrpSpPr>
          <p:nvPr/>
        </p:nvGrpSpPr>
        <p:grpSpPr bwMode="auto">
          <a:xfrm>
            <a:off x="0" y="0"/>
            <a:ext cx="211138" cy="279400"/>
            <a:chOff x="0" y="0"/>
            <a:chExt cx="211486" cy="279484"/>
          </a:xfrm>
        </p:grpSpPr>
      </p:grpSp>
      <p:grpSp>
        <p:nvGrpSpPr>
          <p:cNvPr id="2051" name="Group 2566"/>
          <p:cNvGrpSpPr>
            <a:grpSpLocks/>
          </p:cNvGrpSpPr>
          <p:nvPr/>
        </p:nvGrpSpPr>
        <p:grpSpPr bwMode="auto">
          <a:xfrm>
            <a:off x="0" y="0"/>
            <a:ext cx="203200" cy="279400"/>
            <a:chOff x="0" y="0"/>
            <a:chExt cx="203352" cy="279484"/>
          </a:xfrm>
        </p:grpSpPr>
      </p:grpSp>
      <p:grpSp>
        <p:nvGrpSpPr>
          <p:cNvPr id="2049" name="Group 2571"/>
          <p:cNvGrpSpPr>
            <a:grpSpLocks/>
          </p:cNvGrpSpPr>
          <p:nvPr/>
        </p:nvGrpSpPr>
        <p:grpSpPr bwMode="auto">
          <a:xfrm>
            <a:off x="0" y="0"/>
            <a:ext cx="203200" cy="279400"/>
            <a:chOff x="0" y="0"/>
            <a:chExt cx="203351" cy="279483"/>
          </a:xfrm>
        </p:grpSpPr>
      </p:grpSp>
      <p:grpSp>
        <p:nvGrpSpPr>
          <p:cNvPr id="2075" name="Group 27"/>
          <p:cNvGrpSpPr>
            <a:grpSpLocks/>
          </p:cNvGrpSpPr>
          <p:nvPr/>
        </p:nvGrpSpPr>
        <p:grpSpPr bwMode="auto">
          <a:xfrm>
            <a:off x="0" y="0"/>
            <a:ext cx="203200" cy="279400"/>
            <a:chOff x="0" y="0"/>
            <a:chExt cx="203351" cy="279483"/>
          </a:xfrm>
        </p:grpSpPr>
      </p:grpSp>
      <p:grpSp>
        <p:nvGrpSpPr>
          <p:cNvPr id="2073" name="Group 25"/>
          <p:cNvGrpSpPr>
            <a:grpSpLocks/>
          </p:cNvGrpSpPr>
          <p:nvPr/>
        </p:nvGrpSpPr>
        <p:grpSpPr bwMode="auto">
          <a:xfrm>
            <a:off x="0" y="0"/>
            <a:ext cx="203200" cy="279400"/>
            <a:chOff x="0" y="0"/>
            <a:chExt cx="203351" cy="279483"/>
          </a:xfrm>
        </p:grpSpPr>
      </p:grpSp>
      <p:grpSp>
        <p:nvGrpSpPr>
          <p:cNvPr id="2071" name="Group 23"/>
          <p:cNvGrpSpPr>
            <a:grpSpLocks/>
          </p:cNvGrpSpPr>
          <p:nvPr/>
        </p:nvGrpSpPr>
        <p:grpSpPr bwMode="auto">
          <a:xfrm>
            <a:off x="0" y="0"/>
            <a:ext cx="211138" cy="279400"/>
            <a:chOff x="0" y="0"/>
            <a:chExt cx="211485" cy="279484"/>
          </a:xfrm>
        </p:grpSpPr>
      </p:grpSp>
      <p:grpSp>
        <p:nvGrpSpPr>
          <p:cNvPr id="2069" name="Group 21"/>
          <p:cNvGrpSpPr>
            <a:grpSpLocks/>
          </p:cNvGrpSpPr>
          <p:nvPr/>
        </p:nvGrpSpPr>
        <p:grpSpPr bwMode="auto">
          <a:xfrm>
            <a:off x="0" y="0"/>
            <a:ext cx="203200" cy="279400"/>
            <a:chOff x="0" y="0"/>
            <a:chExt cx="203352" cy="279484"/>
          </a:xfrm>
        </p:grpSpPr>
      </p:grpSp>
      <p:grpSp>
        <p:nvGrpSpPr>
          <p:cNvPr id="2067" name="Group 19"/>
          <p:cNvGrpSpPr>
            <a:grpSpLocks/>
          </p:cNvGrpSpPr>
          <p:nvPr/>
        </p:nvGrpSpPr>
        <p:grpSpPr bwMode="auto">
          <a:xfrm>
            <a:off x="0" y="0"/>
            <a:ext cx="211138" cy="279400"/>
            <a:chOff x="0" y="0"/>
            <a:chExt cx="211486" cy="279484"/>
          </a:xfrm>
        </p:grpSpPr>
      </p:grpSp>
      <p:grpSp>
        <p:nvGrpSpPr>
          <p:cNvPr id="2065" name="Group 17"/>
          <p:cNvGrpSpPr>
            <a:grpSpLocks/>
          </p:cNvGrpSpPr>
          <p:nvPr/>
        </p:nvGrpSpPr>
        <p:grpSpPr bwMode="auto">
          <a:xfrm>
            <a:off x="0" y="0"/>
            <a:ext cx="203200" cy="279400"/>
            <a:chOff x="0" y="0"/>
            <a:chExt cx="203352" cy="279484"/>
          </a:xfrm>
        </p:grpSpPr>
      </p:grpSp>
      <p:grpSp>
        <p:nvGrpSpPr>
          <p:cNvPr id="2063" name="Group 15"/>
          <p:cNvGrpSpPr>
            <a:grpSpLocks/>
          </p:cNvGrpSpPr>
          <p:nvPr/>
        </p:nvGrpSpPr>
        <p:grpSpPr bwMode="auto">
          <a:xfrm>
            <a:off x="0" y="0"/>
            <a:ext cx="203200" cy="279400"/>
            <a:chOff x="0" y="0"/>
            <a:chExt cx="203351" cy="279483"/>
          </a:xfrm>
        </p:grpSpPr>
      </p:grpSp>
      <p:pic>
        <p:nvPicPr>
          <p:cNvPr id="2" name="Resim 1"/>
          <p:cNvPicPr>
            <a:picLocks noChangeAspect="1"/>
          </p:cNvPicPr>
          <p:nvPr/>
        </p:nvPicPr>
        <p:blipFill>
          <a:blip r:embed="rId4"/>
          <a:stretch>
            <a:fillRect/>
          </a:stretch>
        </p:blipFill>
        <p:spPr>
          <a:xfrm>
            <a:off x="184731" y="2187703"/>
            <a:ext cx="6027313" cy="2881551"/>
          </a:xfrm>
          <a:prstGeom prst="rect">
            <a:avLst/>
          </a:prstGeom>
        </p:spPr>
      </p:pic>
      <p:pic>
        <p:nvPicPr>
          <p:cNvPr id="6" name="Resim 5"/>
          <p:cNvPicPr>
            <a:picLocks noChangeAspect="1"/>
          </p:cNvPicPr>
          <p:nvPr/>
        </p:nvPicPr>
        <p:blipFill>
          <a:blip r:embed="rId5"/>
          <a:stretch>
            <a:fillRect/>
          </a:stretch>
        </p:blipFill>
        <p:spPr>
          <a:xfrm>
            <a:off x="2218694" y="5347277"/>
            <a:ext cx="4299678" cy="4495641"/>
          </a:xfrm>
          <a:prstGeom prst="rect">
            <a:avLst/>
          </a:prstGeom>
        </p:spPr>
      </p:pic>
    </p:spTree>
    <p:extLst>
      <p:ext uri="{BB962C8B-B14F-4D97-AF65-F5344CB8AC3E}">
        <p14:creationId xmlns:p14="http://schemas.microsoft.com/office/powerpoint/2010/main" val="8560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7">
            <a:extLst>
              <a:ext uri="{FF2B5EF4-FFF2-40B4-BE49-F238E27FC236}">
                <a16:creationId xmlns:a16="http://schemas.microsoft.com/office/drawing/2014/main" id="{1B825B86-F242-401F-AAF8-FA5728D49D18}"/>
              </a:ext>
            </a:extLst>
          </p:cNvPr>
          <p:cNvGraphicFramePr/>
          <p:nvPr>
            <p:extLst>
              <p:ext uri="{D42A27DB-BD31-4B8C-83A1-F6EECF244321}">
                <p14:modId xmlns:p14="http://schemas.microsoft.com/office/powerpoint/2010/main" val="3769942389"/>
              </p:ext>
            </p:extLst>
          </p:nvPr>
        </p:nvGraphicFramePr>
        <p:xfrm>
          <a:off x="150840" y="1749125"/>
          <a:ext cx="6426283" cy="4855398"/>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A close up of a sign&#10;&#10;Description automatically generated">
            <a:extLst>
              <a:ext uri="{FF2B5EF4-FFF2-40B4-BE49-F238E27FC236}">
                <a16:creationId xmlns:a16="http://schemas.microsoft.com/office/drawing/2014/main" id="{7E133809-5D05-4A33-8F72-E1E49F570C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sp>
        <p:nvSpPr>
          <p:cNvPr id="11" name="TextBox 10">
            <a:extLst>
              <a:ext uri="{FF2B5EF4-FFF2-40B4-BE49-F238E27FC236}">
                <a16:creationId xmlns:a16="http://schemas.microsoft.com/office/drawing/2014/main" id="{9A680EB4-CFB1-4E69-B2CC-678024771F91}"/>
              </a:ext>
            </a:extLst>
          </p:cNvPr>
          <p:cNvSpPr txBox="1"/>
          <p:nvPr/>
        </p:nvSpPr>
        <p:spPr>
          <a:xfrm>
            <a:off x="140207" y="867948"/>
            <a:ext cx="657758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Ağır Ticari Araç Pazarı</a:t>
            </a:r>
          </a:p>
          <a:p>
            <a:pPr marL="0" marR="0" lvl="0" indent="0" algn="ctr" defTabSz="457200" rtl="0" eaLnBrk="1" fontAlgn="auto" latinLnBrk="0" hangingPunct="1">
              <a:lnSpc>
                <a:spcPct val="100000"/>
              </a:lnSpc>
              <a:spcBef>
                <a:spcPts val="0"/>
              </a:spcBef>
              <a:spcAft>
                <a:spcPts val="0"/>
              </a:spcAft>
              <a:buClrTx/>
              <a:buSzTx/>
              <a:buFontTx/>
              <a:buNone/>
              <a:tabLst/>
              <a:defRPr/>
            </a:pPr>
            <a:r>
              <a:rPr lang="tr-TR" sz="1400" b="1" dirty="0">
                <a:solidFill>
                  <a:prstClr val="black"/>
                </a:solidFill>
                <a:latin typeface="Century Gothic" panose="020B0502020202020204" pitchFamily="34" charset="0"/>
                <a:ea typeface="Verdana" panose="020B0604030504040204" pitchFamily="34" charset="0"/>
              </a:rPr>
              <a:t>(10 yıllık Satış Gelişimi)</a:t>
            </a:r>
            <a:endParaRPr kumimoji="0" lang="tr-TR" sz="14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endParaRPr>
          </a:p>
        </p:txBody>
      </p:sp>
      <p:pic>
        <p:nvPicPr>
          <p:cNvPr id="45" name="Picture 44" descr="A close up of a sign&#10;&#10;Description automatically generated">
            <a:extLst>
              <a:ext uri="{FF2B5EF4-FFF2-40B4-BE49-F238E27FC236}">
                <a16:creationId xmlns:a16="http://schemas.microsoft.com/office/drawing/2014/main" id="{69B8E93C-A3F9-4082-AA0A-88EED04E888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22" t="-1" r="9489" b="51994"/>
          <a:stretch/>
        </p:blipFill>
        <p:spPr>
          <a:xfrm>
            <a:off x="231435" y="1842216"/>
            <a:ext cx="392089" cy="385058"/>
          </a:xfrm>
          <a:prstGeom prst="rect">
            <a:avLst/>
          </a:prstGeom>
        </p:spPr>
      </p:pic>
      <p:sp>
        <p:nvSpPr>
          <p:cNvPr id="87" name="Rectangle 86">
            <a:extLst>
              <a:ext uri="{FF2B5EF4-FFF2-40B4-BE49-F238E27FC236}">
                <a16:creationId xmlns:a16="http://schemas.microsoft.com/office/drawing/2014/main" id="{F19E2356-8A17-4458-9C96-87E3893E82D7}"/>
              </a:ext>
            </a:extLst>
          </p:cNvPr>
          <p:cNvSpPr/>
          <p:nvPr/>
        </p:nvSpPr>
        <p:spPr>
          <a:xfrm>
            <a:off x="0" y="9662614"/>
            <a:ext cx="6858000" cy="243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62152F72-E7F9-4401-AAE4-EC50A8E2F4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840" y="7073496"/>
            <a:ext cx="6426283" cy="2166757"/>
          </a:xfrm>
          <a:prstGeom prst="rect">
            <a:avLst/>
          </a:prstGeom>
        </p:spPr>
      </p:pic>
    </p:spTree>
    <p:extLst>
      <p:ext uri="{BB962C8B-B14F-4D97-AF65-F5344CB8AC3E}">
        <p14:creationId xmlns:p14="http://schemas.microsoft.com/office/powerpoint/2010/main" val="1344618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7E133809-5D05-4A33-8F72-E1E49F570C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sp>
        <p:nvSpPr>
          <p:cNvPr id="11" name="TextBox 10">
            <a:extLst>
              <a:ext uri="{FF2B5EF4-FFF2-40B4-BE49-F238E27FC236}">
                <a16:creationId xmlns:a16="http://schemas.microsoft.com/office/drawing/2014/main" id="{9A680EB4-CFB1-4E69-B2CC-678024771F91}"/>
              </a:ext>
            </a:extLst>
          </p:cNvPr>
          <p:cNvSpPr txBox="1"/>
          <p:nvPr/>
        </p:nvSpPr>
        <p:spPr>
          <a:xfrm>
            <a:off x="140207" y="867948"/>
            <a:ext cx="657758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Perakende Satışlar Yerli / İthal Dağılımı</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Ağır Ticari Araç Pazarı</a:t>
            </a:r>
          </a:p>
        </p:txBody>
      </p:sp>
      <p:graphicFrame>
        <p:nvGraphicFramePr>
          <p:cNvPr id="5" name="Table 4">
            <a:extLst>
              <a:ext uri="{FF2B5EF4-FFF2-40B4-BE49-F238E27FC236}">
                <a16:creationId xmlns:a16="http://schemas.microsoft.com/office/drawing/2014/main" id="{8576DF67-DB40-4880-A6A9-A3CAE367ACA2}"/>
              </a:ext>
            </a:extLst>
          </p:cNvPr>
          <p:cNvGraphicFramePr>
            <a:graphicFrameLocks noGrp="1"/>
          </p:cNvGraphicFramePr>
          <p:nvPr>
            <p:extLst>
              <p:ext uri="{D42A27DB-BD31-4B8C-83A1-F6EECF244321}">
                <p14:modId xmlns:p14="http://schemas.microsoft.com/office/powerpoint/2010/main" val="462600706"/>
              </p:ext>
            </p:extLst>
          </p:nvPr>
        </p:nvGraphicFramePr>
        <p:xfrm>
          <a:off x="375694" y="1638660"/>
          <a:ext cx="6223225" cy="7193901"/>
        </p:xfrm>
        <a:graphic>
          <a:graphicData uri="http://schemas.openxmlformats.org/drawingml/2006/table">
            <a:tbl>
              <a:tblPr/>
              <a:tblGrid>
                <a:gridCol w="3080314">
                  <a:extLst>
                    <a:ext uri="{9D8B030D-6E8A-4147-A177-3AD203B41FA5}">
                      <a16:colId xmlns:a16="http://schemas.microsoft.com/office/drawing/2014/main" val="3304252752"/>
                    </a:ext>
                  </a:extLst>
                </a:gridCol>
                <a:gridCol w="1047637">
                  <a:extLst>
                    <a:ext uri="{9D8B030D-6E8A-4147-A177-3AD203B41FA5}">
                      <a16:colId xmlns:a16="http://schemas.microsoft.com/office/drawing/2014/main" val="4086173971"/>
                    </a:ext>
                  </a:extLst>
                </a:gridCol>
                <a:gridCol w="1047637">
                  <a:extLst>
                    <a:ext uri="{9D8B030D-6E8A-4147-A177-3AD203B41FA5}">
                      <a16:colId xmlns:a16="http://schemas.microsoft.com/office/drawing/2014/main" val="2456098802"/>
                    </a:ext>
                  </a:extLst>
                </a:gridCol>
                <a:gridCol w="1047637">
                  <a:extLst>
                    <a:ext uri="{9D8B030D-6E8A-4147-A177-3AD203B41FA5}">
                      <a16:colId xmlns:a16="http://schemas.microsoft.com/office/drawing/2014/main" val="2378552801"/>
                    </a:ext>
                  </a:extLst>
                </a:gridCol>
              </a:tblGrid>
              <a:tr h="348229">
                <a:tc gridSpan="4">
                  <a:txBody>
                    <a:bodyPr/>
                    <a:lstStyle/>
                    <a:p>
                      <a:pPr algn="ctr" fontAlgn="ctr"/>
                      <a:r>
                        <a:rPr lang="tr-TR" sz="1400" b="1" i="0" u="none" strike="noStrike" dirty="0">
                          <a:effectLst/>
                          <a:latin typeface="Century Gothic" panose="020B0502020202020204" pitchFamily="34" charset="0"/>
                        </a:rPr>
                        <a:t>PERAKENDE SATIŞLAR YERLİ/İTHAL DAĞILIMI  (ARALIK 2021)</a:t>
                      </a:r>
                    </a:p>
                  </a:txBody>
                  <a:tcPr marL="7420" marR="7420" marT="74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B88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41984244"/>
                  </a:ext>
                </a:extLst>
              </a:tr>
              <a:tr h="348229">
                <a:tc>
                  <a:txBody>
                    <a:bodyPr/>
                    <a:lstStyle/>
                    <a:p>
                      <a:pPr lvl="1" algn="l" fontAlgn="ctr"/>
                      <a:r>
                        <a:rPr lang="tr-TR" sz="1400" b="1" i="0" u="none" strike="noStrike" dirty="0">
                          <a:effectLst/>
                          <a:latin typeface="Century Gothic" panose="020B0502020202020204" pitchFamily="34" charset="0"/>
                        </a:rPr>
                        <a:t>MARKA</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YERLİ</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İTHAL</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a:effectLst/>
                          <a:latin typeface="Century Gothic" panose="020B0502020202020204" pitchFamily="34" charset="0"/>
                        </a:rPr>
                        <a:t>TOPLAM</a:t>
                      </a:r>
                    </a:p>
                  </a:txBody>
                  <a:tcPr marL="7420" marR="7420" marT="74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94407951"/>
                  </a:ext>
                </a:extLst>
              </a:tr>
              <a:tr h="348229">
                <a:tc>
                  <a:txBody>
                    <a:bodyPr/>
                    <a:lstStyle/>
                    <a:p>
                      <a:pPr lvl="1" algn="l" fontAlgn="ctr"/>
                      <a:r>
                        <a:rPr lang="tr-TR" sz="1400" b="1" i="0" u="none" strike="noStrike" dirty="0">
                          <a:effectLst/>
                          <a:latin typeface="Century Gothic" panose="020B0502020202020204" pitchFamily="34" charset="0"/>
                        </a:rPr>
                        <a:t>FORD TRUCKS</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798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798</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31094273"/>
                  </a:ext>
                </a:extLst>
              </a:tr>
              <a:tr h="348229">
                <a:tc>
                  <a:txBody>
                    <a:bodyPr/>
                    <a:lstStyle/>
                    <a:p>
                      <a:pPr lvl="1" algn="l" fontAlgn="ctr"/>
                      <a:r>
                        <a:rPr lang="tr-TR" sz="1400" b="1" i="0" u="none" strike="noStrike" dirty="0">
                          <a:effectLst/>
                          <a:latin typeface="Century Gothic" panose="020B0502020202020204" pitchFamily="34" charset="0"/>
                        </a:rPr>
                        <a:t>IVECO</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38945625"/>
                  </a:ext>
                </a:extLst>
              </a:tr>
              <a:tr h="348229">
                <a:tc>
                  <a:txBody>
                    <a:bodyPr/>
                    <a:lstStyle/>
                    <a:p>
                      <a:pPr lvl="1" algn="l" fontAlgn="ctr"/>
                      <a:r>
                        <a:rPr lang="tr-TR" sz="1400" b="1" i="0" u="none" strike="noStrike" dirty="0">
                          <a:effectLst/>
                          <a:latin typeface="Century Gothic" panose="020B0502020202020204" pitchFamily="34" charset="0"/>
                        </a:rPr>
                        <a:t>MAN</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306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306</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89452686"/>
                  </a:ext>
                </a:extLst>
              </a:tr>
              <a:tr h="348229">
                <a:tc>
                  <a:txBody>
                    <a:bodyPr/>
                    <a:lstStyle/>
                    <a:p>
                      <a:pPr lvl="1" algn="l" fontAlgn="ctr"/>
                      <a:r>
                        <a:rPr lang="tr-TR" sz="1400" b="1" i="0" u="none" strike="noStrike" dirty="0">
                          <a:effectLst/>
                          <a:latin typeface="Century Gothic" panose="020B0502020202020204" pitchFamily="34" charset="0"/>
                        </a:rPr>
                        <a:t>MERCEDES</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1.587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1.623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34279828"/>
                  </a:ext>
                </a:extLst>
              </a:tr>
              <a:tr h="348229">
                <a:tc>
                  <a:txBody>
                    <a:bodyPr/>
                    <a:lstStyle/>
                    <a:p>
                      <a:pPr lvl="1" algn="l" fontAlgn="ctr"/>
                      <a:r>
                        <a:rPr lang="tr-TR" sz="1400" b="1" i="0" u="none" strike="noStrike" dirty="0">
                          <a:effectLst/>
                          <a:latin typeface="Century Gothic" panose="020B0502020202020204" pitchFamily="34" charset="0"/>
                        </a:rPr>
                        <a:t>RENAULT</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227</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45874823"/>
                  </a:ext>
                </a:extLst>
              </a:tr>
              <a:tr h="348229">
                <a:tc>
                  <a:txBody>
                    <a:bodyPr/>
                    <a:lstStyle/>
                    <a:p>
                      <a:pPr lvl="1" algn="l" fontAlgn="ctr"/>
                      <a:r>
                        <a:rPr lang="tr-TR" sz="1400" b="1" i="0" u="none" strike="noStrike" dirty="0">
                          <a:effectLst/>
                          <a:latin typeface="Century Gothic" panose="020B0502020202020204" pitchFamily="34" charset="0"/>
                        </a:rPr>
                        <a:t>SCANIA</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129</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86316335"/>
                  </a:ext>
                </a:extLst>
              </a:tr>
              <a:tr h="348229">
                <a:tc>
                  <a:txBody>
                    <a:bodyPr/>
                    <a:lstStyle/>
                    <a:p>
                      <a:pPr lvl="1" algn="l" fontAlgn="ctr"/>
                      <a:r>
                        <a:rPr lang="tr-TR" sz="1400" b="1" i="0" u="none" strike="noStrike" dirty="0">
                          <a:effectLst/>
                          <a:latin typeface="Century Gothic" panose="020B0502020202020204" pitchFamily="34" charset="0"/>
                        </a:rPr>
                        <a:t>VOLVO</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104</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75963386"/>
                  </a:ext>
                </a:extLst>
              </a:tr>
              <a:tr h="348229">
                <a:tc>
                  <a:txBody>
                    <a:bodyPr/>
                    <a:lstStyle/>
                    <a:p>
                      <a:pPr lvl="1" algn="l" fontAlgn="ctr"/>
                      <a:r>
                        <a:rPr lang="tr-TR" sz="1400" b="1" i="0" u="none" strike="noStrike" dirty="0">
                          <a:effectLst/>
                          <a:latin typeface="Century Gothic" panose="020B0502020202020204" pitchFamily="34" charset="0"/>
                        </a:rPr>
                        <a:t>TOPLAM</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2.385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880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3.265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99449825"/>
                  </a:ext>
                </a:extLst>
              </a:tr>
              <a:tr h="229321">
                <a:tc>
                  <a:txBody>
                    <a:bodyPr/>
                    <a:lstStyle/>
                    <a:p>
                      <a:pPr algn="r" fontAlgn="b"/>
                      <a:r>
                        <a:rPr lang="tr-TR" sz="1400" b="0" i="0" u="none" strike="noStrike" dirty="0">
                          <a:effectLst/>
                          <a:latin typeface="Century Gothic" panose="020B0502020202020204" pitchFamily="34" charset="0"/>
                        </a:rPr>
                        <a:t> </a:t>
                      </a:r>
                    </a:p>
                  </a:txBody>
                  <a:tcPr marL="7420" marR="7420" marT="74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1400" b="0" i="0" u="none" strike="noStrike">
                          <a:effectLst/>
                          <a:latin typeface="Century Gothic" panose="020B0502020202020204" pitchFamily="34" charset="0"/>
                        </a:rPr>
                        <a:t> </a:t>
                      </a:r>
                    </a:p>
                  </a:txBody>
                  <a:tcPr marL="7420" marR="7420" marT="74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1400" b="0" i="0" u="none" strike="noStrike" dirty="0">
                          <a:effectLst/>
                          <a:latin typeface="Century Gothic" panose="020B0502020202020204" pitchFamily="34" charset="0"/>
                        </a:rPr>
                        <a:t> </a:t>
                      </a:r>
                    </a:p>
                  </a:txBody>
                  <a:tcPr marL="7420" marR="7420" marT="74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1400" b="0" i="0" u="none" strike="noStrike" dirty="0">
                          <a:effectLst/>
                          <a:latin typeface="Century Gothic" panose="020B0502020202020204" pitchFamily="34" charset="0"/>
                        </a:rPr>
                        <a:t> </a:t>
                      </a:r>
                    </a:p>
                  </a:txBody>
                  <a:tcPr marL="7420" marR="7420" marT="74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51197819"/>
                  </a:ext>
                </a:extLst>
              </a:tr>
              <a:tr h="348229">
                <a:tc gridSpan="4">
                  <a:txBody>
                    <a:bodyPr/>
                    <a:lstStyle/>
                    <a:p>
                      <a:pPr algn="ctr" fontAlgn="ctr"/>
                      <a:r>
                        <a:rPr lang="tr-TR" sz="1400" b="1" i="0" u="none" strike="noStrike" dirty="0">
                          <a:effectLst/>
                          <a:latin typeface="Century Gothic" panose="020B0502020202020204" pitchFamily="34" charset="0"/>
                        </a:rPr>
                        <a:t>PERAKENDE SATIŞLAR YERLİ/İTHAL DAĞILIMI (OCAK-ARALIK 2021)</a:t>
                      </a:r>
                    </a:p>
                  </a:txBody>
                  <a:tcPr marL="7420" marR="7420" marT="74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B88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00011283"/>
                  </a:ext>
                </a:extLst>
              </a:tr>
              <a:tr h="348229">
                <a:tc>
                  <a:txBody>
                    <a:bodyPr/>
                    <a:lstStyle/>
                    <a:p>
                      <a:pPr lvl="1" algn="l" fontAlgn="ctr"/>
                      <a:r>
                        <a:rPr lang="tr-TR" sz="1400" b="1" i="0" u="none" strike="noStrike" dirty="0">
                          <a:effectLst/>
                          <a:latin typeface="Century Gothic" panose="020B0502020202020204" pitchFamily="34" charset="0"/>
                        </a:rPr>
                        <a:t>MARKA</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YERLİ</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a:effectLst/>
                          <a:latin typeface="Century Gothic" panose="020B0502020202020204" pitchFamily="34" charset="0"/>
                        </a:rPr>
                        <a:t>İTHAL</a:t>
                      </a:r>
                    </a:p>
                  </a:txBody>
                  <a:tcPr marL="7420" marR="7420" marT="7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TOPLAM</a:t>
                      </a:r>
                    </a:p>
                  </a:txBody>
                  <a:tcPr marL="7420" marR="7420" marT="74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35357722"/>
                  </a:ext>
                </a:extLst>
              </a:tr>
              <a:tr h="348229">
                <a:tc>
                  <a:txBody>
                    <a:bodyPr/>
                    <a:lstStyle/>
                    <a:p>
                      <a:pPr lvl="1" algn="l" fontAlgn="ctr"/>
                      <a:r>
                        <a:rPr lang="tr-TR" sz="1400" b="1" i="0" u="none" strike="noStrike" dirty="0">
                          <a:effectLst/>
                          <a:latin typeface="Century Gothic" panose="020B0502020202020204" pitchFamily="34" charset="0"/>
                        </a:rPr>
                        <a:t>FORD TRUCKS</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6.992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6.992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91936999"/>
                  </a:ext>
                </a:extLst>
              </a:tr>
              <a:tr h="348229">
                <a:tc>
                  <a:txBody>
                    <a:bodyPr/>
                    <a:lstStyle/>
                    <a:p>
                      <a:pPr lvl="1" algn="l" fontAlgn="ctr"/>
                      <a:r>
                        <a:rPr lang="tr-TR" sz="1400" b="1" i="0" u="none" strike="noStrike" dirty="0">
                          <a:effectLst/>
                          <a:latin typeface="Century Gothic" panose="020B0502020202020204" pitchFamily="34" charset="0"/>
                        </a:rPr>
                        <a:t>IVECO</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1.022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1.022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80818173"/>
                  </a:ext>
                </a:extLst>
              </a:tr>
              <a:tr h="348229">
                <a:tc>
                  <a:txBody>
                    <a:bodyPr/>
                    <a:lstStyle/>
                    <a:p>
                      <a:pPr lvl="1" algn="l" fontAlgn="ctr"/>
                      <a:r>
                        <a:rPr lang="tr-TR" sz="1400" b="1" i="0" u="none" strike="noStrike" dirty="0">
                          <a:effectLst/>
                          <a:latin typeface="Century Gothic" panose="020B0502020202020204" pitchFamily="34" charset="0"/>
                        </a:rPr>
                        <a:t>MAN</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2.136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2.136</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3148820"/>
                  </a:ext>
                </a:extLst>
              </a:tr>
              <a:tr h="348229">
                <a:tc>
                  <a:txBody>
                    <a:bodyPr/>
                    <a:lstStyle/>
                    <a:p>
                      <a:pPr lvl="1" algn="l" fontAlgn="ctr"/>
                      <a:r>
                        <a:rPr lang="tr-TR" sz="1400" b="1" i="0" u="none" strike="noStrike" dirty="0">
                          <a:effectLst/>
                          <a:latin typeface="Century Gothic" panose="020B0502020202020204" pitchFamily="34" charset="0"/>
                        </a:rPr>
                        <a:t>MERCEDES</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10.242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378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10.620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26035345"/>
                  </a:ext>
                </a:extLst>
              </a:tr>
              <a:tr h="348229">
                <a:tc>
                  <a:txBody>
                    <a:bodyPr/>
                    <a:lstStyle/>
                    <a:p>
                      <a:pPr lvl="1" algn="l" fontAlgn="ctr"/>
                      <a:r>
                        <a:rPr lang="tr-TR" sz="1400" b="1" i="0" u="none" strike="noStrike" dirty="0">
                          <a:effectLst/>
                          <a:latin typeface="Century Gothic" panose="020B0502020202020204" pitchFamily="34" charset="0"/>
                        </a:rPr>
                        <a:t>RENAULT</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1.800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1.800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83253494"/>
                  </a:ext>
                </a:extLst>
              </a:tr>
              <a:tr h="348229">
                <a:tc>
                  <a:txBody>
                    <a:bodyPr/>
                    <a:lstStyle/>
                    <a:p>
                      <a:pPr lvl="1" algn="l" fontAlgn="ctr"/>
                      <a:r>
                        <a:rPr lang="tr-TR" sz="1400" b="1" i="0" u="none" strike="noStrike" dirty="0">
                          <a:effectLst/>
                          <a:latin typeface="Century Gothic" panose="020B0502020202020204" pitchFamily="34" charset="0"/>
                        </a:rPr>
                        <a:t>SCANIA</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2.192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2.192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04270508"/>
                  </a:ext>
                </a:extLst>
              </a:tr>
              <a:tr h="348229">
                <a:tc>
                  <a:txBody>
                    <a:bodyPr/>
                    <a:lstStyle/>
                    <a:p>
                      <a:pPr lvl="1" algn="l" fontAlgn="ctr"/>
                      <a:r>
                        <a:rPr lang="tr-TR" sz="1400" b="1" i="0" u="none" strike="noStrike" dirty="0">
                          <a:effectLst/>
                          <a:latin typeface="Century Gothic" panose="020B0502020202020204" pitchFamily="34" charset="0"/>
                        </a:rPr>
                        <a:t>VOLVO</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1.146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0" i="0" u="none" strike="noStrike" dirty="0">
                          <a:effectLst/>
                          <a:latin typeface="Century Gothic" panose="020B0502020202020204" pitchFamily="34" charset="0"/>
                        </a:rPr>
                        <a:t>1.146</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57448112"/>
                  </a:ext>
                </a:extLst>
              </a:tr>
              <a:tr h="348229">
                <a:tc>
                  <a:txBody>
                    <a:bodyPr/>
                    <a:lstStyle/>
                    <a:p>
                      <a:pPr lvl="1" algn="l" fontAlgn="ctr"/>
                      <a:r>
                        <a:rPr lang="tr-TR" sz="1400" b="1" i="0" u="none" strike="noStrike" dirty="0">
                          <a:effectLst/>
                          <a:latin typeface="Century Gothic" panose="020B0502020202020204" pitchFamily="34" charset="0"/>
                        </a:rPr>
                        <a:t>TOPLAM</a:t>
                      </a:r>
                    </a:p>
                  </a:txBody>
                  <a:tcPr marL="7420" marR="7420" marT="74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17.234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8.674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a:effectLst/>
                          <a:latin typeface="Century Gothic" panose="020B0502020202020204" pitchFamily="34" charset="0"/>
                        </a:rPr>
                        <a:t>25.908</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34093161"/>
                  </a:ext>
                </a:extLst>
              </a:tr>
            </a:tbl>
          </a:graphicData>
        </a:graphic>
      </p:graphicFrame>
      <p:sp>
        <p:nvSpPr>
          <p:cNvPr id="111" name="Rectangle 110">
            <a:extLst>
              <a:ext uri="{FF2B5EF4-FFF2-40B4-BE49-F238E27FC236}">
                <a16:creationId xmlns:a16="http://schemas.microsoft.com/office/drawing/2014/main" id="{174D81E1-82F2-4121-8812-4036CD81D6D8}"/>
              </a:ext>
            </a:extLst>
          </p:cNvPr>
          <p:cNvSpPr/>
          <p:nvPr/>
        </p:nvSpPr>
        <p:spPr>
          <a:xfrm>
            <a:off x="0" y="9662614"/>
            <a:ext cx="6858000" cy="243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63373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746E20-4D7F-4281-8532-3F586BF3B5D3}"/>
              </a:ext>
            </a:extLst>
          </p:cNvPr>
          <p:cNvSpPr>
            <a:spLocks noGrp="1"/>
          </p:cNvSpPr>
          <p:nvPr>
            <p:ph type="title"/>
          </p:nvPr>
        </p:nvSpPr>
        <p:spPr>
          <a:xfrm>
            <a:off x="471487" y="503264"/>
            <a:ext cx="5915025" cy="1060095"/>
          </a:xfrm>
        </p:spPr>
        <p:txBody>
          <a:bodyPr/>
          <a:lstStyle/>
          <a:p>
            <a:pPr algn="ctr" defTabSz="457200">
              <a:lnSpc>
                <a:spcPct val="100000"/>
              </a:lnSpc>
              <a:spcBef>
                <a:spcPts val="0"/>
              </a:spcBef>
              <a:defRPr/>
            </a:pPr>
            <a:r>
              <a:rPr lang="tr-TR" sz="1800" b="1" dirty="0">
                <a:solidFill>
                  <a:prstClr val="black"/>
                </a:solidFill>
                <a:latin typeface="Century Gothic" panose="020B0502020202020204" pitchFamily="34" charset="0"/>
                <a:ea typeface="Verdana" panose="020B0604030504040204" pitchFamily="34" charset="0"/>
                <a:cs typeface="+mn-cs"/>
              </a:rPr>
              <a:t>Semi-Treyler Araç Pazarı</a:t>
            </a:r>
            <a:br>
              <a:rPr lang="tr-TR" sz="1800" b="1" dirty="0">
                <a:solidFill>
                  <a:prstClr val="black"/>
                </a:solidFill>
                <a:latin typeface="Century Gothic" panose="020B0502020202020204" pitchFamily="34" charset="0"/>
                <a:ea typeface="Verdana" panose="020B0604030504040204" pitchFamily="34" charset="0"/>
                <a:cs typeface="+mn-cs"/>
              </a:rPr>
            </a:br>
            <a:r>
              <a:rPr lang="tr-TR" sz="1800" b="1" dirty="0">
                <a:solidFill>
                  <a:prstClr val="black"/>
                </a:solidFill>
                <a:latin typeface="Century Gothic" panose="020B0502020202020204" pitchFamily="34" charset="0"/>
                <a:ea typeface="Verdana" panose="020B0604030504040204" pitchFamily="34" charset="0"/>
                <a:cs typeface="+mn-cs"/>
              </a:rPr>
              <a:t>(5 Yıllık Satış Gelişimi)</a:t>
            </a:r>
          </a:p>
        </p:txBody>
      </p:sp>
      <p:pic>
        <p:nvPicPr>
          <p:cNvPr id="3" name="Picture 6" descr="A close up of a sign&#10;&#10;Description automatically generated">
            <a:extLst>
              <a:ext uri="{FF2B5EF4-FFF2-40B4-BE49-F238E27FC236}">
                <a16:creationId xmlns:a16="http://schemas.microsoft.com/office/drawing/2014/main" id="{4DEE85A3-344D-40E8-9317-C03A4DFF65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2" t="-1" r="9489" b="51994"/>
          <a:stretch/>
        </p:blipFill>
        <p:spPr>
          <a:xfrm>
            <a:off x="128015" y="143264"/>
            <a:ext cx="733147" cy="720000"/>
          </a:xfrm>
          <a:prstGeom prst="rect">
            <a:avLst/>
          </a:prstGeom>
        </p:spPr>
      </p:pic>
      <p:pic>
        <p:nvPicPr>
          <p:cNvPr id="66" name="Picture 44" descr="A close up of a sign&#10;&#10;Description automatically generated">
            <a:extLst>
              <a:ext uri="{FF2B5EF4-FFF2-40B4-BE49-F238E27FC236}">
                <a16:creationId xmlns:a16="http://schemas.microsoft.com/office/drawing/2014/main" id="{26D5B914-1B0B-41E0-A593-A2AFD8B55D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2" t="-1" r="9489" b="51994"/>
          <a:stretch/>
        </p:blipFill>
        <p:spPr>
          <a:xfrm>
            <a:off x="316492" y="1895214"/>
            <a:ext cx="392089" cy="385058"/>
          </a:xfrm>
          <a:prstGeom prst="rect">
            <a:avLst/>
          </a:prstGeom>
        </p:spPr>
      </p:pic>
      <p:graphicFrame>
        <p:nvGraphicFramePr>
          <p:cNvPr id="6" name="Grafik 5">
            <a:extLst>
              <a:ext uri="{FF2B5EF4-FFF2-40B4-BE49-F238E27FC236}">
                <a16:creationId xmlns:a16="http://schemas.microsoft.com/office/drawing/2014/main" id="{36013D35-C6FA-44E0-B629-7A2A45574C95}"/>
              </a:ext>
            </a:extLst>
          </p:cNvPr>
          <p:cNvGraphicFramePr>
            <a:graphicFrameLocks/>
          </p:cNvGraphicFramePr>
          <p:nvPr>
            <p:extLst>
              <p:ext uri="{D42A27DB-BD31-4B8C-83A1-F6EECF244321}">
                <p14:modId xmlns:p14="http://schemas.microsoft.com/office/powerpoint/2010/main" val="3961707493"/>
              </p:ext>
            </p:extLst>
          </p:nvPr>
        </p:nvGraphicFramePr>
        <p:xfrm>
          <a:off x="233915" y="1821026"/>
          <a:ext cx="6491898" cy="4351337"/>
        </p:xfrm>
        <a:graphic>
          <a:graphicData uri="http://schemas.openxmlformats.org/drawingml/2006/chart">
            <c:chart xmlns:c="http://schemas.openxmlformats.org/drawingml/2006/chart" xmlns:r="http://schemas.openxmlformats.org/officeDocument/2006/relationships" r:id="rId4"/>
          </a:graphicData>
        </a:graphic>
      </p:graphicFrame>
      <p:pic>
        <p:nvPicPr>
          <p:cNvPr id="7" name="Resim 6">
            <a:extLst>
              <a:ext uri="{FF2B5EF4-FFF2-40B4-BE49-F238E27FC236}">
                <a16:creationId xmlns:a16="http://schemas.microsoft.com/office/drawing/2014/main" id="{6C373B12-5D21-445C-922A-3F2394AF4A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15" y="6699870"/>
            <a:ext cx="6491898" cy="1068788"/>
          </a:xfrm>
          <a:prstGeom prst="rect">
            <a:avLst/>
          </a:prstGeom>
        </p:spPr>
      </p:pic>
    </p:spTree>
    <p:extLst>
      <p:ext uri="{BB962C8B-B14F-4D97-AF65-F5344CB8AC3E}">
        <p14:creationId xmlns:p14="http://schemas.microsoft.com/office/powerpoint/2010/main" val="29125244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38592</TotalTime>
  <Words>1277</Words>
  <Application>Microsoft Office PowerPoint</Application>
  <PresentationFormat>A4 Kağıt (210x297 mm)</PresentationFormat>
  <Paragraphs>331</Paragraphs>
  <Slides>11</Slides>
  <Notes>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vt:i4>
      </vt:variant>
    </vt:vector>
  </HeadingPairs>
  <TitlesOfParts>
    <vt:vector size="16" baseType="lpstr">
      <vt:lpstr>Arial</vt:lpstr>
      <vt:lpstr>Calibri</vt:lpstr>
      <vt:lpstr>Calibri Light</vt:lpstr>
      <vt:lpstr>Century Gothic</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Semi-Treyler Araç Pazarı (5 Yıllık Satış Gelişimi)</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Gokhan ALTUN (DOGUS OTOMOTIV - SCANIA - Satis)</dc:creator>
  <cp:lastModifiedBy>Büşra</cp:lastModifiedBy>
  <cp:revision>429</cp:revision>
  <dcterms:created xsi:type="dcterms:W3CDTF">2020-08-20T08:13:56Z</dcterms:created>
  <dcterms:modified xsi:type="dcterms:W3CDTF">2022-01-10T10:15:16Z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cfe1082-a52f-4b39-aa13-42fc0f105520_Enabled">
    <vt:lpwstr>True</vt:lpwstr>
  </property>
  <property fmtid="{D5CDD505-2E9C-101B-9397-08002B2CF9AE}" pid="3" name="MSIP_Label_9cfe1082-a52f-4b39-aa13-42fc0f105520_SiteId">
    <vt:lpwstr>80e80528-5494-4c8e-b0d5-0c1a32197355</vt:lpwstr>
  </property>
  <property fmtid="{D5CDD505-2E9C-101B-9397-08002B2CF9AE}" pid="4" name="MSIP_Label_9cfe1082-a52f-4b39-aa13-42fc0f105520_Owner">
    <vt:lpwstr>GAltun@fw.dohas.com.tr</vt:lpwstr>
  </property>
  <property fmtid="{D5CDD505-2E9C-101B-9397-08002B2CF9AE}" pid="5" name="MSIP_Label_9cfe1082-a52f-4b39-aa13-42fc0f105520_SetDate">
    <vt:lpwstr>2020-08-20T09:37:02.1170888Z</vt:lpwstr>
  </property>
  <property fmtid="{D5CDD505-2E9C-101B-9397-08002B2CF9AE}" pid="6" name="MSIP_Label_9cfe1082-a52f-4b39-aa13-42fc0f105520_Name">
    <vt:lpwstr>Dahili Kullanım</vt:lpwstr>
  </property>
  <property fmtid="{D5CDD505-2E9C-101B-9397-08002B2CF9AE}" pid="7" name="MSIP_Label_9cfe1082-a52f-4b39-aa13-42fc0f105520_Application">
    <vt:lpwstr>Microsoft Azure Information Protection</vt:lpwstr>
  </property>
  <property fmtid="{D5CDD505-2E9C-101B-9397-08002B2CF9AE}" pid="8" name="MSIP_Label_9cfe1082-a52f-4b39-aa13-42fc0f105520_ActionId">
    <vt:lpwstr>21f29d38-dcfa-4ebb-a73f-5754d90f8f5e</vt:lpwstr>
  </property>
  <property fmtid="{D5CDD505-2E9C-101B-9397-08002B2CF9AE}" pid="9" name="MSIP_Label_9cfe1082-a52f-4b39-aa13-42fc0f105520_Extended_MSFT_Method">
    <vt:lpwstr>Automatic</vt:lpwstr>
  </property>
  <property fmtid="{D5CDD505-2E9C-101B-9397-08002B2CF9AE}" pid="10" name="Sensitivity">
    <vt:lpwstr>Dahili Kullanım</vt:lpwstr>
  </property>
</Properties>
</file>