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61" r:id="rId6"/>
    <p:sldId id="262"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1C"/>
    <a:srgbClr val="E35205"/>
    <a:srgbClr val="041E42"/>
    <a:srgbClr val="0FB4E1"/>
    <a:srgbClr val="2C5234"/>
    <a:srgbClr val="E6E6E6"/>
    <a:srgbClr val="506F5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autoAdjust="0"/>
    <p:restoredTop sz="91432" autoAdjust="0"/>
  </p:normalViewPr>
  <p:slideViewPr>
    <p:cSldViewPr snapToGrid="0">
      <p:cViewPr>
        <p:scale>
          <a:sx n="60" d="100"/>
          <a:sy n="60" d="100"/>
        </p:scale>
        <p:origin x="1868" y="28"/>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50" b="1" dirty="0">
                <a:latin typeface="Century Gothic" panose="020B0502020202020204" pitchFamily="34" charset="0"/>
              </a:rPr>
              <a:t>Ağır Ticari</a:t>
            </a:r>
            <a:r>
              <a:rPr lang="tr-TR" sz="105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50" b="1" baseline="0" dirty="0">
                <a:latin typeface="Century Gothic" panose="020B0502020202020204" pitchFamily="34" charset="0"/>
              </a:rPr>
              <a:t>(Ocak-Aralık)</a:t>
            </a:r>
            <a:endParaRPr lang="tr-TR" sz="1050" b="1"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473098179353E-2"/>
          <c:y val="0.186267616542275"/>
          <c:w val="0.93888888888888888"/>
          <c:h val="0.58385426979322841"/>
        </c:manualLayout>
      </c:layout>
      <c:barChart>
        <c:barDir val="col"/>
        <c:grouping val="clustered"/>
        <c:varyColors val="0"/>
        <c:ser>
          <c:idx val="0"/>
          <c:order val="0"/>
          <c:tx>
            <c:strRef>
              <c:f>Sheet1!$B$1</c:f>
              <c:strCache>
                <c:ptCount val="1"/>
                <c:pt idx="0">
                  <c:v>2019</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3522</c:v>
                </c:pt>
                <c:pt idx="1">
                  <c:v>3922</c:v>
                </c:pt>
                <c:pt idx="2">
                  <c:v>7444</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2020</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10983</c:v>
                </c:pt>
                <c:pt idx="1">
                  <c:v>5197</c:v>
                </c:pt>
                <c:pt idx="2">
                  <c:v>16180</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15528480"/>
        <c:axId val="-115527936"/>
      </c:barChart>
      <c:catAx>
        <c:axId val="-115528480"/>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5527936"/>
        <c:crosses val="autoZero"/>
        <c:auto val="1"/>
        <c:lblAlgn val="ctr"/>
        <c:lblOffset val="100"/>
        <c:noMultiLvlLbl val="0"/>
      </c:catAx>
      <c:valAx>
        <c:axId val="-115527936"/>
        <c:scaling>
          <c:orientation val="minMax"/>
        </c:scaling>
        <c:delete val="1"/>
        <c:axPos val="l"/>
        <c:numFmt formatCode="#,##0" sourceLinked="1"/>
        <c:majorTickMark val="none"/>
        <c:minorTickMark val="none"/>
        <c:tickLblPos val="nextTo"/>
        <c:crossAx val="-115528480"/>
        <c:crosses val="autoZero"/>
        <c:crossBetween val="between"/>
      </c:valAx>
      <c:spPr>
        <a:noFill/>
        <a:ln>
          <a:noFill/>
        </a:ln>
        <a:effectLst/>
      </c:spPr>
    </c:plotArea>
    <c:legend>
      <c:legendPos val="b"/>
      <c:layout>
        <c:manualLayout>
          <c:xMode val="edge"/>
          <c:yMode val="edge"/>
          <c:x val="0.26210824849644249"/>
          <c:y val="0.88760871644219597"/>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200" b="1" dirty="0">
                <a:latin typeface="Century Gothic" panose="020B0502020202020204" pitchFamily="34" charset="0"/>
              </a:rPr>
              <a:t>Ağır Ticari</a:t>
            </a:r>
            <a:r>
              <a:rPr lang="tr-TR" sz="1200" b="1" baseline="0" dirty="0">
                <a:latin typeface="Century Gothic" panose="020B0502020202020204" pitchFamily="34" charset="0"/>
              </a:rPr>
              <a:t> Araç Pazar Gelişimi</a:t>
            </a:r>
          </a:p>
          <a:p>
            <a:pPr>
              <a:defRPr sz="1200" b="1">
                <a:latin typeface="Century Gothic" panose="020B0502020202020204" pitchFamily="34" charset="0"/>
              </a:defRPr>
            </a:pPr>
            <a:r>
              <a:rPr lang="tr-TR" sz="1200" b="1" baseline="0" dirty="0">
                <a:latin typeface="Century Gothic" panose="020B0502020202020204" pitchFamily="34" charset="0"/>
              </a:rPr>
              <a:t>(Aralık)</a:t>
            </a:r>
            <a:endParaRPr lang="tr-TR" sz="1200" b="1"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5041641007654064"/>
          <c:w val="0.93888888888888888"/>
          <c:h val="0.51970538057742777"/>
        </c:manualLayout>
      </c:layout>
      <c:barChart>
        <c:barDir val="col"/>
        <c:grouping val="clustered"/>
        <c:varyColors val="0"/>
        <c:ser>
          <c:idx val="0"/>
          <c:order val="0"/>
          <c:tx>
            <c:strRef>
              <c:f>Sheet1!$B$1</c:f>
              <c:strCache>
                <c:ptCount val="1"/>
                <c:pt idx="0">
                  <c:v>2019</c:v>
                </c:pt>
              </c:strCache>
            </c:strRef>
          </c:tx>
          <c:spPr>
            <a:solidFill>
              <a:srgbClr val="26262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875</c:v>
                </c:pt>
                <c:pt idx="1">
                  <c:v>644</c:v>
                </c:pt>
                <c:pt idx="2">
                  <c:v>1519</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2020</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1934</c:v>
                </c:pt>
                <c:pt idx="1">
                  <c:v>836</c:v>
                </c:pt>
                <c:pt idx="2">
                  <c:v>2770</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15519232"/>
        <c:axId val="-115517056"/>
      </c:barChart>
      <c:catAx>
        <c:axId val="-11551923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5517056"/>
        <c:crosses val="autoZero"/>
        <c:auto val="1"/>
        <c:lblAlgn val="ctr"/>
        <c:lblOffset val="100"/>
        <c:noMultiLvlLbl val="0"/>
      </c:catAx>
      <c:valAx>
        <c:axId val="-115517056"/>
        <c:scaling>
          <c:orientation val="minMax"/>
        </c:scaling>
        <c:delete val="1"/>
        <c:axPos val="l"/>
        <c:numFmt formatCode="#,##0" sourceLinked="1"/>
        <c:majorTickMark val="none"/>
        <c:minorTickMark val="none"/>
        <c:tickLblPos val="nextTo"/>
        <c:crossAx val="-115519232"/>
        <c:crosses val="autoZero"/>
        <c:crossBetween val="between"/>
      </c:valAx>
      <c:spPr>
        <a:no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200" b="1" dirty="0">
                <a:latin typeface="Century Gothic" panose="020B0502020202020204" pitchFamily="34" charset="0"/>
              </a:rPr>
              <a:t>10 Yıllık</a:t>
            </a:r>
            <a:r>
              <a:rPr lang="tr-TR" sz="12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200" b="1" baseline="0" dirty="0">
                <a:latin typeface="Century Gothic" panose="020B0502020202020204" pitchFamily="34" charset="0"/>
              </a:rPr>
              <a:t>(Aralık)</a:t>
            </a:r>
            <a:endParaRPr lang="tr-TR" sz="1200" b="1"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555555555555E-2"/>
          <c:y val="0.250416547124040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2184</c:v>
                </c:pt>
                <c:pt idx="1">
                  <c:v>1499</c:v>
                </c:pt>
                <c:pt idx="2">
                  <c:v>3683</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2020</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1934</c:v>
                </c:pt>
                <c:pt idx="1">
                  <c:v>836</c:v>
                </c:pt>
                <c:pt idx="2">
                  <c:v>2770</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15516512"/>
        <c:axId val="-115513248"/>
      </c:barChart>
      <c:catAx>
        <c:axId val="-11551651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5513248"/>
        <c:crosses val="autoZero"/>
        <c:auto val="1"/>
        <c:lblAlgn val="ctr"/>
        <c:lblOffset val="100"/>
        <c:noMultiLvlLbl val="0"/>
      </c:catAx>
      <c:valAx>
        <c:axId val="-115513248"/>
        <c:scaling>
          <c:orientation val="minMax"/>
        </c:scaling>
        <c:delete val="1"/>
        <c:axPos val="l"/>
        <c:numFmt formatCode="#,##0" sourceLinked="1"/>
        <c:majorTickMark val="none"/>
        <c:minorTickMark val="none"/>
        <c:tickLblPos val="nextTo"/>
        <c:crossAx val="-115516512"/>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200" b="1" dirty="0">
                <a:latin typeface="Century Gothic" panose="020B0502020202020204" pitchFamily="34" charset="0"/>
              </a:rPr>
              <a:t>Ağır Ticari Araç Pazar Gelişimi</a:t>
            </a:r>
            <a:endParaRPr lang="tr-TR" sz="1200" b="1" baseline="0" dirty="0">
              <a:latin typeface="Century Gothic" panose="020B0502020202020204" pitchFamily="34" charset="0"/>
            </a:endParaRPr>
          </a:p>
          <a:p>
            <a:pPr>
              <a:defRPr sz="1200" b="1">
                <a:latin typeface="Century Gothic" panose="020B0502020202020204" pitchFamily="34" charset="0"/>
              </a:defRPr>
            </a:pPr>
            <a:r>
              <a:rPr lang="tr-TR" sz="1200" b="1" baseline="0" dirty="0">
                <a:latin typeface="Century Gothic" panose="020B0502020202020204" pitchFamily="34" charset="0"/>
              </a:rPr>
              <a:t>(Aralık vs. Ocak-Aralık)</a:t>
            </a:r>
            <a:endParaRPr lang="tr-TR" sz="1200" b="1"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555555555555E-2"/>
          <c:y val="0.20454225286205868"/>
          <c:w val="0.93888888888888888"/>
          <c:h val="0.56557983471432616"/>
        </c:manualLayout>
      </c:layout>
      <c:lineChart>
        <c:grouping val="standard"/>
        <c:varyColors val="0"/>
        <c:ser>
          <c:idx val="0"/>
          <c:order val="0"/>
          <c:tx>
            <c:strRef>
              <c:f>Sheet1!$A$2</c:f>
              <c:strCache>
                <c:ptCount val="1"/>
                <c:pt idx="0">
                  <c:v>Aralık</c:v>
                </c:pt>
              </c:strCache>
            </c:strRef>
          </c:tx>
          <c:spPr>
            <a:ln w="28575" cap="rnd">
              <a:solidFill>
                <a:srgbClr val="262626"/>
              </a:solidFill>
              <a:round/>
            </a:ln>
            <a:effectLst/>
          </c:spPr>
          <c:marker>
            <c:symbol val="square"/>
            <c:size val="7"/>
            <c:spPr>
              <a:solidFill>
                <a:srgbClr val="041E42"/>
              </a:solidFill>
              <a:ln w="9525">
                <a:noFill/>
              </a:ln>
              <a:effectLst/>
            </c:spPr>
          </c:marker>
          <c:dLbls>
            <c:dLbl>
              <c:idx val="9"/>
              <c:layout>
                <c:manualLayout>
                  <c:x val="-3.2722086389568049E-2"/>
                  <c:y val="-3.10901518517387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F3-45E5-89CB-15D777D612BC}"/>
                </c:ext>
              </c:extLst>
            </c:dLbl>
            <c:dLbl>
              <c:idx val="10"/>
              <c:layout>
                <c:manualLayout>
                  <c:x val="-3.9853957818718332E-2"/>
                  <c:y val="-4.38620773901059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E48-4FE8-8594-80061B85DE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Sheet1!$B$2:$M$2</c:f>
              <c:numCache>
                <c:formatCode>#,##0</c:formatCode>
                <c:ptCount val="12"/>
                <c:pt idx="0">
                  <c:v>5231</c:v>
                </c:pt>
                <c:pt idx="1">
                  <c:v>4445</c:v>
                </c:pt>
                <c:pt idx="2">
                  <c:v>4114</c:v>
                </c:pt>
                <c:pt idx="3">
                  <c:v>4393</c:v>
                </c:pt>
                <c:pt idx="4">
                  <c:v>5448</c:v>
                </c:pt>
                <c:pt idx="5">
                  <c:v>5902</c:v>
                </c:pt>
                <c:pt idx="6">
                  <c:v>1964</c:v>
                </c:pt>
                <c:pt idx="7">
                  <c:v>3540</c:v>
                </c:pt>
                <c:pt idx="8">
                  <c:v>1177</c:v>
                </c:pt>
                <c:pt idx="9">
                  <c:v>1519</c:v>
                </c:pt>
                <c:pt idx="10">
                  <c:v>2770</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Ocak-Aralık</c:v>
                </c:pt>
              </c:strCache>
            </c:strRef>
          </c:tx>
          <c:spPr>
            <a:ln w="28575" cap="rnd">
              <a:solidFill>
                <a:srgbClr val="E35205"/>
              </a:solidFill>
              <a:round/>
            </a:ln>
            <a:effectLst/>
          </c:spPr>
          <c:marker>
            <c:symbol val="square"/>
            <c:size val="7"/>
            <c:spPr>
              <a:solidFill>
                <a:schemeClr val="accent2"/>
              </a:solidFill>
              <a:ln w="9525">
                <a:solidFill>
                  <a:schemeClr val="accent2"/>
                </a:solidFill>
              </a:ln>
              <a:effectLst/>
            </c:spPr>
          </c:marker>
          <c:dLbls>
            <c:dLbl>
              <c:idx val="0"/>
              <c:layout>
                <c:manualLayout>
                  <c:x val="-5.7783211083944581E-2"/>
                  <c:y val="-6.86237325848947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E48-4FE8-8594-80061B85DEAF}"/>
                </c:ext>
              </c:extLst>
            </c:dLbl>
            <c:dLbl>
              <c:idx val="1"/>
              <c:layout>
                <c:manualLayout>
                  <c:x val="-1.6070144281741281E-2"/>
                  <c:y val="-4.170397859239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E48-4FE8-8594-80061B85DEAF}"/>
                </c:ext>
              </c:extLst>
            </c:dLbl>
            <c:dLbl>
              <c:idx val="2"/>
              <c:layout>
                <c:manualLayout>
                  <c:x val="-2.0087680352176614E-2"/>
                  <c:y val="-4.17039785923954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48-4FE8-8594-80061B85DEAF}"/>
                </c:ext>
              </c:extLst>
            </c:dLbl>
            <c:dLbl>
              <c:idx val="3"/>
              <c:layout>
                <c:manualLayout>
                  <c:x val="-1.4061376246523606E-2"/>
                  <c:y val="3.33631828739163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E48-4FE8-8594-80061B85DEAF}"/>
                </c:ext>
              </c:extLst>
            </c:dLbl>
            <c:dLbl>
              <c:idx val="4"/>
              <c:layout>
                <c:manualLayout>
                  <c:x val="-1.6070144281741264E-2"/>
                  <c:y val="4.17039785923954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48-4FE8-8594-80061B85DEAF}"/>
                </c:ext>
              </c:extLst>
            </c:dLbl>
            <c:dLbl>
              <c:idx val="5"/>
              <c:layout>
                <c:manualLayout>
                  <c:x val="-1.0043840176088363E-2"/>
                  <c:y val="-2.50223871554373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48-4FE8-8594-80061B85DEAF}"/>
                </c:ext>
              </c:extLst>
            </c:dLbl>
            <c:dLbl>
              <c:idx val="6"/>
              <c:layout>
                <c:manualLayout>
                  <c:x val="-2.3346946031995088E-2"/>
                  <c:y val="-5.194214114793657E-2"/>
                </c:manualLayout>
              </c:layout>
              <c:dLblPos val="r"/>
              <c:showLegendKey val="0"/>
              <c:showVal val="1"/>
              <c:showCatName val="0"/>
              <c:showSerName val="0"/>
              <c:showPercent val="0"/>
              <c:showBubbleSize val="0"/>
              <c:extLst>
                <c:ext xmlns:c15="http://schemas.microsoft.com/office/drawing/2012/chart" uri="{CE6537A1-D6FC-4f65-9D91-7224C49458BB}"/>
              </c:extLst>
            </c:dLbl>
            <c:dLbl>
              <c:idx val="7"/>
              <c:layout>
                <c:manualLayout>
                  <c:x val="-1.004384017608829E-2"/>
                  <c:y val="-1.66815914369581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E48-4FE8-8594-80061B85DEAF}"/>
                </c:ext>
              </c:extLst>
            </c:dLbl>
            <c:dLbl>
              <c:idx val="8"/>
              <c:layout>
                <c:manualLayout>
                  <c:x val="-1.2052608211305948E-2"/>
                  <c:y val="-1.25111935777186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48-4FE8-8594-80061B85DEAF}"/>
                </c:ext>
              </c:extLst>
            </c:dLbl>
            <c:dLbl>
              <c:idx val="9"/>
              <c:layout>
                <c:manualLayout>
                  <c:x val="-6.0263041056529739E-3"/>
                  <c:y val="-8.34079571847909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48-4FE8-8594-80061B85DEAF}"/>
                </c:ext>
              </c:extLst>
            </c:dLbl>
            <c:dLbl>
              <c:idx val="10"/>
              <c:layout>
                <c:manualLayout>
                  <c:x val="-1.2052608211306095E-2"/>
                  <c:y val="-8.34079571847909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E48-4FE8-8594-80061B85DE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Sheet1!$B$3:$M$3</c:f>
              <c:numCache>
                <c:formatCode>#,##0</c:formatCode>
                <c:ptCount val="12"/>
                <c:pt idx="0">
                  <c:v>25542</c:v>
                </c:pt>
                <c:pt idx="1">
                  <c:v>37276</c:v>
                </c:pt>
                <c:pt idx="2">
                  <c:v>30525</c:v>
                </c:pt>
                <c:pt idx="3">
                  <c:v>28111</c:v>
                </c:pt>
                <c:pt idx="4">
                  <c:v>31061</c:v>
                </c:pt>
                <c:pt idx="5">
                  <c:v>33652</c:v>
                </c:pt>
                <c:pt idx="6">
                  <c:v>18343</c:v>
                </c:pt>
                <c:pt idx="7">
                  <c:v>18554</c:v>
                </c:pt>
                <c:pt idx="8">
                  <c:v>11753</c:v>
                </c:pt>
                <c:pt idx="9">
                  <c:v>7444</c:v>
                </c:pt>
                <c:pt idx="10">
                  <c:v>16180</c:v>
                </c:pt>
              </c:numCache>
            </c:numRef>
          </c:val>
          <c:smooth val="0"/>
          <c:extLst>
            <c:ext xmlns:c16="http://schemas.microsoft.com/office/drawing/2014/chart" uri="{C3380CC4-5D6E-409C-BE32-E72D297353CC}">
              <c16:uniqueId val="{00000001-CE48-4FE8-8594-80061B85DEAF}"/>
            </c:ext>
          </c:extLst>
        </c:ser>
        <c:dLbls>
          <c:showLegendKey val="0"/>
          <c:showVal val="1"/>
          <c:showCatName val="0"/>
          <c:showSerName val="0"/>
          <c:showPercent val="0"/>
          <c:showBubbleSize val="0"/>
        </c:dLbls>
        <c:marker val="1"/>
        <c:smooth val="0"/>
        <c:axId val="-115527392"/>
        <c:axId val="-115525216"/>
      </c:lineChart>
      <c:catAx>
        <c:axId val="-11552739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5525216"/>
        <c:crosses val="autoZero"/>
        <c:auto val="1"/>
        <c:lblAlgn val="ctr"/>
        <c:lblOffset val="100"/>
        <c:noMultiLvlLbl val="0"/>
      </c:catAx>
      <c:valAx>
        <c:axId val="-115525216"/>
        <c:scaling>
          <c:orientation val="minMax"/>
        </c:scaling>
        <c:delete val="1"/>
        <c:axPos val="l"/>
        <c:numFmt formatCode="#,##0" sourceLinked="1"/>
        <c:majorTickMark val="none"/>
        <c:minorTickMark val="none"/>
        <c:tickLblPos val="nextTo"/>
        <c:crossAx val="-115527392"/>
        <c:crosses val="autoZero"/>
        <c:crossBetween val="between"/>
      </c:valAx>
      <c:spPr>
        <a:noFill/>
        <a:ln>
          <a:noFill/>
        </a:ln>
        <a:effectLst/>
      </c:spPr>
    </c:plotArea>
    <c:legend>
      <c:legendPos val="b"/>
      <c:layout>
        <c:manualLayout>
          <c:xMode val="edge"/>
          <c:yMode val="edge"/>
          <c:x val="0.18993111038381816"/>
          <c:y val="0.90899169330278429"/>
          <c:w val="0.3353522770176533"/>
          <c:h val="7.91288662789838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Aralık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Sayfa2!$B$13</c:f>
              <c:strCache>
                <c:ptCount val="1"/>
                <c:pt idx="0">
                  <c:v>Kümüle Eylül</c:v>
                </c:pt>
              </c:strCache>
            </c:strRef>
          </c:tx>
          <c:spPr>
            <a:solidFill>
              <a:srgbClr val="E35205"/>
            </a:solidFill>
            <a:ln>
              <a:noFill/>
            </a:ln>
            <a:effectLst/>
          </c:spPr>
          <c:invertIfNegative val="0"/>
          <c:dLbls>
            <c:dLbl>
              <c:idx val="0"/>
              <c:tx>
                <c:rich>
                  <a:bodyPr/>
                  <a:lstStyle/>
                  <a:p>
                    <a:r>
                      <a:rPr lang="en-US"/>
                      <a:t>2.437</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497-46AE-A649-31B40561DF51}"/>
                </c:ext>
              </c:extLst>
            </c:dLbl>
            <c:dLbl>
              <c:idx val="1"/>
              <c:tx>
                <c:rich>
                  <a:bodyPr/>
                  <a:lstStyle/>
                  <a:p>
                    <a:r>
                      <a:rPr lang="en-US"/>
                      <a:t>7.231</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497-46AE-A649-31B40561DF51}"/>
                </c:ext>
              </c:extLst>
            </c:dLbl>
            <c:spPr>
              <a:noFill/>
              <a:ln>
                <a:noFill/>
              </a:ln>
              <a:effectLst/>
            </c:spPr>
            <c:txPr>
              <a:bodyPr rot="0" spcFirstLastPara="1" vertOverflow="ellipsis" vert="horz" wrap="square" anchor="ctr" anchorCtr="1"/>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2019</c:v>
                </c:pt>
                <c:pt idx="1">
                  <c:v>2020</c:v>
                </c:pt>
              </c:numCache>
            </c:numRef>
          </c:cat>
          <c:val>
            <c:numRef>
              <c:f>Sayfa2!$C$13:$D$13</c:f>
              <c:numCache>
                <c:formatCode>#,##0</c:formatCode>
                <c:ptCount val="2"/>
                <c:pt idx="0">
                  <c:v>1996</c:v>
                </c:pt>
                <c:pt idx="1">
                  <c:v>6219</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225555792"/>
        <c:axId val="-225557424"/>
      </c:barChart>
      <c:lineChart>
        <c:grouping val="standard"/>
        <c:varyColors val="0"/>
        <c:ser>
          <c:idx val="1"/>
          <c:order val="1"/>
          <c:tx>
            <c:strRef>
              <c:f>Sayfa2!$B$14</c:f>
              <c:strCache>
                <c:ptCount val="1"/>
                <c:pt idx="0">
                  <c:v>Market %</c:v>
                </c:pt>
              </c:strCache>
            </c:strRef>
          </c:tx>
          <c:spPr>
            <a:ln w="28575" cap="rnd">
              <a:solidFill>
                <a:schemeClr val="accent2"/>
              </a:solidFill>
              <a:round/>
            </a:ln>
            <a:effectLst/>
          </c:spPr>
          <c:marker>
            <c:symbol val="none"/>
          </c:marker>
          <c:dLbls>
            <c:dLbl>
              <c:idx val="1"/>
              <c:layout>
                <c:manualLayout>
                  <c:x val="-0.29931972789115646"/>
                  <c:y val="-0.24802110817941952"/>
                </c:manualLayout>
              </c:layout>
              <c:tx>
                <c:rich>
                  <a:bodyPr/>
                  <a:lstStyle/>
                  <a:p>
                    <a:r>
                      <a:rPr lang="en-US" dirty="0"/>
                      <a:t>+%197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numFmt formatCode="0.0%" sourceLinked="0"/>
            <c:spPr>
              <a:noFill/>
              <a:ln>
                <a:noFill/>
              </a:ln>
              <a:effectLst/>
            </c:spPr>
            <c:txPr>
              <a:bodyPr rot="0" spcFirstLastPara="1" vertOverflow="ellipsis" vert="horz" wrap="square" anchor="ctr" anchorCtr="0"/>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2019</c:v>
                </c:pt>
                <c:pt idx="1">
                  <c:v>2020</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225550352"/>
        <c:axId val="-225560688"/>
      </c:lineChart>
      <c:catAx>
        <c:axId val="-2255557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225557424"/>
        <c:crosses val="autoZero"/>
        <c:auto val="1"/>
        <c:lblAlgn val="ctr"/>
        <c:lblOffset val="100"/>
        <c:noMultiLvlLbl val="0"/>
      </c:catAx>
      <c:valAx>
        <c:axId val="-225557424"/>
        <c:scaling>
          <c:orientation val="minMax"/>
        </c:scaling>
        <c:delete val="1"/>
        <c:axPos val="l"/>
        <c:numFmt formatCode="#,##0" sourceLinked="1"/>
        <c:majorTickMark val="out"/>
        <c:minorTickMark val="none"/>
        <c:tickLblPos val="nextTo"/>
        <c:crossAx val="-225555792"/>
        <c:crosses val="autoZero"/>
        <c:crossBetween val="between"/>
      </c:valAx>
      <c:valAx>
        <c:axId val="-225560688"/>
        <c:scaling>
          <c:orientation val="minMax"/>
        </c:scaling>
        <c:delete val="1"/>
        <c:axPos val="r"/>
        <c:numFmt formatCode="0%" sourceLinked="1"/>
        <c:majorTickMark val="out"/>
        <c:minorTickMark val="none"/>
        <c:tickLblPos val="nextTo"/>
        <c:crossAx val="-225550352"/>
        <c:crosses val="max"/>
        <c:crossBetween val="between"/>
      </c:valAx>
      <c:catAx>
        <c:axId val="-225550352"/>
        <c:scaling>
          <c:orientation val="minMax"/>
        </c:scaling>
        <c:delete val="1"/>
        <c:axPos val="t"/>
        <c:numFmt formatCode="General" sourceLinked="1"/>
        <c:majorTickMark val="out"/>
        <c:minorTickMark val="none"/>
        <c:tickLblPos val="nextTo"/>
        <c:crossAx val="-225560688"/>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Pazar Gelişimi</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(Aralık)</a:t>
            </a:r>
          </a:p>
        </c:rich>
      </c:tx>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Sayfa2!$B$3</c:f>
              <c:strCache>
                <c:ptCount val="1"/>
                <c:pt idx="0">
                  <c:v>Eylül</c:v>
                </c:pt>
              </c:strCache>
            </c:strRef>
          </c:tx>
          <c:spPr>
            <a:solidFill>
              <a:srgbClr val="E35205"/>
            </a:solidFill>
            <a:ln>
              <a:noFill/>
            </a:ln>
            <a:effectLst/>
          </c:spPr>
          <c:invertIfNegative val="0"/>
          <c:dLbls>
            <c:dLbl>
              <c:idx val="0"/>
              <c:tx>
                <c:rich>
                  <a:bodyPr/>
                  <a:lstStyle/>
                  <a:p>
                    <a:r>
                      <a:rPr lang="en-US" dirty="0"/>
                      <a:t>441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321-4A86-926A-36C77A28A0F7}"/>
                </c:ext>
              </c:extLst>
            </c:dLbl>
            <c:dLbl>
              <c:idx val="1"/>
              <c:tx>
                <c:rich>
                  <a:bodyPr/>
                  <a:lstStyle/>
                  <a:p>
                    <a:r>
                      <a:rPr lang="en-US"/>
                      <a:t>1.012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A6B-4B6E-819D-3ABAE7F06D12}"/>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Sayfa2!$C$2:$D$2</c:f>
              <c:numCache>
                <c:formatCode>General</c:formatCode>
                <c:ptCount val="2"/>
                <c:pt idx="0">
                  <c:v>2019</c:v>
                </c:pt>
                <c:pt idx="1">
                  <c:v>2020</c:v>
                </c:pt>
              </c:numCache>
            </c:numRef>
          </c:cat>
          <c:val>
            <c:numRef>
              <c:f>Sayfa2!$C$3:$D$3</c:f>
              <c:numCache>
                <c:formatCode>#,##0</c:formatCode>
                <c:ptCount val="2"/>
                <c:pt idx="0" formatCode="General">
                  <c:v>341</c:v>
                </c:pt>
                <c:pt idx="1">
                  <c:v>1039</c:v>
                </c:pt>
              </c:numCache>
            </c:numRef>
          </c:val>
          <c:extLst>
            <c:ext xmlns:c16="http://schemas.microsoft.com/office/drawing/2014/chart" uri="{C3380CC4-5D6E-409C-BE32-E72D297353CC}">
              <c16:uniqueId val="{00000000-E37F-4C61-8BA0-9E864FC10F63}"/>
            </c:ext>
          </c:extLst>
        </c:ser>
        <c:dLbls>
          <c:showLegendKey val="0"/>
          <c:showVal val="1"/>
          <c:showCatName val="0"/>
          <c:showSerName val="0"/>
          <c:showPercent val="0"/>
          <c:showBubbleSize val="0"/>
        </c:dLbls>
        <c:gapWidth val="300"/>
        <c:overlap val="-27"/>
        <c:axId val="-225560144"/>
        <c:axId val="-225550896"/>
      </c:barChart>
      <c:lineChart>
        <c:grouping val="standard"/>
        <c:varyColors val="0"/>
        <c:ser>
          <c:idx val="1"/>
          <c:order val="1"/>
          <c:tx>
            <c:strRef>
              <c:f>Sayfa2!$B$4</c:f>
              <c:strCache>
                <c:ptCount val="1"/>
                <c:pt idx="0">
                  <c:v>Market %</c:v>
                </c:pt>
              </c:strCache>
            </c:strRef>
          </c:tx>
          <c:spPr>
            <a:ln w="28575" cap="rnd">
              <a:solidFill>
                <a:schemeClr val="accent2"/>
              </a:solidFill>
              <a:round/>
            </a:ln>
            <a:effectLst/>
          </c:spPr>
          <c:marker>
            <c:symbol val="none"/>
          </c:marker>
          <c:dLbls>
            <c:dLbl>
              <c:idx val="1"/>
              <c:layout>
                <c:manualLayout>
                  <c:x val="-0.30665543386689142"/>
                  <c:y val="-0.31466666666666676"/>
                </c:manualLayout>
              </c:layout>
              <c:tx>
                <c:rich>
                  <a:bodyPr/>
                  <a:lstStyle/>
                  <a:p>
                    <a:r>
                      <a:rPr lang="en-US" dirty="0"/>
                      <a:t>+%129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37F-4C61-8BA0-9E864FC10F63}"/>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Sayfa2!$C$2:$D$2</c:f>
              <c:numCache>
                <c:formatCode>General</c:formatCode>
                <c:ptCount val="2"/>
                <c:pt idx="0">
                  <c:v>2019</c:v>
                </c:pt>
                <c:pt idx="1">
                  <c:v>2020</c:v>
                </c:pt>
              </c:numCache>
            </c:numRef>
          </c:cat>
          <c:val>
            <c:numRef>
              <c:f>Sayfa2!$C$4:$D$4</c:f>
              <c:numCache>
                <c:formatCode>0.0%</c:formatCode>
                <c:ptCount val="2"/>
                <c:pt idx="1">
                  <c:v>2.0469208211143695</c:v>
                </c:pt>
              </c:numCache>
            </c:numRef>
          </c:val>
          <c:smooth val="0"/>
          <c:extLst>
            <c:ext xmlns:c16="http://schemas.microsoft.com/office/drawing/2014/chart" uri="{C3380CC4-5D6E-409C-BE32-E72D297353CC}">
              <c16:uniqueId val="{00000002-E37F-4C61-8BA0-9E864FC10F63}"/>
            </c:ext>
          </c:extLst>
        </c:ser>
        <c:dLbls>
          <c:showLegendKey val="0"/>
          <c:showVal val="1"/>
          <c:showCatName val="0"/>
          <c:showSerName val="0"/>
          <c:showPercent val="0"/>
          <c:showBubbleSize val="0"/>
        </c:dLbls>
        <c:marker val="1"/>
        <c:smooth val="0"/>
        <c:axId val="-225565584"/>
        <c:axId val="-225564496"/>
      </c:lineChart>
      <c:catAx>
        <c:axId val="-22556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225550896"/>
        <c:crosses val="autoZero"/>
        <c:auto val="1"/>
        <c:lblAlgn val="ctr"/>
        <c:lblOffset val="100"/>
        <c:noMultiLvlLbl val="0"/>
      </c:catAx>
      <c:valAx>
        <c:axId val="-225550896"/>
        <c:scaling>
          <c:orientation val="minMax"/>
        </c:scaling>
        <c:delete val="1"/>
        <c:axPos val="l"/>
        <c:numFmt formatCode="General" sourceLinked="1"/>
        <c:majorTickMark val="none"/>
        <c:minorTickMark val="none"/>
        <c:tickLblPos val="nextTo"/>
        <c:crossAx val="-225560144"/>
        <c:crosses val="autoZero"/>
        <c:crossBetween val="between"/>
      </c:valAx>
      <c:valAx>
        <c:axId val="-225564496"/>
        <c:scaling>
          <c:orientation val="minMax"/>
        </c:scaling>
        <c:delete val="1"/>
        <c:axPos val="r"/>
        <c:numFmt formatCode="0.0%" sourceLinked="1"/>
        <c:majorTickMark val="none"/>
        <c:minorTickMark val="none"/>
        <c:tickLblPos val="nextTo"/>
        <c:crossAx val="-225565584"/>
        <c:crosses val="max"/>
        <c:crossBetween val="between"/>
      </c:valAx>
      <c:catAx>
        <c:axId val="-225565584"/>
        <c:scaling>
          <c:orientation val="minMax"/>
        </c:scaling>
        <c:delete val="1"/>
        <c:axPos val="b"/>
        <c:numFmt formatCode="General" sourceLinked="1"/>
        <c:majorTickMark val="none"/>
        <c:minorTickMark val="none"/>
        <c:tickLblPos val="nextTo"/>
        <c:crossAx val="-225564496"/>
        <c:crosses val="autoZero"/>
        <c:auto val="1"/>
        <c:lblAlgn val="ctr"/>
        <c:lblOffset val="100"/>
        <c:noMultiLvlLbl val="0"/>
      </c:catAx>
      <c:spPr>
        <a:noFill/>
        <a:ln>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(Aralık)</a:t>
            </a:r>
          </a:p>
        </c:rich>
      </c:tx>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dLbl>
              <c:idx val="0"/>
              <c:tx>
                <c:rich>
                  <a:bodyPr/>
                  <a:lstStyle/>
                  <a:p>
                    <a:r>
                      <a:rPr lang="en-US"/>
                      <a:t>729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A87-4FE5-99A9-91B297BAE4CE}"/>
                </c:ext>
              </c:extLst>
            </c:dLbl>
            <c:dLbl>
              <c:idx val="1"/>
              <c:tx>
                <c:rich>
                  <a:bodyPr/>
                  <a:lstStyle/>
                  <a:p>
                    <a:r>
                      <a:rPr lang="en-US"/>
                      <a:t>1.012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A87-4FE5-99A9-91B297BAE4CE}"/>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2020</c:v>
                </c:pt>
              </c:strCache>
            </c:strRef>
          </c:cat>
          <c:val>
            <c:numRef>
              <c:f>Sayfa3!$B$2:$C$2</c:f>
              <c:numCache>
                <c:formatCode>#,##0</c:formatCode>
                <c:ptCount val="2"/>
                <c:pt idx="0" formatCode="General">
                  <c:v>635</c:v>
                </c:pt>
                <c:pt idx="1">
                  <c:v>1039</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225561232"/>
        <c:axId val="-225562320"/>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087020983780443"/>
                  <c:y val="-0.28923158446420949"/>
                </c:manualLayout>
              </c:layout>
              <c:tx>
                <c:rich>
                  <a:bodyPr/>
                  <a:lstStyle/>
                  <a:p>
                    <a:r>
                      <a:rPr lang="en-US" dirty="0"/>
                      <a:t>+%39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Sayfa3!$B$1:$C$1</c:f>
              <c:strCache>
                <c:ptCount val="2"/>
                <c:pt idx="0">
                  <c:v>5 Yıl.Ort.</c:v>
                </c:pt>
                <c:pt idx="1">
                  <c:v>2020</c:v>
                </c:pt>
              </c:strCache>
            </c:strRef>
          </c:cat>
          <c:val>
            <c:numRef>
              <c:f>Sayfa3!$B$3:$C$3</c:f>
              <c:numCache>
                <c:formatCode>0%</c:formatCode>
                <c:ptCount val="2"/>
                <c:pt idx="1">
                  <c:v>0.63622047244094482</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225563952"/>
        <c:axId val="-225565040"/>
      </c:lineChart>
      <c:catAx>
        <c:axId val="-22556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225562320"/>
        <c:crosses val="autoZero"/>
        <c:auto val="1"/>
        <c:lblAlgn val="ctr"/>
        <c:lblOffset val="100"/>
        <c:noMultiLvlLbl val="0"/>
      </c:catAx>
      <c:valAx>
        <c:axId val="-225562320"/>
        <c:scaling>
          <c:orientation val="minMax"/>
        </c:scaling>
        <c:delete val="1"/>
        <c:axPos val="l"/>
        <c:numFmt formatCode="General" sourceLinked="1"/>
        <c:majorTickMark val="none"/>
        <c:minorTickMark val="none"/>
        <c:tickLblPos val="nextTo"/>
        <c:crossAx val="-225561232"/>
        <c:crosses val="autoZero"/>
        <c:crossBetween val="between"/>
      </c:valAx>
      <c:valAx>
        <c:axId val="-225565040"/>
        <c:scaling>
          <c:orientation val="minMax"/>
        </c:scaling>
        <c:delete val="1"/>
        <c:axPos val="r"/>
        <c:numFmt formatCode="0%" sourceLinked="1"/>
        <c:majorTickMark val="none"/>
        <c:minorTickMark val="none"/>
        <c:tickLblPos val="nextTo"/>
        <c:crossAx val="-225563952"/>
        <c:crosses val="max"/>
        <c:crossBetween val="between"/>
      </c:valAx>
      <c:catAx>
        <c:axId val="-225563952"/>
        <c:scaling>
          <c:orientation val="minMax"/>
        </c:scaling>
        <c:delete val="1"/>
        <c:axPos val="b"/>
        <c:numFmt formatCode="General" sourceLinked="1"/>
        <c:majorTickMark val="none"/>
        <c:minorTickMark val="none"/>
        <c:tickLblPos val="nextTo"/>
        <c:crossAx val="-225565040"/>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(Aralık vs. Ocak-Aralık)</a:t>
            </a:r>
          </a:p>
        </c:rich>
      </c:tx>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27972920863447487"/>
          <c:w val="0.95517522412387934"/>
          <c:h val="0.57931372712008111"/>
        </c:manualLayout>
      </c:layout>
      <c:lineChart>
        <c:grouping val="standard"/>
        <c:varyColors val="0"/>
        <c:ser>
          <c:idx val="0"/>
          <c:order val="0"/>
          <c:tx>
            <c:strRef>
              <c:f>Sayfa4!$A$2</c:f>
              <c:strCache>
                <c:ptCount val="1"/>
                <c:pt idx="0">
                  <c:v>Aralık</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Sayfa4!$B$1:$G$1</c:f>
              <c:strCache>
                <c:ptCount val="6"/>
                <c:pt idx="0">
                  <c:v>2015</c:v>
                </c:pt>
                <c:pt idx="1">
                  <c:v>2016</c:v>
                </c:pt>
                <c:pt idx="2">
                  <c:v>2017</c:v>
                </c:pt>
                <c:pt idx="3">
                  <c:v>2018</c:v>
                </c:pt>
                <c:pt idx="4">
                  <c:v>2019</c:v>
                </c:pt>
                <c:pt idx="5">
                  <c:v>2020</c:v>
                </c:pt>
              </c:strCache>
            </c:strRef>
          </c:cat>
          <c:val>
            <c:numRef>
              <c:f>Sayfa4!$B$2:$G$2</c:f>
              <c:numCache>
                <c:formatCode>General</c:formatCode>
                <c:ptCount val="6"/>
                <c:pt idx="0" formatCode="#,##0">
                  <c:v>1153</c:v>
                </c:pt>
                <c:pt idx="1">
                  <c:v>696</c:v>
                </c:pt>
                <c:pt idx="2">
                  <c:v>894</c:v>
                </c:pt>
                <c:pt idx="3">
                  <c:v>175</c:v>
                </c:pt>
                <c:pt idx="4">
                  <c:v>441</c:v>
                </c:pt>
                <c:pt idx="5" formatCode="#,##0">
                  <c:v>1012</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Ocak-Aralık</c:v>
                </c:pt>
              </c:strCache>
            </c:strRef>
          </c:tx>
          <c:spPr>
            <a:ln w="28575" cap="rnd">
              <a:solidFill>
                <a:srgbClr val="E35205"/>
              </a:solidFill>
              <a:round/>
            </a:ln>
            <a:effectLst/>
          </c:spPr>
          <c:marker>
            <c:symbol val="square"/>
            <c:size val="7"/>
            <c:spPr>
              <a:solidFill>
                <a:srgbClr val="E35205"/>
              </a:solidFill>
              <a:ln w="9525">
                <a:solidFill>
                  <a:srgbClr val="E35205"/>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Sayfa4!$B$1:$G$1</c:f>
              <c:strCache>
                <c:ptCount val="6"/>
                <c:pt idx="0">
                  <c:v>2015</c:v>
                </c:pt>
                <c:pt idx="1">
                  <c:v>2016</c:v>
                </c:pt>
                <c:pt idx="2">
                  <c:v>2017</c:v>
                </c:pt>
                <c:pt idx="3">
                  <c:v>2018</c:v>
                </c:pt>
                <c:pt idx="4">
                  <c:v>2019</c:v>
                </c:pt>
                <c:pt idx="5">
                  <c:v>2020</c:v>
                </c:pt>
              </c:strCache>
            </c:strRef>
          </c:cat>
          <c:val>
            <c:numRef>
              <c:f>Sayfa4!$B$3:$G$3</c:f>
              <c:numCache>
                <c:formatCode>#,##0</c:formatCode>
                <c:ptCount val="6"/>
                <c:pt idx="0">
                  <c:v>9291</c:v>
                </c:pt>
                <c:pt idx="1">
                  <c:v>6355</c:v>
                </c:pt>
                <c:pt idx="2">
                  <c:v>5794</c:v>
                </c:pt>
                <c:pt idx="3">
                  <c:v>3363</c:v>
                </c:pt>
                <c:pt idx="4">
                  <c:v>2437</c:v>
                </c:pt>
                <c:pt idx="5">
                  <c:v>7231</c:v>
                </c:pt>
              </c:numCache>
            </c:numRef>
          </c:val>
          <c:smooth val="0"/>
          <c:extLst>
            <c:ext xmlns:c16="http://schemas.microsoft.com/office/drawing/2014/chart" uri="{C3380CC4-5D6E-409C-BE32-E72D297353CC}">
              <c16:uniqueId val="{00000001-272B-4319-ABAB-B353750F8A95}"/>
            </c:ext>
          </c:extLst>
        </c:ser>
        <c:dLbls>
          <c:dLblPos val="t"/>
          <c:showLegendKey val="0"/>
          <c:showVal val="1"/>
          <c:showCatName val="0"/>
          <c:showSerName val="0"/>
          <c:showPercent val="0"/>
          <c:showBubbleSize val="0"/>
        </c:dLbls>
        <c:marker val="1"/>
        <c:smooth val="0"/>
        <c:axId val="-225561776"/>
        <c:axId val="-225559056"/>
      </c:lineChart>
      <c:catAx>
        <c:axId val="-22556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225559056"/>
        <c:crosses val="autoZero"/>
        <c:auto val="1"/>
        <c:lblAlgn val="ctr"/>
        <c:lblOffset val="100"/>
        <c:noMultiLvlLbl val="0"/>
      </c:catAx>
      <c:valAx>
        <c:axId val="-225559056"/>
        <c:scaling>
          <c:orientation val="minMax"/>
        </c:scaling>
        <c:delete val="1"/>
        <c:axPos val="l"/>
        <c:numFmt formatCode="#,##0" sourceLinked="1"/>
        <c:majorTickMark val="none"/>
        <c:minorTickMark val="none"/>
        <c:tickLblPos val="nextTo"/>
        <c:crossAx val="-225561776"/>
        <c:crosses val="autoZero"/>
        <c:crossBetween val="between"/>
      </c:valAx>
      <c:spPr>
        <a:noFill/>
        <a:ln>
          <a:noFill/>
        </a:ln>
        <a:effectLst/>
      </c:spPr>
    </c:plotArea>
    <c:legend>
      <c:legendPos val="tr"/>
      <c:layout>
        <c:manualLayout>
          <c:xMode val="edge"/>
          <c:yMode val="edge"/>
          <c:x val="0.73889725204373879"/>
          <c:y val="0.13684306630511681"/>
          <c:w val="0.23531616583168224"/>
          <c:h val="0.20596257359051126"/>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917</c:v>
                </c:pt>
                <c:pt idx="1">
                  <c:v>1462</c:v>
                </c:pt>
                <c:pt idx="2">
                  <c:v>2351</c:v>
                </c:pt>
                <c:pt idx="3">
                  <c:v>1975</c:v>
                </c:pt>
                <c:pt idx="4">
                  <c:v>2152</c:v>
                </c:pt>
                <c:pt idx="5">
                  <c:v>2194</c:v>
                </c:pt>
                <c:pt idx="6">
                  <c:v>1538</c:v>
                </c:pt>
                <c:pt idx="7">
                  <c:v>1521</c:v>
                </c:pt>
                <c:pt idx="8">
                  <c:v>1939</c:v>
                </c:pt>
                <c:pt idx="9">
                  <c:v>1721</c:v>
                </c:pt>
                <c:pt idx="10">
                  <c:v>2042</c:v>
                </c:pt>
                <c:pt idx="11">
                  <c:v>3683</c:v>
                </c:pt>
              </c:numCache>
            </c:numRef>
          </c:val>
          <c:extLst>
            <c:ext xmlns:c16="http://schemas.microsoft.com/office/drawing/2014/chart" uri="{C3380CC4-5D6E-409C-BE32-E72D297353CC}">
              <c16:uniqueId val="{00000000-4CAA-4EE2-B5CF-ADE97B902AB2}"/>
            </c:ext>
          </c:extLst>
        </c:ser>
        <c:dLbls>
          <c:showLegendKey val="0"/>
          <c:showVal val="0"/>
          <c:showCatName val="0"/>
          <c:showSerName val="0"/>
          <c:showPercent val="0"/>
          <c:showBubbleSize val="0"/>
        </c:dLbls>
        <c:gapWidth val="48"/>
        <c:overlap val="-27"/>
        <c:axId val="-115520320"/>
        <c:axId val="-115526304"/>
      </c:barChart>
      <c:lineChart>
        <c:grouping val="standard"/>
        <c:varyColors val="0"/>
        <c:ser>
          <c:idx val="1"/>
          <c:order val="1"/>
          <c:tx>
            <c:strRef>
              <c:f>Sheet1!$C$1</c:f>
              <c:strCache>
                <c:ptCount val="1"/>
                <c:pt idx="0">
                  <c:v>2019</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CAA-4EE2-B5CF-ADE97B902AB2}"/>
                </c:ext>
              </c:extLst>
            </c:dLbl>
            <c:dLbl>
              <c:idx val="6"/>
              <c:layout>
                <c:manualLayout>
                  <c:x val="-3.3714979561279751E-2"/>
                  <c:y val="2.5292051961070889E-2"/>
                </c:manualLayout>
              </c:layout>
              <c:spPr>
                <a:noFill/>
                <a:ln>
                  <a:noFill/>
                </a:ln>
                <a:effectLst/>
              </c:spPr>
              <c:txPr>
                <a:bodyPr rot="0" spcFirstLastPara="1" vertOverflow="ellipsis" vert="horz" wrap="square" lIns="38100" tIns="19050" rIns="38100" bIns="19050" anchor="ctr" anchorCtr="1">
                  <a:no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4.1738591344327655E-2"/>
                      <c:h val="3.5627077021351469E-2"/>
                    </c:manualLayout>
                  </c15:layout>
                </c:ext>
                <c:ext xmlns:c16="http://schemas.microsoft.com/office/drawing/2014/chart" uri="{C3380CC4-5D6E-409C-BE32-E72D297353CC}">
                  <c16:uniqueId val="{0000000E-4CAA-4EE2-B5CF-ADE97B902AB2}"/>
                </c:ext>
              </c:extLst>
            </c:dLbl>
            <c:dLbl>
              <c:idx val="7"/>
              <c:layout>
                <c:manualLayout>
                  <c:x val="-3.1738720501415824E-2"/>
                  <c:y val="2.82834102332245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CAA-4EE2-B5CF-ADE97B902AB2}"/>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187</c:v>
                </c:pt>
                <c:pt idx="1">
                  <c:v>371</c:v>
                </c:pt>
                <c:pt idx="2">
                  <c:v>880</c:v>
                </c:pt>
                <c:pt idx="3">
                  <c:v>592</c:v>
                </c:pt>
                <c:pt idx="4">
                  <c:v>520</c:v>
                </c:pt>
                <c:pt idx="5">
                  <c:v>765</c:v>
                </c:pt>
                <c:pt idx="6">
                  <c:v>257</c:v>
                </c:pt>
                <c:pt idx="7">
                  <c:v>295</c:v>
                </c:pt>
                <c:pt idx="8">
                  <c:v>545</c:v>
                </c:pt>
                <c:pt idx="9">
                  <c:v>707</c:v>
                </c:pt>
                <c:pt idx="10">
                  <c:v>806</c:v>
                </c:pt>
                <c:pt idx="11">
                  <c:v>1519</c:v>
                </c:pt>
              </c:numCache>
            </c:numRef>
          </c:val>
          <c:smooth val="1"/>
          <c:extLst>
            <c:ext xmlns:c16="http://schemas.microsoft.com/office/drawing/2014/chart" uri="{C3380CC4-5D6E-409C-BE32-E72D297353CC}">
              <c16:uniqueId val="{00000001-4CAA-4EE2-B5CF-ADE97B902AB2}"/>
            </c:ext>
          </c:extLst>
        </c:ser>
        <c:ser>
          <c:idx val="2"/>
          <c:order val="2"/>
          <c:tx>
            <c:strRef>
              <c:f>Sheet1!$D$1</c:f>
              <c:strCache>
                <c:ptCount val="1"/>
                <c:pt idx="0">
                  <c:v>2020</c:v>
                </c:pt>
              </c:strCache>
            </c:strRef>
          </c:tx>
          <c:spPr>
            <a:ln w="38100" cap="rnd">
              <a:solidFill>
                <a:srgbClr val="CEB888"/>
              </a:solidFill>
              <a:round/>
            </a:ln>
            <a:effectLst/>
          </c:spPr>
          <c:marker>
            <c:symbol val="none"/>
          </c:marker>
          <c:dLbls>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CAA-4EE2-B5CF-ADE97B902AB2}"/>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0B4-4CC7-8C4D-B0AE54335DC7}"/>
                </c:ext>
              </c:extLst>
            </c:dLbl>
            <c:dLbl>
              <c:idx val="10"/>
              <c:layout>
                <c:manualLayout>
                  <c:x val="-4.0671411452001101E-2"/>
                  <c:y val="-3.63704479014903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F03-4EE2-BD0C-1933852A080C}"/>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361</c:v>
                </c:pt>
                <c:pt idx="1">
                  <c:v>1154</c:v>
                </c:pt>
                <c:pt idx="2">
                  <c:v>911</c:v>
                </c:pt>
                <c:pt idx="3">
                  <c:v>482</c:v>
                </c:pt>
                <c:pt idx="4">
                  <c:v>669</c:v>
                </c:pt>
                <c:pt idx="5">
                  <c:v>1199</c:v>
                </c:pt>
                <c:pt idx="6">
                  <c:v>1404</c:v>
                </c:pt>
                <c:pt idx="7">
                  <c:v>1478</c:v>
                </c:pt>
                <c:pt idx="8">
                  <c:v>2211</c:v>
                </c:pt>
                <c:pt idx="9">
                  <c:v>1857</c:v>
                </c:pt>
                <c:pt idx="10">
                  <c:v>1684</c:v>
                </c:pt>
                <c:pt idx="11">
                  <c:v>2770</c:v>
                </c:pt>
              </c:numCache>
            </c:numRef>
          </c:val>
          <c:smooth val="1"/>
          <c:extLst>
            <c:ext xmlns:c16="http://schemas.microsoft.com/office/drawing/2014/chart" uri="{C3380CC4-5D6E-409C-BE32-E72D297353CC}">
              <c16:uniqueId val="{00000002-4CAA-4EE2-B5CF-ADE97B902AB2}"/>
            </c:ext>
          </c:extLst>
        </c:ser>
        <c:ser>
          <c:idx val="3"/>
          <c:order val="3"/>
          <c:tx>
            <c:strRef>
              <c:f>Sheet1!$E$1</c:f>
              <c:strCache>
                <c:ptCount val="1"/>
                <c:pt idx="0">
                  <c:v>2020/2019</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0.93048128342245995</c:v>
                </c:pt>
                <c:pt idx="1">
                  <c:v>2.1105121293800537</c:v>
                </c:pt>
                <c:pt idx="2">
                  <c:v>3.5227272727272725E-2</c:v>
                </c:pt>
                <c:pt idx="3">
                  <c:v>-0.1858108108108108</c:v>
                </c:pt>
                <c:pt idx="4">
                  <c:v>0.28653846153846152</c:v>
                </c:pt>
                <c:pt idx="5">
                  <c:v>0.56732026143790848</c:v>
                </c:pt>
                <c:pt idx="6">
                  <c:v>4.463035019455253</c:v>
                </c:pt>
                <c:pt idx="7">
                  <c:v>4.0101694915254233</c:v>
                </c:pt>
                <c:pt idx="8">
                  <c:v>3.0568807339449542</c:v>
                </c:pt>
                <c:pt idx="9">
                  <c:v>1.6265912305516266</c:v>
                </c:pt>
                <c:pt idx="10">
                  <c:v>1.0893300248138957</c:v>
                </c:pt>
                <c:pt idx="11">
                  <c:v>0.82356813693219222</c:v>
                </c:pt>
              </c:numCache>
            </c:numRef>
          </c:val>
          <c:smooth val="0"/>
          <c:extLst>
            <c:ext xmlns:c16="http://schemas.microsoft.com/office/drawing/2014/chart" uri="{C3380CC4-5D6E-409C-BE32-E72D297353CC}">
              <c16:uniqueId val="{00000003-4CAA-4EE2-B5CF-ADE97B902AB2}"/>
            </c:ext>
          </c:extLst>
        </c:ser>
        <c:ser>
          <c:idx val="4"/>
          <c:order val="4"/>
          <c:tx>
            <c:strRef>
              <c:f>Sheet1!$F$1</c:f>
              <c:strCache>
                <c:ptCount val="1"/>
                <c:pt idx="0">
                  <c:v>2020/10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-0.60632497273718644</c:v>
                </c:pt>
                <c:pt idx="1">
                  <c:v>-0.2106703146374829</c:v>
                </c:pt>
                <c:pt idx="2">
                  <c:v>-0.61250531688643128</c:v>
                </c:pt>
                <c:pt idx="3">
                  <c:v>-0.7559493670886076</c:v>
                </c:pt>
                <c:pt idx="4">
                  <c:v>-0.68912639405204457</c:v>
                </c:pt>
                <c:pt idx="5">
                  <c:v>-0.45350957155879673</c:v>
                </c:pt>
                <c:pt idx="6">
                  <c:v>-8.7126137841352411E-2</c:v>
                </c:pt>
                <c:pt idx="7">
                  <c:v>-2.827087442472058E-2</c:v>
                </c:pt>
                <c:pt idx="8">
                  <c:v>0.14027849406910778</c:v>
                </c:pt>
                <c:pt idx="9">
                  <c:v>7.9023823358512491E-2</c:v>
                </c:pt>
                <c:pt idx="10">
                  <c:v>-0.17531831537708129</c:v>
                </c:pt>
                <c:pt idx="11">
                  <c:v>-0.2478957371707847</c:v>
                </c:pt>
              </c:numCache>
            </c:numRef>
          </c:val>
          <c:smooth val="0"/>
          <c:extLst>
            <c:ext xmlns:c16="http://schemas.microsoft.com/office/drawing/2014/chart" uri="{C3380CC4-5D6E-409C-BE32-E72D297353CC}">
              <c16:uniqueId val="{00000004-4CAA-4EE2-B5CF-ADE97B902AB2}"/>
            </c:ext>
          </c:extLst>
        </c:ser>
        <c:dLbls>
          <c:showLegendKey val="0"/>
          <c:showVal val="0"/>
          <c:showCatName val="0"/>
          <c:showSerName val="0"/>
          <c:showPercent val="0"/>
          <c:showBubbleSize val="0"/>
        </c:dLbls>
        <c:marker val="1"/>
        <c:smooth val="0"/>
        <c:axId val="-115520320"/>
        <c:axId val="-115526304"/>
      </c:lineChart>
      <c:catAx>
        <c:axId val="-115520320"/>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15526304"/>
        <c:crosses val="autoZero"/>
        <c:auto val="1"/>
        <c:lblAlgn val="ctr"/>
        <c:lblOffset val="100"/>
        <c:noMultiLvlLbl val="0"/>
      </c:catAx>
      <c:valAx>
        <c:axId val="-115526304"/>
        <c:scaling>
          <c:orientation val="minMax"/>
        </c:scaling>
        <c:delete val="1"/>
        <c:axPos val="l"/>
        <c:numFmt formatCode="#,##0" sourceLinked="1"/>
        <c:majorTickMark val="none"/>
        <c:minorTickMark val="none"/>
        <c:tickLblPos val="nextTo"/>
        <c:crossAx val="-115520320"/>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04022035218"/>
          <c:y val="1.4636880572568844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344</c:v>
                </c:pt>
                <c:pt idx="1">
                  <c:v>422</c:v>
                </c:pt>
                <c:pt idx="2">
                  <c:v>547</c:v>
                </c:pt>
                <c:pt idx="3">
                  <c:v>462</c:v>
                </c:pt>
                <c:pt idx="4">
                  <c:v>476</c:v>
                </c:pt>
                <c:pt idx="5">
                  <c:v>502</c:v>
                </c:pt>
                <c:pt idx="6">
                  <c:v>339</c:v>
                </c:pt>
                <c:pt idx="7">
                  <c:v>375</c:v>
                </c:pt>
                <c:pt idx="8">
                  <c:v>442</c:v>
                </c:pt>
                <c:pt idx="9">
                  <c:v>474</c:v>
                </c:pt>
                <c:pt idx="10">
                  <c:v>635</c:v>
                </c:pt>
                <c:pt idx="11">
                  <c:v>729</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115519776"/>
        <c:axId val="-115518688"/>
      </c:barChart>
      <c:lineChart>
        <c:grouping val="standard"/>
        <c:varyColors val="0"/>
        <c:ser>
          <c:idx val="1"/>
          <c:order val="1"/>
          <c:tx>
            <c:strRef>
              <c:f>Sayfa1!$C$1</c:f>
              <c:strCache>
                <c:ptCount val="1"/>
                <c:pt idx="0">
                  <c:v>2019</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1-4449-9442-A6AC4FA03A9B}"/>
                </c:ext>
              </c:extLst>
            </c:dLbl>
            <c:dLbl>
              <c:idx val="1"/>
              <c:layout>
                <c:manualLayout>
                  <c:x val="-3.3333333333333333E-2"/>
                  <c:y val="2.91864316645664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A1-4449-9442-A6AC4FA03A9B}"/>
                </c:ext>
              </c:extLst>
            </c:dLbl>
            <c:dLbl>
              <c:idx val="2"/>
              <c:layout>
                <c:manualLayout>
                  <c:x val="-3.1372549019607843E-2"/>
                  <c:y val="2.334914533165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A1-4449-9442-A6AC4FA03A9B}"/>
                </c:ext>
              </c:extLst>
            </c:dLbl>
            <c:dLbl>
              <c:idx val="4"/>
              <c:layout>
                <c:manualLayout>
                  <c:x val="-3.1372549019607912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A1-4449-9442-A6AC4FA03A9B}"/>
                </c:ext>
              </c:extLst>
            </c:dLbl>
            <c:dLbl>
              <c:idx val="5"/>
              <c:layout>
                <c:manualLayout>
                  <c:x val="-2.9411764705882425E-2"/>
                  <c:y val="3.210507483102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A1-4449-9442-A6AC4FA03A9B}"/>
                </c:ext>
              </c:extLst>
            </c:dLbl>
            <c:dLbl>
              <c:idx val="6"/>
              <c:layout>
                <c:manualLayout>
                  <c:x val="-2.9411764705882353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A1-4449-9442-A6AC4FA03A9B}"/>
                </c:ext>
              </c:extLst>
            </c:dLbl>
            <c:dLbl>
              <c:idx val="7"/>
              <c:layout>
                <c:manualLayout>
                  <c:x val="-2.7450980392156862E-2"/>
                  <c:y val="1.751185899873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1-4449-9442-A6AC4FA03A9B}"/>
                </c:ext>
              </c:extLst>
            </c:dLbl>
            <c:dLbl>
              <c:idx val="8"/>
              <c:layout>
                <c:manualLayout>
                  <c:x val="-3.5294117647058969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1-4449-9442-A6AC4FA03A9B}"/>
                </c:ext>
              </c:extLst>
            </c:dLbl>
            <c:dLbl>
              <c:idx val="9"/>
              <c:layout>
                <c:manualLayout>
                  <c:x val="-2.7450980392157008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1-4449-9442-A6AC4FA03A9B}"/>
                </c:ext>
              </c:extLst>
            </c:dLbl>
            <c:dLbl>
              <c:idx val="10"/>
              <c:layout>
                <c:manualLayout>
                  <c:x val="-3.1372549019607843E-2"/>
                  <c:y val="4.3779647496849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1-4449-9442-A6AC4FA03A9B}"/>
                </c:ext>
              </c:extLst>
            </c:dLbl>
            <c:dLbl>
              <c:idx val="11"/>
              <c:layout>
                <c:manualLayout>
                  <c:x val="-3.3333333333333333E-2"/>
                  <c:y val="4.0861004330393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116</c:v>
                </c:pt>
                <c:pt idx="1">
                  <c:v>142</c:v>
                </c:pt>
                <c:pt idx="2">
                  <c:v>196</c:v>
                </c:pt>
                <c:pt idx="3">
                  <c:v>185</c:v>
                </c:pt>
                <c:pt idx="4">
                  <c:v>138</c:v>
                </c:pt>
                <c:pt idx="5">
                  <c:v>316</c:v>
                </c:pt>
                <c:pt idx="6">
                  <c:v>87</c:v>
                </c:pt>
                <c:pt idx="7">
                  <c:v>94</c:v>
                </c:pt>
                <c:pt idx="8">
                  <c:v>139</c:v>
                </c:pt>
                <c:pt idx="9">
                  <c:v>242</c:v>
                </c:pt>
                <c:pt idx="10">
                  <c:v>341</c:v>
                </c:pt>
                <c:pt idx="11">
                  <c:v>441</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2020</c:v>
                </c:pt>
              </c:strCache>
            </c:strRef>
          </c:tx>
          <c:spPr>
            <a:ln w="28575" cap="rnd">
              <a:solidFill>
                <a:srgbClr val="CEB888"/>
              </a:solidFill>
              <a:round/>
            </a:ln>
            <a:effectLst/>
          </c:spPr>
          <c:marker>
            <c:symbol val="none"/>
          </c:marker>
          <c:dLbls>
            <c:dLbl>
              <c:idx val="0"/>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A1-4449-9442-A6AC4FA03A9B}"/>
                </c:ext>
              </c:extLst>
            </c:dLbl>
            <c:dLbl>
              <c:idx val="1"/>
              <c:layout>
                <c:manualLayout>
                  <c:x val="-2.9411764705882353E-2"/>
                  <c:y val="-1.4593215832283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A1-4449-9442-A6AC4FA03A9B}"/>
                </c:ext>
              </c:extLst>
            </c:dLbl>
            <c:dLbl>
              <c:idx val="2"/>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8A1-4449-9442-A6AC4FA03A9B}"/>
                </c:ext>
              </c:extLst>
            </c:dLbl>
            <c:dLbl>
              <c:idx val="4"/>
              <c:layout>
                <c:manualLayout>
                  <c:x val="-3.3333333333333402E-2"/>
                  <c:y val="4.0861004330393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8A1-4449-9442-A6AC4FA03A9B}"/>
                </c:ext>
              </c:extLst>
            </c:dLbl>
            <c:dLbl>
              <c:idx val="5"/>
              <c:layout>
                <c:manualLayout>
                  <c:x val="-2.9411764705882425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8A1-4449-9442-A6AC4FA03A9B}"/>
                </c:ext>
              </c:extLst>
            </c:dLbl>
            <c:dLbl>
              <c:idx val="6"/>
              <c:layout>
                <c:manualLayout>
                  <c:x val="-2.1568627450980392E-2"/>
                  <c:y val="1.459321583228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8A1-4449-9442-A6AC4FA03A9B}"/>
                </c:ext>
              </c:extLst>
            </c:dLbl>
            <c:dLbl>
              <c:idx val="7"/>
              <c:layout>
                <c:manualLayout>
                  <c:x val="-1.9607843137254902E-2"/>
                  <c:y val="8.7559294993699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A1-4449-9442-A6AC4FA03A9B}"/>
                </c:ext>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306</c:v>
                </c:pt>
                <c:pt idx="1">
                  <c:v>499</c:v>
                </c:pt>
                <c:pt idx="2">
                  <c:v>320</c:v>
                </c:pt>
                <c:pt idx="3">
                  <c:v>297</c:v>
                </c:pt>
                <c:pt idx="4">
                  <c:v>374</c:v>
                </c:pt>
                <c:pt idx="5">
                  <c:v>512</c:v>
                </c:pt>
                <c:pt idx="6">
                  <c:v>633</c:v>
                </c:pt>
                <c:pt idx="7">
                  <c:v>618</c:v>
                </c:pt>
                <c:pt idx="8">
                  <c:v>834</c:v>
                </c:pt>
                <c:pt idx="9">
                  <c:v>787</c:v>
                </c:pt>
                <c:pt idx="10" formatCode="#,##0">
                  <c:v>1039</c:v>
                </c:pt>
                <c:pt idx="11" formatCode="#,##0">
                  <c:v>1012</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2020/2019</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1.6379310344827587</c:v>
                </c:pt>
                <c:pt idx="1">
                  <c:v>2.5140845070422535</c:v>
                </c:pt>
                <c:pt idx="2">
                  <c:v>0.63265306122448983</c:v>
                </c:pt>
                <c:pt idx="3">
                  <c:v>0.60540540540540544</c:v>
                </c:pt>
                <c:pt idx="4">
                  <c:v>1.7101449275362319</c:v>
                </c:pt>
                <c:pt idx="5">
                  <c:v>0.620253164556962</c:v>
                </c:pt>
                <c:pt idx="6">
                  <c:v>6.2758620689655169</c:v>
                </c:pt>
                <c:pt idx="7">
                  <c:v>5.5744680851063828</c:v>
                </c:pt>
                <c:pt idx="8">
                  <c:v>5</c:v>
                </c:pt>
                <c:pt idx="9">
                  <c:v>2.2520661157024793</c:v>
                </c:pt>
                <c:pt idx="10">
                  <c:v>2.0469208211143695</c:v>
                </c:pt>
                <c:pt idx="11">
                  <c:v>1.2947845804988662</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2020/5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-0.11046511627906977</c:v>
                </c:pt>
                <c:pt idx="1">
                  <c:v>0.18246445497630331</c:v>
                </c:pt>
                <c:pt idx="2">
                  <c:v>-0.41499085923217549</c:v>
                </c:pt>
                <c:pt idx="3">
                  <c:v>-0.35714285714285715</c:v>
                </c:pt>
                <c:pt idx="4">
                  <c:v>-0.21428571428571427</c:v>
                </c:pt>
                <c:pt idx="5">
                  <c:v>1.9920318725099601E-2</c:v>
                </c:pt>
                <c:pt idx="6">
                  <c:v>0.86725663716814161</c:v>
                </c:pt>
                <c:pt idx="7">
                  <c:v>0.64800000000000002</c:v>
                </c:pt>
                <c:pt idx="8">
                  <c:v>0.8868778280542986</c:v>
                </c:pt>
                <c:pt idx="9">
                  <c:v>0.66033755274261607</c:v>
                </c:pt>
                <c:pt idx="10">
                  <c:v>0.63622047244094493</c:v>
                </c:pt>
                <c:pt idx="11">
                  <c:v>0.38820301783264743</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115519776"/>
        <c:axId val="-115518688"/>
      </c:lineChart>
      <c:catAx>
        <c:axId val="-11551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15518688"/>
        <c:crosses val="autoZero"/>
        <c:auto val="1"/>
        <c:lblAlgn val="ctr"/>
        <c:lblOffset val="100"/>
        <c:noMultiLvlLbl val="0"/>
      </c:catAx>
      <c:valAx>
        <c:axId val="-115518688"/>
        <c:scaling>
          <c:orientation val="minMax"/>
        </c:scaling>
        <c:delete val="1"/>
        <c:axPos val="l"/>
        <c:numFmt formatCode="General" sourceLinked="1"/>
        <c:majorTickMark val="none"/>
        <c:minorTickMark val="none"/>
        <c:tickLblPos val="nextTo"/>
        <c:crossAx val="-115519776"/>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4.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5.jpeg"/></Relationships>
</file>

<file path=ppt/drawings/drawing1.xml><?xml version="1.0" encoding="utf-8"?>
<c:userShapes xmlns:c="http://schemas.openxmlformats.org/drawingml/2006/chart">
  <cdr:relSizeAnchor xmlns:cdr="http://schemas.openxmlformats.org/drawingml/2006/chartDrawing">
    <cdr:from>
      <cdr:x>0.11667</cdr:x>
      <cdr:y>0.26967</cdr:y>
    </cdr:from>
    <cdr:to>
      <cdr:x>0.23333</cdr:x>
      <cdr:y>0.36974</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33400" y="800814"/>
          <a:ext cx="533400" cy="29718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212</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0.44167</cdr:x>
      <cdr:y>0.39993</cdr:y>
    </cdr:from>
    <cdr:to>
      <cdr:x>0.55833</cdr:x>
      <cdr:y>0.5</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019300" y="1187646"/>
          <a:ext cx="533400" cy="2971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33</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0.73778</cdr:x>
      <cdr:y>0.15674</cdr:y>
    </cdr:from>
    <cdr:to>
      <cdr:x>0.85444</cdr:x>
      <cdr:y>0.25681</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3628662" y="465474"/>
          <a:ext cx="573777" cy="29717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117</a:t>
          </a:r>
          <a:endParaRPr lang="tr-TR" sz="1100" b="1" dirty="0">
            <a:solidFill>
              <a:srgbClr val="2C5234"/>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0.0917</cdr:x>
      <cdr:y>0.2667</cdr:y>
    </cdr:from>
    <cdr:to>
      <cdr:x>0.20836</cdr:x>
      <cdr:y>0.36677</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71602" y="663046"/>
          <a:ext cx="727160" cy="2487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121</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0.74635</cdr:x>
      <cdr:y>0.13249</cdr:y>
    </cdr:from>
    <cdr:to>
      <cdr:x>0.86302</cdr:x>
      <cdr:y>0.23256</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52141" y="329396"/>
          <a:ext cx="727222"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82</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0.00551</cdr:x>
      <cdr:y>0.01425</cdr:y>
    </cdr:from>
    <cdr:to>
      <cdr:x>0.05639</cdr:x>
      <cdr:y>0.1499</cdr:y>
    </cdr:to>
    <cdr:pic>
      <cdr:nvPicPr>
        <cdr:cNvPr id="5" name="Picture 4" descr="A close up of a sign&#10;&#10;Description automatically generated">
          <a:extLst xmlns:a="http://schemas.openxmlformats.org/drawingml/2006/main">
            <a:ext uri="{FF2B5EF4-FFF2-40B4-BE49-F238E27FC236}">
              <a16:creationId xmlns:a16="http://schemas.microsoft.com/office/drawing/2014/main" id="{C8AD1FCB-BEBB-4E01-AC0C-39565B103A72}"/>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4340" y="32726"/>
          <a:ext cx="317153" cy="311466"/>
        </a:xfrm>
        <a:prstGeom xmlns:a="http://schemas.openxmlformats.org/drawingml/2006/main" prst="rect">
          <a:avLst/>
        </a:prstGeom>
      </cdr:spPr>
    </cdr:pic>
  </cdr:relSizeAnchor>
  <cdr:relSizeAnchor xmlns:cdr="http://schemas.openxmlformats.org/drawingml/2006/chartDrawing">
    <cdr:from>
      <cdr:x>0.44534</cdr:x>
      <cdr:y>0.42594</cdr:y>
    </cdr:from>
    <cdr:to>
      <cdr:x>0.562</cdr:x>
      <cdr:y>0.52601</cdr:y>
    </cdr:to>
    <cdr:sp macro="" textlink="">
      <cdr:nvSpPr>
        <cdr:cNvPr id="6" name="TextBox 1">
          <a:extLst xmlns:a="http://schemas.openxmlformats.org/drawingml/2006/main">
            <a:ext uri="{FF2B5EF4-FFF2-40B4-BE49-F238E27FC236}">
              <a16:creationId xmlns:a16="http://schemas.microsoft.com/office/drawing/2014/main" id="{C9AABA03-633A-401E-A0DE-14D51226DD4F}"/>
            </a:ext>
          </a:extLst>
        </cdr:cNvPr>
        <cdr:cNvSpPr txBox="1"/>
      </cdr:nvSpPr>
      <cdr:spPr>
        <a:xfrm xmlns:a="http://schemas.openxmlformats.org/drawingml/2006/main">
          <a:off x="2775860" y="1058955"/>
          <a:ext cx="727160"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30</a:t>
          </a:r>
          <a:endParaRPr lang="tr-TR" sz="1100" b="1" dirty="0">
            <a:solidFill>
              <a:srgbClr val="2C5234"/>
            </a:solidFill>
            <a:latin typeface="Century Gothic" panose="020B0502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0.11871</cdr:x>
      <cdr:y>0.246</cdr:y>
    </cdr:from>
    <cdr:to>
      <cdr:x>0.23537</cdr:x>
      <cdr:y>0.34607</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39923" y="660026"/>
          <a:ext cx="727160" cy="2684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D6001C"/>
              </a:solidFill>
              <a:latin typeface="Century Gothic" panose="020B0502020202020204" pitchFamily="34" charset="0"/>
            </a:rPr>
            <a:t>-%11</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D6001C"/>
              </a:solidFill>
              <a:latin typeface="Century Gothic" panose="020B0502020202020204" pitchFamily="34" charset="0"/>
            </a:rPr>
            <a:t>-%44</a:t>
          </a:r>
          <a:endParaRPr lang="tr-TR" sz="1100" b="1" dirty="0">
            <a:solidFill>
              <a:srgbClr val="D6001C"/>
            </a:solidFill>
            <a:latin typeface="Century Gothic" panose="020B0502020202020204" pitchFamily="34" charset="0"/>
          </a:endParaRPr>
        </a:p>
      </cdr:txBody>
    </cdr:sp>
  </cdr:relSizeAnchor>
  <cdr:relSizeAnchor xmlns:cdr="http://schemas.openxmlformats.org/drawingml/2006/chartDrawing">
    <cdr:from>
      <cdr:x>0.74616</cdr:x>
      <cdr:y>0.09837</cdr:y>
    </cdr:from>
    <cdr:to>
      <cdr:x>0.86283</cdr:x>
      <cdr:y>0.19844</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50959" y="263918"/>
          <a:ext cx="727222" cy="26848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D6001C"/>
              </a:solidFill>
              <a:latin typeface="Century Gothic" panose="020B0502020202020204" pitchFamily="34" charset="0"/>
            </a:rPr>
            <a:t>-%25</a:t>
          </a:r>
        </a:p>
      </cdr:txBody>
    </cdr:sp>
  </cdr:relSizeAnchor>
</c:userShapes>
</file>

<file path=ppt/drawings/drawing4.xml><?xml version="1.0" encoding="utf-8"?>
<c:userShapes xmlns:c="http://schemas.openxmlformats.org/drawingml/2006/chart">
  <cdr:relSizeAnchor xmlns:cdr="http://schemas.openxmlformats.org/drawingml/2006/chartDrawing">
    <cdr:from>
      <cdr:x>0.01214</cdr:x>
      <cdr:y>0.02407</cdr:y>
    </cdr:from>
    <cdr:to>
      <cdr:x>0.06302</cdr:x>
      <cdr:y>0.14905</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9803" y="41381"/>
          <a:ext cx="250586" cy="214877"/>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0.01093</cdr:x>
      <cdr:y>0.03245</cdr:y>
    </cdr:from>
    <cdr:to>
      <cdr:x>0.06181</cdr:x>
      <cdr:y>0.15527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E66D3300-8F2B-4080-BAE9-A7F2846F5227}"/>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3838" y="53621"/>
          <a:ext cx="250586" cy="202954"/>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0.01011</cdr:x>
      <cdr:y>0.03195</cdr:y>
    </cdr:from>
    <cdr:to>
      <cdr:x>0.06099</cdr:x>
      <cdr:y>0.16278</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9774" y="49557"/>
          <a:ext cx="250586" cy="202954"/>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0.0099</cdr:x>
      <cdr:y>0.0267</cdr:y>
    </cdr:from>
    <cdr:to>
      <cdr:x>0.06078</cdr:x>
      <cdr:y>0.11622</cdr:y>
    </cdr:to>
    <cdr:pic>
      <cdr:nvPicPr>
        <cdr:cNvPr id="3" name="Picture 4" descr="A close up of a sign&#10;&#10;Description automatically generated">
          <a:extLst xmlns:a="http://schemas.openxmlformats.org/drawingml/2006/main">
            <a:ext uri="{FF2B5EF4-FFF2-40B4-BE49-F238E27FC236}">
              <a16:creationId xmlns:a16="http://schemas.microsoft.com/office/drawing/2014/main" id="{CE90DD8B-A66E-4C6F-B3FA-B0C87592925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8775" y="60538"/>
          <a:ext cx="250586" cy="202967"/>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24.01.2021</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cmb.gov.tr/wps/wcm/connect/085d78c0-9809-4b33-a6b6-21e0a22a6405/BA-Rapor-Int.pdf?MOD=AJPERES&amp;CACHEID=ROOTWORKSPACE-085d78c0-9809-4b33-a6b6-21e0a22a6405-mERn4Vm"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medyascope.tv/2020/06/10/oecd-raporu-dunya-ekonomisi-yuzde-6-turkiye-ekonomisi-yuzde-48-kuculecek/" TargetMode="External"/><Relationship Id="rId4" Type="http://schemas.openxmlformats.org/officeDocument/2006/relationships/hyperlink" Target="http://www.iso.org.tr/projeler/iso-turkiye-imalat-pmi/"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122686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a:p>
            <a:r>
              <a:rPr lang="tr-TR" dirty="0">
                <a:hlinkClick r:id="rId3"/>
              </a:rPr>
              <a:t>https://www.tcmb.gov.tr/wps/wcm/connect/085d78c0-9809-4b33-a6b6-21e0a22a6405/BA-Rapor-Int.pdf?MOD=AJPERES&amp;CACHEID=ROOTWORKSPACE-085d78c0-9809-4b33-a6b6-21e0a22a6405-mERn4Vm</a:t>
            </a:r>
            <a:endParaRPr lang="tr-TR" dirty="0"/>
          </a:p>
          <a:p>
            <a:endParaRPr lang="tr-TR" dirty="0"/>
          </a:p>
          <a:p>
            <a:r>
              <a:rPr lang="tr-TR" dirty="0">
                <a:hlinkClick r:id="rId4"/>
              </a:rPr>
              <a:t>http://www.iso.org.tr/projeler/iso-turkiye-imalat-pmi/</a:t>
            </a:r>
            <a:endParaRPr lang="tr-TR" dirty="0"/>
          </a:p>
          <a:p>
            <a:endParaRPr lang="tr-TR" dirty="0"/>
          </a:p>
          <a:p>
            <a:r>
              <a:rPr lang="tr-TR" dirty="0">
                <a:hlinkClick r:id="rId5"/>
              </a:rPr>
              <a:t>https://medyascope.tv/2020/06/10/oecd-raporu-dunya-ekonomisi-yuzde-6-turkiye-ekonomisi-yuzde-48-kuculecek/</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6</a:t>
            </a:fld>
            <a:endParaRPr lang="tr-TR"/>
          </a:p>
        </p:txBody>
      </p:sp>
    </p:spTree>
    <p:extLst>
      <p:ext uri="{BB962C8B-B14F-4D97-AF65-F5344CB8AC3E}">
        <p14:creationId xmlns:p14="http://schemas.microsoft.com/office/powerpoint/2010/main" val="962488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24.01.2021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24.01.2021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24.01.2021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24.01.2021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24.01.2021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24.01.2021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24.01.2021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24.01.2021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24.01.2021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24.01.2021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24.01.2021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24.01.2021</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3.jpeg"/><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1.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6.png"/><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5.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8.emf"/><Relationship Id="rId4" Type="http://schemas.openxmlformats.org/officeDocument/2006/relationships/image" Target="../media/image27.emf"/></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Aralık</a:t>
            </a:r>
          </a:p>
          <a:p>
            <a:pPr lvl="1"/>
            <a:r>
              <a:rPr lang="tr-TR" sz="2800" dirty="0">
                <a:solidFill>
                  <a:schemeClr val="bg1"/>
                </a:solidFill>
                <a:latin typeface="Century Gothic" panose="020B0502020202020204" pitchFamily="34" charset="0"/>
                <a:ea typeface="Verdana" panose="020B0604030504040204" pitchFamily="34" charset="0"/>
              </a:rPr>
              <a:t>2020</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231380"/>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(16 ton üstü 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2020 yılı Ocak-Aralık dönemi Ağır Ticari araç pazarı, bir önceki yılın aynı dönemine göre %117 oranında arttı.  Bu dönemde satılan toplam araç sayısı 16.180 oldu. </a:t>
            </a:r>
          </a:p>
          <a:p>
            <a:pPr>
              <a:spcAft>
                <a:spcPts val="600"/>
              </a:spcAft>
            </a:pPr>
            <a:r>
              <a:rPr lang="tr-TR" sz="1400" dirty="0">
                <a:latin typeface="Century Gothic" panose="020B0502020202020204" pitchFamily="34" charset="0"/>
                <a:ea typeface="Verdana" panose="020B0604030504040204" pitchFamily="34" charset="0"/>
              </a:rPr>
              <a:t>Çekici satışları, 2020 yılı : Ocak-Aralık döneminde geçen yıla göre %212 oranında artarak 10.983 adet olurken, Kamyon satışları da %33 oranında artarak 5.197 adet olarak gerçekleşti.</a:t>
            </a:r>
          </a:p>
        </p:txBody>
      </p:sp>
      <p:sp>
        <p:nvSpPr>
          <p:cNvPr id="16" name="TextBox 15">
            <a:extLst>
              <a:ext uri="{FF2B5EF4-FFF2-40B4-BE49-F238E27FC236}">
                <a16:creationId xmlns:a16="http://schemas.microsoft.com/office/drawing/2014/main" id="{EB186BE8-4DD6-47F2-8DA5-EBF1BAD58BCA}"/>
              </a:ext>
            </a:extLst>
          </p:cNvPr>
          <p:cNvSpPr txBox="1"/>
          <p:nvPr/>
        </p:nvSpPr>
        <p:spPr>
          <a:xfrm>
            <a:off x="237844" y="6834497"/>
            <a:ext cx="6262641" cy="2693045"/>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Pazarı 2020 Aralık ayında bir önceki yılın Aralık ayına göre %82, Çekici satışları %121 ve Kamyon satışları da %30 oranında artış gösterdi.</a:t>
            </a:r>
          </a:p>
          <a:p>
            <a:pPr>
              <a:spcAft>
                <a:spcPts val="600"/>
              </a:spcAft>
            </a:pPr>
            <a:r>
              <a:rPr lang="tr-TR" sz="1400" dirty="0">
                <a:latin typeface="Century Gothic" panose="020B0502020202020204" pitchFamily="34" charset="0"/>
                <a:ea typeface="Verdana" panose="020B0604030504040204" pitchFamily="34" charset="0"/>
              </a:rPr>
              <a:t>2020 yılı Aralık ayı Ağır Ticari araç pazarı 2019 yılı Aralık ayına göre %82 artış göstererek 2.770 adet oldu.</a:t>
            </a:r>
          </a:p>
          <a:p>
            <a:pPr>
              <a:spcAft>
                <a:spcPts val="600"/>
              </a:spcAft>
            </a:pPr>
            <a:r>
              <a:rPr lang="tr-TR" sz="1400" dirty="0">
                <a:latin typeface="Century Gothic" panose="020B0502020202020204" pitchFamily="34" charset="0"/>
                <a:ea typeface="Verdana" panose="020B0604030504040204" pitchFamily="34" charset="0"/>
              </a:rPr>
              <a:t>2020 yılı Aralık ayında Çekici satışları bir önceki yılın aynı ayına göre %121 oranında artarak 1.934 adet, Kamyon satışları da %30 oranında artarak 836 adet oldu.</a:t>
            </a:r>
          </a:p>
          <a:p>
            <a:pPr>
              <a:spcAft>
                <a:spcPts val="600"/>
              </a:spcAft>
            </a:pPr>
            <a:r>
              <a:rPr lang="tr-TR" sz="1400" dirty="0">
                <a:latin typeface="Century Gothic" panose="020B0502020202020204" pitchFamily="34" charset="0"/>
                <a:ea typeface="Verdana" panose="020B0604030504040204" pitchFamily="34" charset="0"/>
              </a:rPr>
              <a:t>Ağır Ticari Araç pazarı son 10 yıllık Aralık ayı ortalama satışlarına göre %25 azalış gösterdi. Çekici satışları son 10 yıllık Aralık ayı ortalama satışlarına göre %11, Kamyon satışları da %44 oranında azaldı.</a:t>
            </a:r>
          </a:p>
        </p:txBody>
      </p:sp>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3230444589"/>
              </p:ext>
            </p:extLst>
          </p:nvPr>
        </p:nvGraphicFramePr>
        <p:xfrm>
          <a:off x="909981" y="3559020"/>
          <a:ext cx="4918366" cy="2969652"/>
        </p:xfrm>
        <a:graphic>
          <a:graphicData uri="http://schemas.openxmlformats.org/drawingml/2006/chart">
            <c:chart xmlns:c="http://schemas.openxmlformats.org/drawingml/2006/chart" xmlns:r="http://schemas.openxmlformats.org/officeDocument/2006/relationships" r:id="rId3"/>
          </a:graphicData>
        </a:graphic>
      </p:graphicFrame>
      <p:pic>
        <p:nvPicPr>
          <p:cNvPr id="78" name="Picture 77" descr="A close up of a sign&#10;&#10;Description automatically generated">
            <a:extLst>
              <a:ext uri="{FF2B5EF4-FFF2-40B4-BE49-F238E27FC236}">
                <a16:creationId xmlns:a16="http://schemas.microsoft.com/office/drawing/2014/main" id="{B611D51A-FCBB-4CCE-9DA9-11C3A5FEBD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953935" y="3617343"/>
            <a:ext cx="317153" cy="311466"/>
          </a:xfrm>
          <a:prstGeom prst="rect">
            <a:avLst/>
          </a:prstGeom>
        </p:spPr>
      </p:pic>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145113624"/>
              </p:ext>
            </p:extLst>
          </p:nvPr>
        </p:nvGraphicFramePr>
        <p:xfrm>
          <a:off x="289560" y="929638"/>
          <a:ext cx="6233160" cy="24861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3628668769"/>
              </p:ext>
            </p:extLst>
          </p:nvPr>
        </p:nvGraphicFramePr>
        <p:xfrm>
          <a:off x="288829" y="3611497"/>
          <a:ext cx="6233160" cy="26830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4230222008"/>
              </p:ext>
            </p:extLst>
          </p:nvPr>
        </p:nvGraphicFramePr>
        <p:xfrm>
          <a:off x="288828" y="6490231"/>
          <a:ext cx="6322283" cy="3045273"/>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369819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6587517"/>
            <a:ext cx="317153"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206371"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2020 yılı Ocak-Aralık dönemi Semi-Treyler araç pazarı, bir önceki yılın aynı dönemine göre %197 oranında arttı. Satış adedi ise 7.231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372294"/>
            <a:ext cx="6228896" cy="492443"/>
          </a:xfrm>
          <a:prstGeom prst="rect">
            <a:avLst/>
          </a:prstGeom>
          <a:noFill/>
        </p:spPr>
        <p:txBody>
          <a:bodyPr wrap="square">
            <a:spAutoFit/>
          </a:bodyPr>
          <a:lstStyle/>
          <a:p>
            <a:pPr>
              <a:spcAft>
                <a:spcPts val="600"/>
              </a:spcAft>
            </a:pPr>
            <a:r>
              <a:rPr lang="tr-TR" sz="1300" b="1" dirty="0">
                <a:latin typeface="Century Gothic" panose="020B0502020202020204" pitchFamily="34" charset="0"/>
                <a:ea typeface="Verdana" panose="020B0604030504040204" pitchFamily="34" charset="0"/>
              </a:rPr>
              <a:t>Toplam Semi-Treyler Araç Pazarı 2020 Aralık ayında bir önceki yılın Aralık ayına göre %129 oranında artarak 1.012 adet olarak gerçekleşti. </a:t>
            </a:r>
            <a:endParaRPr lang="tr-TR" sz="13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2780831190"/>
              </p:ext>
            </p:extLst>
          </p:nvPr>
        </p:nvGraphicFramePr>
        <p:xfrm>
          <a:off x="861161" y="1613567"/>
          <a:ext cx="4925041" cy="1719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Grafik 35">
            <a:extLst>
              <a:ext uri="{FF2B5EF4-FFF2-40B4-BE49-F238E27FC236}">
                <a16:creationId xmlns:a16="http://schemas.microsoft.com/office/drawing/2014/main" id="{702BFC57-9432-4E81-BA0C-E02DFDB35D34}"/>
              </a:ext>
            </a:extLst>
          </p:cNvPr>
          <p:cNvGraphicFramePr>
            <a:graphicFrameLocks/>
          </p:cNvGraphicFramePr>
          <p:nvPr>
            <p:extLst>
              <p:ext uri="{D42A27DB-BD31-4B8C-83A1-F6EECF244321}">
                <p14:modId xmlns:p14="http://schemas.microsoft.com/office/powerpoint/2010/main" val="3132797297"/>
              </p:ext>
            </p:extLst>
          </p:nvPr>
        </p:nvGraphicFramePr>
        <p:xfrm>
          <a:off x="861161" y="3910185"/>
          <a:ext cx="4925041" cy="16524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2967992783"/>
              </p:ext>
            </p:extLst>
          </p:nvPr>
        </p:nvGraphicFramePr>
        <p:xfrm>
          <a:off x="861160" y="5654240"/>
          <a:ext cx="4925042" cy="155123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2317525340"/>
              </p:ext>
            </p:extLst>
          </p:nvPr>
        </p:nvGraphicFramePr>
        <p:xfrm>
          <a:off x="861160" y="7321374"/>
          <a:ext cx="4925042" cy="226727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397095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a:lnSpc>
                <a:spcPct val="107000"/>
              </a:lnSpc>
              <a:spcAft>
                <a:spcPts val="800"/>
              </a:spcAft>
            </a:pPr>
            <a:r>
              <a:rPr lang="tr-TR" sz="1250" dirty="0">
                <a:effectLst/>
                <a:latin typeface="Century Gothic" panose="020B0502020202020204" pitchFamily="34" charset="0"/>
                <a:ea typeface="Calibri" panose="020F0502020204030204" pitchFamily="34" charset="0"/>
                <a:cs typeface="Times New Roman" panose="02020603050405020304" pitchFamily="18" charset="0"/>
              </a:rPr>
              <a:t>Dünyadaki yatırım ve büyümeler için en önemli göstergelerden birisi olan PMI değerleri, Aralık </a:t>
            </a:r>
            <a:r>
              <a:rPr lang="tr-TR" sz="1250" dirty="0">
                <a:latin typeface="Century Gothic" panose="020B0502020202020204" pitchFamily="34" charset="0"/>
                <a:ea typeface="Calibri" panose="020F0502020204030204" pitchFamily="34" charset="0"/>
                <a:cs typeface="Times New Roman" panose="02020603050405020304" pitchFamily="18" charset="0"/>
              </a:rPr>
              <a:t>2020’de </a:t>
            </a:r>
            <a:r>
              <a:rPr lang="tr-TR" sz="1250" dirty="0">
                <a:effectLst/>
                <a:latin typeface="Century Gothic" panose="020B0502020202020204" pitchFamily="34" charset="0"/>
                <a:ea typeface="Calibri" panose="020F0502020204030204" pitchFamily="34" charset="0"/>
                <a:cs typeface="Times New Roman" panose="02020603050405020304" pitchFamily="18" charset="0"/>
              </a:rPr>
              <a:t>tüm dünya için 53,8, ABD için 57,1, EU Bölgesi için 55,2 Türkiye içinse 50,8 olarak gerçekleşmiştir*. Bu değer son 7 ay içinde oldukça ılımlı bir seviyeyi işaret etmektedir</a:t>
            </a:r>
            <a:r>
              <a:rPr lang="tr-TR" sz="1250" dirty="0">
                <a:latin typeface="Century Gothic" panose="020B050202020202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tr-TR" sz="1250" dirty="0">
                <a:latin typeface="Century Gothic" panose="020B0502020202020204" pitchFamily="34" charset="0"/>
                <a:ea typeface="Calibri" panose="020F0502020204030204" pitchFamily="34" charset="0"/>
                <a:cs typeface="Times New Roman" panose="02020603050405020304" pitchFamily="18" charset="0"/>
              </a:rPr>
              <a:t>Covid-19 salgınının ikinci dalgası ve salgının yayılmasını önlemeye yönelik devreye alınan kısıtlamalar, takip edilen 10 sektörün çoğunda üretim ve yeni siparişlerin Aralık ayında yavaşlamasına yol açmıştır. Yine de sektörlerin çoğunluğu bu dönemde istihdam yaratmaya devam etmişlerdir. Diğer yandan tedarik zincirinde yaşanan ciddi aksamalar, enflasyonist baskıları güçlendirmiştir. On sektörün sadece üçünde üretim artışı kaydedilirken en güçlü büyüme tekstil sektöründe gerçekleşmiştir. Yeni siparişlerde sadece ana metal ve tekstil sektörlerinde yeni siparişler büyüme kaydederken, en sert yavaşlama ise giyim ve deri ürünleri sektöründe gözlendi. Takip edilen 10 sektörün sekizinde istihdam artışı kaydedilirken, bu durumun istisnası gıda ürünleri ile giyim ve deri ürünleri sektörleri oldu. İstihdamdaki en yüksek oranlı artış kimyasal, plastik ve kauçuk sektöründe kaydedilirken on sektörün sekizinde girdi maliyetleri Kasım ayına göre daha yüksek oranda artmıştır.</a:t>
            </a: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Metin kutusu 5"/>
          <p:cNvSpPr txBox="1"/>
          <p:nvPr/>
        </p:nvSpPr>
        <p:spPr>
          <a:xfrm>
            <a:off x="140207" y="4898074"/>
            <a:ext cx="6022388" cy="477054"/>
          </a:xfrm>
          <a:prstGeom prst="rect">
            <a:avLst/>
          </a:prstGeom>
          <a:noFill/>
        </p:spPr>
        <p:txBody>
          <a:bodyPr wrap="square" rtlCol="0">
            <a:spAutoFit/>
          </a:bodyPr>
          <a:lstStyle/>
          <a:p>
            <a:r>
              <a:rPr lang="tr-TR" sz="125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Diğer yandan  imalat sanayi kapasite kullanım oranı maalesef Kasım ayına göre 0,2 puan azalarak yüzde 75,6 olmuştur. </a:t>
            </a:r>
          </a:p>
        </p:txBody>
      </p:sp>
      <p:sp>
        <p:nvSpPr>
          <p:cNvPr id="19" name="Dikdörtgen 18"/>
          <p:cNvSpPr/>
          <p:nvPr/>
        </p:nvSpPr>
        <p:spPr>
          <a:xfrm>
            <a:off x="92830" y="5434295"/>
            <a:ext cx="6327913" cy="986809"/>
          </a:xfrm>
          <a:prstGeom prst="rect">
            <a:avLst/>
          </a:prstGeom>
        </p:spPr>
        <p:txBody>
          <a:bodyPr wrap="square">
            <a:spAutoFit/>
          </a:bodyPr>
          <a:lstStyle/>
          <a:p>
            <a:pPr lvl="0" algn="ctr">
              <a:defRPr/>
            </a:pPr>
            <a:r>
              <a:rPr lang="tr-TR" b="1" dirty="0">
                <a:solidFill>
                  <a:prstClr val="black"/>
                </a:solidFill>
                <a:latin typeface="Century Gothic" panose="020B0502020202020204" pitchFamily="34" charset="0"/>
                <a:ea typeface="Verdana" panose="020B0604030504040204" pitchFamily="34" charset="0"/>
              </a:rPr>
              <a:t>Makroekonomik Görünüm</a:t>
            </a:r>
          </a:p>
          <a:p>
            <a:pPr lvl="0">
              <a:lnSpc>
                <a:spcPct val="107000"/>
              </a:lnSpc>
              <a:spcAft>
                <a:spcPts val="800"/>
              </a:spcAft>
            </a:pPr>
            <a:r>
              <a:rPr lang="tr-TR" sz="125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Bu öngörüler yanında Aralık 2020 itibarıyla </a:t>
            </a:r>
            <a:r>
              <a:rPr lang="tr-TR" sz="1250" dirty="0" err="1">
                <a:solidFill>
                  <a:prstClr val="black"/>
                </a:solidFill>
                <a:latin typeface="Century Gothic" panose="020B0502020202020204" pitchFamily="34" charset="0"/>
                <a:ea typeface="Calibri" panose="020F0502020204030204" pitchFamily="34" charset="0"/>
                <a:cs typeface="Times New Roman" panose="02020603050405020304" pitchFamily="18" charset="0"/>
              </a:rPr>
              <a:t>TCMB’ın</a:t>
            </a:r>
            <a:r>
              <a:rPr lang="tr-TR" sz="125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 1736 firma ile yaptığı İktisadi Yönelim Anketine göre bazı önemli ekonomik öngörüler aşağıdaki grafiklerde gösterilmiştir. </a:t>
            </a:r>
          </a:p>
        </p:txBody>
      </p:sp>
      <p:sp>
        <p:nvSpPr>
          <p:cNvPr id="3" name="Altbilgi Yer Tutucusu 2"/>
          <p:cNvSpPr>
            <a:spLocks noGrp="1"/>
          </p:cNvSpPr>
          <p:nvPr>
            <p:ph type="ftr" sz="quarter" idx="11"/>
          </p:nvPr>
        </p:nvSpPr>
        <p:spPr>
          <a:xfrm>
            <a:off x="-144916" y="9441483"/>
            <a:ext cx="2314575" cy="527403"/>
          </a:xfrm>
        </p:spPr>
        <p:txBody>
          <a:bodyPr/>
          <a:lstStyle/>
          <a:p>
            <a:r>
              <a:rPr lang="tr-TR" dirty="0"/>
              <a:t>*İSO ve IHS </a:t>
            </a:r>
            <a:r>
              <a:rPr lang="tr-TR" dirty="0" err="1"/>
              <a:t>Markit</a:t>
            </a:r>
            <a:r>
              <a:rPr lang="tr-TR" dirty="0"/>
              <a:t> verilerine göre</a:t>
            </a: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nvGrpSpPr>
          <p:cNvPr id="8" name="Group 1"/>
          <p:cNvGrpSpPr>
            <a:grpSpLocks/>
          </p:cNvGrpSpPr>
          <p:nvPr/>
        </p:nvGrpSpPr>
        <p:grpSpPr bwMode="auto">
          <a:xfrm>
            <a:off x="546104" y="6509205"/>
            <a:ext cx="4953000" cy="2232025"/>
            <a:chOff x="1992" y="621"/>
            <a:chExt cx="7800" cy="3514"/>
          </a:xfrm>
        </p:grpSpPr>
        <p:sp>
          <p:nvSpPr>
            <p:cNvPr id="9" name="Freeform 36"/>
            <p:cNvSpPr>
              <a:spLocks/>
            </p:cNvSpPr>
            <p:nvPr/>
          </p:nvSpPr>
          <p:spPr bwMode="auto">
            <a:xfrm>
              <a:off x="1992" y="620"/>
              <a:ext cx="7800" cy="3514"/>
            </a:xfrm>
            <a:custGeom>
              <a:avLst/>
              <a:gdLst>
                <a:gd name="T0" fmla="+- 0 8045 1992"/>
                <a:gd name="T1" fmla="*/ T0 w 7800"/>
                <a:gd name="T2" fmla="+- 0 640 621"/>
                <a:gd name="T3" fmla="*/ 640 h 3514"/>
                <a:gd name="T4" fmla="+- 0 6571 1992"/>
                <a:gd name="T5" fmla="*/ T4 w 7800"/>
                <a:gd name="T6" fmla="+- 0 4115 621"/>
                <a:gd name="T7" fmla="*/ 4115 h 3514"/>
                <a:gd name="T8" fmla="+- 0 8045 1992"/>
                <a:gd name="T9" fmla="*/ T8 w 7800"/>
                <a:gd name="T10" fmla="+- 0 3678 621"/>
                <a:gd name="T11" fmla="*/ 3678 h 3514"/>
                <a:gd name="T12" fmla="+- 0 8045 1992"/>
                <a:gd name="T13" fmla="*/ T12 w 7800"/>
                <a:gd name="T14" fmla="+- 0 3261 621"/>
                <a:gd name="T15" fmla="*/ 3261 h 3514"/>
                <a:gd name="T16" fmla="+- 0 6571 1992"/>
                <a:gd name="T17" fmla="*/ T16 w 7800"/>
                <a:gd name="T18" fmla="+- 0 2824 621"/>
                <a:gd name="T19" fmla="*/ 2824 h 3514"/>
                <a:gd name="T20" fmla="+- 0 6571 1992"/>
                <a:gd name="T21" fmla="*/ T20 w 7800"/>
                <a:gd name="T22" fmla="+- 0 2805 621"/>
                <a:gd name="T23" fmla="*/ 2805 h 3514"/>
                <a:gd name="T24" fmla="+- 0 8045 1992"/>
                <a:gd name="T25" fmla="*/ T24 w 7800"/>
                <a:gd name="T26" fmla="+- 0 2368 621"/>
                <a:gd name="T27" fmla="*/ 2368 h 3514"/>
                <a:gd name="T28" fmla="+- 0 8045 1992"/>
                <a:gd name="T29" fmla="*/ T28 w 7800"/>
                <a:gd name="T30" fmla="+- 0 1950 621"/>
                <a:gd name="T31" fmla="*/ 1950 h 3514"/>
                <a:gd name="T32" fmla="+- 0 6571 1992"/>
                <a:gd name="T33" fmla="*/ T32 w 7800"/>
                <a:gd name="T34" fmla="+- 0 1514 621"/>
                <a:gd name="T35" fmla="*/ 1514 h 3514"/>
                <a:gd name="T36" fmla="+- 0 6571 1992"/>
                <a:gd name="T37" fmla="*/ T36 w 7800"/>
                <a:gd name="T38" fmla="+- 0 1494 621"/>
                <a:gd name="T39" fmla="*/ 1494 h 3514"/>
                <a:gd name="T40" fmla="+- 0 8045 1992"/>
                <a:gd name="T41" fmla="*/ T40 w 7800"/>
                <a:gd name="T42" fmla="+- 0 1058 621"/>
                <a:gd name="T43" fmla="*/ 1058 h 3514"/>
                <a:gd name="T44" fmla="+- 0 8045 1992"/>
                <a:gd name="T45" fmla="*/ T44 w 7800"/>
                <a:gd name="T46" fmla="+- 0 640 621"/>
                <a:gd name="T47" fmla="*/ 640 h 3514"/>
                <a:gd name="T48" fmla="+- 0 6552 1992"/>
                <a:gd name="T49" fmla="*/ T48 w 7800"/>
                <a:gd name="T50" fmla="+- 0 640 621"/>
                <a:gd name="T51" fmla="*/ 640 h 3514"/>
                <a:gd name="T52" fmla="+- 0 4968 1992"/>
                <a:gd name="T53" fmla="*/ T52 w 7800"/>
                <a:gd name="T54" fmla="+- 0 4115 621"/>
                <a:gd name="T55" fmla="*/ 4115 h 3514"/>
                <a:gd name="T56" fmla="+- 0 6552 1992"/>
                <a:gd name="T57" fmla="*/ T56 w 7800"/>
                <a:gd name="T58" fmla="+- 0 3678 621"/>
                <a:gd name="T59" fmla="*/ 3678 h 3514"/>
                <a:gd name="T60" fmla="+- 0 6552 1992"/>
                <a:gd name="T61" fmla="*/ T60 w 7800"/>
                <a:gd name="T62" fmla="+- 0 3261 621"/>
                <a:gd name="T63" fmla="*/ 3261 h 3514"/>
                <a:gd name="T64" fmla="+- 0 4968 1992"/>
                <a:gd name="T65" fmla="*/ T64 w 7800"/>
                <a:gd name="T66" fmla="+- 0 2824 621"/>
                <a:gd name="T67" fmla="*/ 2824 h 3514"/>
                <a:gd name="T68" fmla="+- 0 4968 1992"/>
                <a:gd name="T69" fmla="*/ T68 w 7800"/>
                <a:gd name="T70" fmla="+- 0 2805 621"/>
                <a:gd name="T71" fmla="*/ 2805 h 3514"/>
                <a:gd name="T72" fmla="+- 0 6552 1992"/>
                <a:gd name="T73" fmla="*/ T72 w 7800"/>
                <a:gd name="T74" fmla="+- 0 2368 621"/>
                <a:gd name="T75" fmla="*/ 2368 h 3514"/>
                <a:gd name="T76" fmla="+- 0 6552 1992"/>
                <a:gd name="T77" fmla="*/ T76 w 7800"/>
                <a:gd name="T78" fmla="+- 0 1950 621"/>
                <a:gd name="T79" fmla="*/ 1950 h 3514"/>
                <a:gd name="T80" fmla="+- 0 4968 1992"/>
                <a:gd name="T81" fmla="*/ T80 w 7800"/>
                <a:gd name="T82" fmla="+- 0 1514 621"/>
                <a:gd name="T83" fmla="*/ 1514 h 3514"/>
                <a:gd name="T84" fmla="+- 0 4968 1992"/>
                <a:gd name="T85" fmla="*/ T84 w 7800"/>
                <a:gd name="T86" fmla="+- 0 1494 621"/>
                <a:gd name="T87" fmla="*/ 1494 h 3514"/>
                <a:gd name="T88" fmla="+- 0 6552 1992"/>
                <a:gd name="T89" fmla="*/ T88 w 7800"/>
                <a:gd name="T90" fmla="+- 0 1058 621"/>
                <a:gd name="T91" fmla="*/ 1058 h 3514"/>
                <a:gd name="T92" fmla="+- 0 6552 1992"/>
                <a:gd name="T93" fmla="*/ T92 w 7800"/>
                <a:gd name="T94" fmla="+- 0 640 621"/>
                <a:gd name="T95" fmla="*/ 640 h 3514"/>
                <a:gd name="T96" fmla="+- 0 1992 1992"/>
                <a:gd name="T97" fmla="*/ T96 w 7800"/>
                <a:gd name="T98" fmla="+- 0 640 621"/>
                <a:gd name="T99" fmla="*/ 640 h 3514"/>
                <a:gd name="T100" fmla="+- 0 1992 1992"/>
                <a:gd name="T101" fmla="*/ T100 w 7800"/>
                <a:gd name="T102" fmla="+- 0 1058 621"/>
                <a:gd name="T103" fmla="*/ 1058 h 3514"/>
                <a:gd name="T104" fmla="+- 0 4949 1992"/>
                <a:gd name="T105" fmla="*/ T104 w 7800"/>
                <a:gd name="T106" fmla="+- 0 1494 621"/>
                <a:gd name="T107" fmla="*/ 1494 h 3514"/>
                <a:gd name="T108" fmla="+- 0 4949 1992"/>
                <a:gd name="T109" fmla="*/ T108 w 7800"/>
                <a:gd name="T110" fmla="+- 0 1514 621"/>
                <a:gd name="T111" fmla="*/ 1514 h 3514"/>
                <a:gd name="T112" fmla="+- 0 1992 1992"/>
                <a:gd name="T113" fmla="*/ T112 w 7800"/>
                <a:gd name="T114" fmla="+- 0 1950 621"/>
                <a:gd name="T115" fmla="*/ 1950 h 3514"/>
                <a:gd name="T116" fmla="+- 0 1992 1992"/>
                <a:gd name="T117" fmla="*/ T116 w 7800"/>
                <a:gd name="T118" fmla="+- 0 2368 621"/>
                <a:gd name="T119" fmla="*/ 2368 h 3514"/>
                <a:gd name="T120" fmla="+- 0 4949 1992"/>
                <a:gd name="T121" fmla="*/ T120 w 7800"/>
                <a:gd name="T122" fmla="+- 0 2805 621"/>
                <a:gd name="T123" fmla="*/ 2805 h 3514"/>
                <a:gd name="T124" fmla="+- 0 4949 1992"/>
                <a:gd name="T125" fmla="*/ T124 w 7800"/>
                <a:gd name="T126" fmla="+- 0 2824 621"/>
                <a:gd name="T127" fmla="*/ 2824 h 3514"/>
                <a:gd name="T128" fmla="+- 0 1992 1992"/>
                <a:gd name="T129" fmla="*/ T128 w 7800"/>
                <a:gd name="T130" fmla="+- 0 3261 621"/>
                <a:gd name="T131" fmla="*/ 3261 h 3514"/>
                <a:gd name="T132" fmla="+- 0 1992 1992"/>
                <a:gd name="T133" fmla="*/ T132 w 7800"/>
                <a:gd name="T134" fmla="+- 0 3678 621"/>
                <a:gd name="T135" fmla="*/ 3678 h 3514"/>
                <a:gd name="T136" fmla="+- 0 4949 1992"/>
                <a:gd name="T137" fmla="*/ T136 w 7800"/>
                <a:gd name="T138" fmla="+- 0 4115 621"/>
                <a:gd name="T139" fmla="*/ 4115 h 3514"/>
                <a:gd name="T140" fmla="+- 0 4949 1992"/>
                <a:gd name="T141" fmla="*/ T140 w 7800"/>
                <a:gd name="T142" fmla="+- 0 4134 621"/>
                <a:gd name="T143" fmla="*/ 4134 h 3514"/>
                <a:gd name="T144" fmla="+- 0 9792 1992"/>
                <a:gd name="T145" fmla="*/ T144 w 7800"/>
                <a:gd name="T146" fmla="+- 0 4115 621"/>
                <a:gd name="T147" fmla="*/ 4115 h 3514"/>
                <a:gd name="T148" fmla="+- 0 9792 1992"/>
                <a:gd name="T149" fmla="*/ T148 w 7800"/>
                <a:gd name="T150" fmla="+- 0 3698 621"/>
                <a:gd name="T151" fmla="*/ 3698 h 3514"/>
                <a:gd name="T152" fmla="+- 0 8064 1992"/>
                <a:gd name="T153" fmla="*/ T152 w 7800"/>
                <a:gd name="T154" fmla="+- 0 3261 621"/>
                <a:gd name="T155" fmla="*/ 3261 h 3514"/>
                <a:gd name="T156" fmla="+- 0 8064 1992"/>
                <a:gd name="T157" fmla="*/ T156 w 7800"/>
                <a:gd name="T158" fmla="+- 0 3242 621"/>
                <a:gd name="T159" fmla="*/ 3242 h 3514"/>
                <a:gd name="T160" fmla="+- 0 9792 1992"/>
                <a:gd name="T161" fmla="*/ T160 w 7800"/>
                <a:gd name="T162" fmla="+- 0 2805 621"/>
                <a:gd name="T163" fmla="*/ 2805 h 3514"/>
                <a:gd name="T164" fmla="+- 0 9792 1992"/>
                <a:gd name="T165" fmla="*/ T164 w 7800"/>
                <a:gd name="T166" fmla="+- 0 2387 621"/>
                <a:gd name="T167" fmla="*/ 2387 h 3514"/>
                <a:gd name="T168" fmla="+- 0 8064 1992"/>
                <a:gd name="T169" fmla="*/ T168 w 7800"/>
                <a:gd name="T170" fmla="+- 0 1950 621"/>
                <a:gd name="T171" fmla="*/ 1950 h 3514"/>
                <a:gd name="T172" fmla="+- 0 8064 1992"/>
                <a:gd name="T173" fmla="*/ T172 w 7800"/>
                <a:gd name="T174" fmla="+- 0 1931 621"/>
                <a:gd name="T175" fmla="*/ 1931 h 3514"/>
                <a:gd name="T176" fmla="+- 0 9792 1992"/>
                <a:gd name="T177" fmla="*/ T176 w 7800"/>
                <a:gd name="T178" fmla="+- 0 1494 621"/>
                <a:gd name="T179" fmla="*/ 1494 h 3514"/>
                <a:gd name="T180" fmla="+- 0 9792 1992"/>
                <a:gd name="T181" fmla="*/ T180 w 7800"/>
                <a:gd name="T182" fmla="+- 0 1077 621"/>
                <a:gd name="T183" fmla="*/ 1077 h 3514"/>
                <a:gd name="T184" fmla="+- 0 8064 1992"/>
                <a:gd name="T185" fmla="*/ T184 w 7800"/>
                <a:gd name="T186" fmla="+- 0 640 621"/>
                <a:gd name="T187" fmla="*/ 640 h 351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Lst>
              <a:rect l="0" t="0" r="r" b="b"/>
              <a:pathLst>
                <a:path w="7800" h="3514">
                  <a:moveTo>
                    <a:pt x="7800" y="0"/>
                  </a:moveTo>
                  <a:lnTo>
                    <a:pt x="6053" y="0"/>
                  </a:lnTo>
                  <a:lnTo>
                    <a:pt x="6053" y="19"/>
                  </a:lnTo>
                  <a:lnTo>
                    <a:pt x="6053" y="437"/>
                  </a:lnTo>
                  <a:lnTo>
                    <a:pt x="6053" y="3494"/>
                  </a:lnTo>
                  <a:lnTo>
                    <a:pt x="4579" y="3494"/>
                  </a:lnTo>
                  <a:lnTo>
                    <a:pt x="4579" y="3077"/>
                  </a:lnTo>
                  <a:lnTo>
                    <a:pt x="6053" y="3077"/>
                  </a:lnTo>
                  <a:lnTo>
                    <a:pt x="6053" y="3057"/>
                  </a:lnTo>
                  <a:lnTo>
                    <a:pt x="4579" y="3057"/>
                  </a:lnTo>
                  <a:lnTo>
                    <a:pt x="4579" y="2640"/>
                  </a:lnTo>
                  <a:lnTo>
                    <a:pt x="6053" y="2640"/>
                  </a:lnTo>
                  <a:lnTo>
                    <a:pt x="6053" y="2621"/>
                  </a:lnTo>
                  <a:lnTo>
                    <a:pt x="4579" y="2621"/>
                  </a:lnTo>
                  <a:lnTo>
                    <a:pt x="4579" y="2203"/>
                  </a:lnTo>
                  <a:lnTo>
                    <a:pt x="6053" y="2203"/>
                  </a:lnTo>
                  <a:lnTo>
                    <a:pt x="6053" y="2184"/>
                  </a:lnTo>
                  <a:lnTo>
                    <a:pt x="4579" y="2184"/>
                  </a:lnTo>
                  <a:lnTo>
                    <a:pt x="4579" y="1766"/>
                  </a:lnTo>
                  <a:lnTo>
                    <a:pt x="6053" y="1766"/>
                  </a:lnTo>
                  <a:lnTo>
                    <a:pt x="6053" y="1747"/>
                  </a:lnTo>
                  <a:lnTo>
                    <a:pt x="4579" y="1747"/>
                  </a:lnTo>
                  <a:lnTo>
                    <a:pt x="4579" y="1329"/>
                  </a:lnTo>
                  <a:lnTo>
                    <a:pt x="6053" y="1329"/>
                  </a:lnTo>
                  <a:lnTo>
                    <a:pt x="6053" y="1310"/>
                  </a:lnTo>
                  <a:lnTo>
                    <a:pt x="4579" y="1310"/>
                  </a:lnTo>
                  <a:lnTo>
                    <a:pt x="4579" y="893"/>
                  </a:lnTo>
                  <a:lnTo>
                    <a:pt x="6053" y="893"/>
                  </a:lnTo>
                  <a:lnTo>
                    <a:pt x="6053" y="873"/>
                  </a:lnTo>
                  <a:lnTo>
                    <a:pt x="4579" y="873"/>
                  </a:lnTo>
                  <a:lnTo>
                    <a:pt x="4579" y="456"/>
                  </a:lnTo>
                  <a:lnTo>
                    <a:pt x="6053" y="456"/>
                  </a:lnTo>
                  <a:lnTo>
                    <a:pt x="6053" y="437"/>
                  </a:lnTo>
                  <a:lnTo>
                    <a:pt x="4579" y="437"/>
                  </a:lnTo>
                  <a:lnTo>
                    <a:pt x="4579" y="19"/>
                  </a:lnTo>
                  <a:lnTo>
                    <a:pt x="6053" y="19"/>
                  </a:lnTo>
                  <a:lnTo>
                    <a:pt x="6053" y="0"/>
                  </a:lnTo>
                  <a:lnTo>
                    <a:pt x="4560" y="0"/>
                  </a:lnTo>
                  <a:lnTo>
                    <a:pt x="4560" y="19"/>
                  </a:lnTo>
                  <a:lnTo>
                    <a:pt x="4560" y="437"/>
                  </a:lnTo>
                  <a:lnTo>
                    <a:pt x="4560" y="3494"/>
                  </a:lnTo>
                  <a:lnTo>
                    <a:pt x="2976" y="3494"/>
                  </a:lnTo>
                  <a:lnTo>
                    <a:pt x="2976" y="3077"/>
                  </a:lnTo>
                  <a:lnTo>
                    <a:pt x="4560" y="3077"/>
                  </a:lnTo>
                  <a:lnTo>
                    <a:pt x="4560" y="3057"/>
                  </a:lnTo>
                  <a:lnTo>
                    <a:pt x="2976" y="3057"/>
                  </a:lnTo>
                  <a:lnTo>
                    <a:pt x="2976" y="2640"/>
                  </a:lnTo>
                  <a:lnTo>
                    <a:pt x="4560" y="2640"/>
                  </a:lnTo>
                  <a:lnTo>
                    <a:pt x="4560" y="2621"/>
                  </a:lnTo>
                  <a:lnTo>
                    <a:pt x="2976" y="2621"/>
                  </a:lnTo>
                  <a:lnTo>
                    <a:pt x="2976" y="2203"/>
                  </a:lnTo>
                  <a:lnTo>
                    <a:pt x="4560" y="2203"/>
                  </a:lnTo>
                  <a:lnTo>
                    <a:pt x="4560" y="2184"/>
                  </a:lnTo>
                  <a:lnTo>
                    <a:pt x="2976" y="2184"/>
                  </a:lnTo>
                  <a:lnTo>
                    <a:pt x="2976" y="1766"/>
                  </a:lnTo>
                  <a:lnTo>
                    <a:pt x="4560" y="1766"/>
                  </a:lnTo>
                  <a:lnTo>
                    <a:pt x="4560" y="1747"/>
                  </a:lnTo>
                  <a:lnTo>
                    <a:pt x="2976" y="1747"/>
                  </a:lnTo>
                  <a:lnTo>
                    <a:pt x="2976" y="1329"/>
                  </a:lnTo>
                  <a:lnTo>
                    <a:pt x="4560" y="1329"/>
                  </a:lnTo>
                  <a:lnTo>
                    <a:pt x="4560" y="1310"/>
                  </a:lnTo>
                  <a:lnTo>
                    <a:pt x="2976" y="1310"/>
                  </a:lnTo>
                  <a:lnTo>
                    <a:pt x="2976" y="893"/>
                  </a:lnTo>
                  <a:lnTo>
                    <a:pt x="4560" y="893"/>
                  </a:lnTo>
                  <a:lnTo>
                    <a:pt x="4560" y="873"/>
                  </a:lnTo>
                  <a:lnTo>
                    <a:pt x="2976" y="873"/>
                  </a:lnTo>
                  <a:lnTo>
                    <a:pt x="2976" y="456"/>
                  </a:lnTo>
                  <a:lnTo>
                    <a:pt x="4560" y="456"/>
                  </a:lnTo>
                  <a:lnTo>
                    <a:pt x="4560" y="437"/>
                  </a:lnTo>
                  <a:lnTo>
                    <a:pt x="2976" y="437"/>
                  </a:lnTo>
                  <a:lnTo>
                    <a:pt x="2976" y="19"/>
                  </a:lnTo>
                  <a:lnTo>
                    <a:pt x="4560" y="19"/>
                  </a:lnTo>
                  <a:lnTo>
                    <a:pt x="4560" y="0"/>
                  </a:lnTo>
                  <a:lnTo>
                    <a:pt x="0" y="0"/>
                  </a:lnTo>
                  <a:lnTo>
                    <a:pt x="0" y="19"/>
                  </a:lnTo>
                  <a:lnTo>
                    <a:pt x="2957" y="19"/>
                  </a:lnTo>
                  <a:lnTo>
                    <a:pt x="2957" y="437"/>
                  </a:lnTo>
                  <a:lnTo>
                    <a:pt x="0" y="437"/>
                  </a:lnTo>
                  <a:lnTo>
                    <a:pt x="0" y="456"/>
                  </a:lnTo>
                  <a:lnTo>
                    <a:pt x="2957" y="456"/>
                  </a:lnTo>
                  <a:lnTo>
                    <a:pt x="2957" y="873"/>
                  </a:lnTo>
                  <a:lnTo>
                    <a:pt x="0" y="873"/>
                  </a:lnTo>
                  <a:lnTo>
                    <a:pt x="0" y="893"/>
                  </a:lnTo>
                  <a:lnTo>
                    <a:pt x="2957" y="893"/>
                  </a:lnTo>
                  <a:lnTo>
                    <a:pt x="2957" y="1310"/>
                  </a:lnTo>
                  <a:lnTo>
                    <a:pt x="0" y="1310"/>
                  </a:lnTo>
                  <a:lnTo>
                    <a:pt x="0" y="1329"/>
                  </a:lnTo>
                  <a:lnTo>
                    <a:pt x="2957" y="1329"/>
                  </a:lnTo>
                  <a:lnTo>
                    <a:pt x="2957" y="1747"/>
                  </a:lnTo>
                  <a:lnTo>
                    <a:pt x="0" y="1747"/>
                  </a:lnTo>
                  <a:lnTo>
                    <a:pt x="0" y="1766"/>
                  </a:lnTo>
                  <a:lnTo>
                    <a:pt x="2957" y="1766"/>
                  </a:lnTo>
                  <a:lnTo>
                    <a:pt x="2957" y="2184"/>
                  </a:lnTo>
                  <a:lnTo>
                    <a:pt x="0" y="2184"/>
                  </a:lnTo>
                  <a:lnTo>
                    <a:pt x="0" y="2203"/>
                  </a:lnTo>
                  <a:lnTo>
                    <a:pt x="2957" y="2203"/>
                  </a:lnTo>
                  <a:lnTo>
                    <a:pt x="2957" y="2621"/>
                  </a:lnTo>
                  <a:lnTo>
                    <a:pt x="0" y="2621"/>
                  </a:lnTo>
                  <a:lnTo>
                    <a:pt x="0" y="2640"/>
                  </a:lnTo>
                  <a:lnTo>
                    <a:pt x="2957" y="2640"/>
                  </a:lnTo>
                  <a:lnTo>
                    <a:pt x="2957" y="3057"/>
                  </a:lnTo>
                  <a:lnTo>
                    <a:pt x="0" y="3057"/>
                  </a:lnTo>
                  <a:lnTo>
                    <a:pt x="0" y="3077"/>
                  </a:lnTo>
                  <a:lnTo>
                    <a:pt x="2957" y="3077"/>
                  </a:lnTo>
                  <a:lnTo>
                    <a:pt x="2957" y="3494"/>
                  </a:lnTo>
                  <a:lnTo>
                    <a:pt x="0" y="3494"/>
                  </a:lnTo>
                  <a:lnTo>
                    <a:pt x="0" y="3513"/>
                  </a:lnTo>
                  <a:lnTo>
                    <a:pt x="2957" y="3513"/>
                  </a:lnTo>
                  <a:lnTo>
                    <a:pt x="2976" y="3513"/>
                  </a:lnTo>
                  <a:lnTo>
                    <a:pt x="7800" y="3513"/>
                  </a:lnTo>
                  <a:lnTo>
                    <a:pt x="7800" y="3494"/>
                  </a:lnTo>
                  <a:lnTo>
                    <a:pt x="6072" y="3494"/>
                  </a:lnTo>
                  <a:lnTo>
                    <a:pt x="6072" y="3077"/>
                  </a:lnTo>
                  <a:lnTo>
                    <a:pt x="7800" y="3077"/>
                  </a:lnTo>
                  <a:lnTo>
                    <a:pt x="7800" y="3057"/>
                  </a:lnTo>
                  <a:lnTo>
                    <a:pt x="6072" y="3057"/>
                  </a:lnTo>
                  <a:lnTo>
                    <a:pt x="6072" y="2640"/>
                  </a:lnTo>
                  <a:lnTo>
                    <a:pt x="7800" y="2640"/>
                  </a:lnTo>
                  <a:lnTo>
                    <a:pt x="7800" y="2621"/>
                  </a:lnTo>
                  <a:lnTo>
                    <a:pt x="6072" y="2621"/>
                  </a:lnTo>
                  <a:lnTo>
                    <a:pt x="6072" y="2203"/>
                  </a:lnTo>
                  <a:lnTo>
                    <a:pt x="7800" y="2203"/>
                  </a:lnTo>
                  <a:lnTo>
                    <a:pt x="7800" y="2184"/>
                  </a:lnTo>
                  <a:lnTo>
                    <a:pt x="6072" y="2184"/>
                  </a:lnTo>
                  <a:lnTo>
                    <a:pt x="6072" y="1766"/>
                  </a:lnTo>
                  <a:lnTo>
                    <a:pt x="7800" y="1766"/>
                  </a:lnTo>
                  <a:lnTo>
                    <a:pt x="7800" y="1747"/>
                  </a:lnTo>
                  <a:lnTo>
                    <a:pt x="6072" y="1747"/>
                  </a:lnTo>
                  <a:lnTo>
                    <a:pt x="6072" y="1329"/>
                  </a:lnTo>
                  <a:lnTo>
                    <a:pt x="7800" y="1329"/>
                  </a:lnTo>
                  <a:lnTo>
                    <a:pt x="7800" y="1310"/>
                  </a:lnTo>
                  <a:lnTo>
                    <a:pt x="6072" y="1310"/>
                  </a:lnTo>
                  <a:lnTo>
                    <a:pt x="6072" y="893"/>
                  </a:lnTo>
                  <a:lnTo>
                    <a:pt x="7800" y="893"/>
                  </a:lnTo>
                  <a:lnTo>
                    <a:pt x="7800" y="873"/>
                  </a:lnTo>
                  <a:lnTo>
                    <a:pt x="6072" y="873"/>
                  </a:lnTo>
                  <a:lnTo>
                    <a:pt x="6072" y="456"/>
                  </a:lnTo>
                  <a:lnTo>
                    <a:pt x="7800" y="456"/>
                  </a:lnTo>
                  <a:lnTo>
                    <a:pt x="7800" y="437"/>
                  </a:lnTo>
                  <a:lnTo>
                    <a:pt x="6072" y="437"/>
                  </a:lnTo>
                  <a:lnTo>
                    <a:pt x="6072" y="19"/>
                  </a:lnTo>
                  <a:lnTo>
                    <a:pt x="7800" y="19"/>
                  </a:lnTo>
                  <a:lnTo>
                    <a:pt x="7800" y="0"/>
                  </a:lnTo>
                  <a:close/>
                </a:path>
              </a:pathLst>
            </a:custGeom>
            <a:solidFill>
              <a:srgbClr val="CBD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pic>
          <p:nvPicPr>
            <p:cNvPr id="2083"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3" y="3251"/>
              <a:ext cx="273" cy="420"/>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0" y="2409"/>
              <a:ext cx="281" cy="398"/>
            </a:xfrm>
            <a:prstGeom prst="rect">
              <a:avLst/>
            </a:prstGeom>
            <a:noFill/>
            <a:extLst>
              <a:ext uri="{909E8E84-426E-40DD-AFC4-6F175D3DCCD1}">
                <a14:hiddenFill xmlns:a14="http://schemas.microsoft.com/office/drawing/2010/main">
                  <a:solidFill>
                    <a:srgbClr val="FFFFFF"/>
                  </a:solidFill>
                </a14:hiddenFill>
              </a:ext>
            </a:extLst>
          </p:spPr>
        </p:pic>
        <p:pic>
          <p:nvPicPr>
            <p:cNvPr id="2081" name="Picture 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06" y="1709"/>
              <a:ext cx="281" cy="229"/>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06" y="2145"/>
              <a:ext cx="281" cy="229"/>
            </a:xfrm>
            <a:prstGeom prst="rect">
              <a:avLst/>
            </a:prstGeom>
            <a:noFill/>
            <a:extLst>
              <a:ext uri="{909E8E84-426E-40DD-AFC4-6F175D3DCCD1}">
                <a14:hiddenFill xmlns:a14="http://schemas.microsoft.com/office/drawing/2010/main">
                  <a:solidFill>
                    <a:srgbClr val="FFFFFF"/>
                  </a:solidFill>
                </a14:hiddenFill>
              </a:ext>
            </a:extLst>
          </p:spPr>
        </p:pic>
        <p:pic>
          <p:nvPicPr>
            <p:cNvPr id="2079" name="Picture 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56" y="1977"/>
              <a:ext cx="277" cy="385"/>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88" y="1104"/>
              <a:ext cx="277" cy="381"/>
            </a:xfrm>
            <a:prstGeom prst="rect">
              <a:avLst/>
            </a:prstGeom>
            <a:noFill/>
            <a:extLst>
              <a:ext uri="{909E8E84-426E-40DD-AFC4-6F175D3DCCD1}">
                <a14:hiddenFill xmlns:a14="http://schemas.microsoft.com/office/drawing/2010/main">
                  <a:solidFill>
                    <a:srgbClr val="FFFFFF"/>
                  </a:solidFill>
                </a14:hiddenFill>
              </a:ext>
            </a:extLst>
          </p:spPr>
        </p:pic>
        <p:pic>
          <p:nvPicPr>
            <p:cNvPr id="2077" name="Picture 2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88" y="1541"/>
              <a:ext cx="277" cy="381"/>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88" y="1977"/>
              <a:ext cx="277" cy="385"/>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76" y="3264"/>
              <a:ext cx="273" cy="402"/>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56" y="1541"/>
              <a:ext cx="277" cy="381"/>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75" y="2413"/>
              <a:ext cx="277" cy="385"/>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6" y="3688"/>
              <a:ext cx="273" cy="420"/>
            </a:xfrm>
            <a:prstGeom prst="rect">
              <a:avLst/>
            </a:prstGeom>
            <a:noFill/>
            <a:extLst>
              <a:ext uri="{909E8E84-426E-40DD-AFC4-6F175D3DCCD1}">
                <a14:hiddenFill xmlns:a14="http://schemas.microsoft.com/office/drawing/2010/main">
                  <a:solidFill>
                    <a:srgbClr val="FFFFFF"/>
                  </a:solidFill>
                </a14:hiddenFill>
              </a:ext>
            </a:extLst>
          </p:spPr>
        </p:pic>
        <p:pic>
          <p:nvPicPr>
            <p:cNvPr id="2071" name="Picture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474" y="3882"/>
              <a:ext cx="277" cy="225"/>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20" y="1255"/>
              <a:ext cx="277" cy="216"/>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20" y="1683"/>
              <a:ext cx="277" cy="212"/>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478" y="3005"/>
              <a:ext cx="277" cy="225"/>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20" y="3454"/>
              <a:ext cx="281" cy="212"/>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30" y="1251"/>
              <a:ext cx="277" cy="225"/>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880" y="1104"/>
              <a:ext cx="277" cy="381"/>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21" y="1696"/>
              <a:ext cx="273" cy="229"/>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880" y="1541"/>
              <a:ext cx="277" cy="38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294" y="2137"/>
              <a:ext cx="273" cy="225"/>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21" y="2137"/>
              <a:ext cx="273" cy="2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880" y="1977"/>
              <a:ext cx="277" cy="385"/>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294" y="2573"/>
              <a:ext cx="273" cy="2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897" y="2556"/>
              <a:ext cx="273" cy="22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504" y="2573"/>
              <a:ext cx="281" cy="2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867" y="2413"/>
              <a:ext cx="277" cy="38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867" y="2832"/>
              <a:ext cx="277" cy="39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478" y="3446"/>
              <a:ext cx="277" cy="2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5"/>
            <p:cNvSpPr txBox="1">
              <a:spLocks noChangeArrowheads="1"/>
            </p:cNvSpPr>
            <p:nvPr/>
          </p:nvSpPr>
          <p:spPr bwMode="auto">
            <a:xfrm>
              <a:off x="5380" y="772"/>
              <a:ext cx="79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900" b="0" i="0" u="none" strike="noStrike" cap="none" normalizeH="0" baseline="0">
                  <a:ln>
                    <a:noFill/>
                  </a:ln>
                  <a:solidFill>
                    <a:schemeClr val="tx1"/>
                  </a:solidFill>
                  <a:effectLst/>
                  <a:latin typeface="Arial" panose="020B0604020202020204" pitchFamily="34" charset="0"/>
                  <a:ea typeface="Arial" panose="020B0604020202020204" pitchFamily="34" charset="0"/>
                </a:rPr>
                <a:t>Son Üç Ay</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12" name="Text Box 4"/>
            <p:cNvSpPr txBox="1">
              <a:spLocks noChangeArrowheads="1"/>
            </p:cNvSpPr>
            <p:nvPr/>
          </p:nvSpPr>
          <p:spPr bwMode="auto">
            <a:xfrm>
              <a:off x="6998" y="772"/>
              <a:ext cx="604"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900" b="0" i="0" u="none" strike="noStrike" cap="none" normalizeH="0" baseline="0">
                  <a:ln>
                    <a:noFill/>
                  </a:ln>
                  <a:solidFill>
                    <a:schemeClr val="tx1"/>
                  </a:solidFill>
                  <a:effectLst/>
                  <a:latin typeface="Arial" panose="020B0604020202020204" pitchFamily="34" charset="0"/>
                  <a:ea typeface="Arial" panose="020B0604020202020204" pitchFamily="34" charset="0"/>
                </a:rPr>
                <a:t>Mevcut</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13" name="Text Box 3"/>
            <p:cNvSpPr txBox="1">
              <a:spLocks noChangeArrowheads="1"/>
            </p:cNvSpPr>
            <p:nvPr/>
          </p:nvSpPr>
          <p:spPr bwMode="auto">
            <a:xfrm>
              <a:off x="8376" y="772"/>
              <a:ext cx="1123"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900" b="0" i="0" u="none" strike="noStrike" cap="none" normalizeH="0" baseline="0">
                  <a:ln>
                    <a:noFill/>
                  </a:ln>
                  <a:solidFill>
                    <a:schemeClr val="tx1"/>
                  </a:solidFill>
                  <a:effectLst/>
                  <a:latin typeface="Arial" panose="020B0604020202020204" pitchFamily="34" charset="0"/>
                  <a:ea typeface="Arial" panose="020B0604020202020204" pitchFamily="34" charset="0"/>
                </a:rPr>
                <a:t>Gelecek Üç Ay</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14" name="Text Box 2"/>
            <p:cNvSpPr txBox="1">
              <a:spLocks noChangeArrowheads="1"/>
            </p:cNvSpPr>
            <p:nvPr/>
          </p:nvSpPr>
          <p:spPr bwMode="auto">
            <a:xfrm>
              <a:off x="2025" y="1208"/>
              <a:ext cx="1837" cy="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900" b="0" i="0" u="none" strike="noStrike" cap="none" normalizeH="0" baseline="0">
                  <a:ln>
                    <a:noFill/>
                  </a:ln>
                  <a:solidFill>
                    <a:schemeClr val="tx1"/>
                  </a:solidFill>
                  <a:effectLst/>
                  <a:latin typeface="Arial" panose="020B0604020202020204" pitchFamily="34" charset="0"/>
                  <a:ea typeface="Arial" panose="020B0604020202020204" pitchFamily="34" charset="0"/>
                </a:rPr>
                <a:t>Üretim Hacmi</a:t>
              </a:r>
              <a:endParaRPr kumimoji="0" lang="tr-TR" altLang="tr-TR" sz="4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900" b="0" i="0" u="none" strike="noStrike" cap="none" normalizeH="0" baseline="0">
                  <a:ln>
                    <a:noFill/>
                  </a:ln>
                  <a:solidFill>
                    <a:schemeClr val="tx1"/>
                  </a:solidFill>
                  <a:effectLst/>
                  <a:latin typeface="Arial" panose="020B0604020202020204" pitchFamily="34" charset="0"/>
                  <a:ea typeface="Arial" panose="020B0604020202020204" pitchFamily="34" charset="0"/>
                </a:rPr>
                <a:t>Toplam Sipariş Miktarı İç Piyasa Sipariş Miktarı İhracat Sipariş Miktarı Toplam İstihdam Ortalama Birim Maliyet Satış Fiyatı</a:t>
              </a:r>
              <a:endParaRPr kumimoji="0" lang="tr-TR" altLang="tr-TR" sz="1800" b="0" i="0" u="none" strike="noStrike" cap="none" normalizeH="0" baseline="0">
                <a:ln>
                  <a:noFill/>
                </a:ln>
                <a:solidFill>
                  <a:schemeClr val="tx1"/>
                </a:solidFill>
                <a:effectLst/>
                <a:latin typeface="Arial" panose="020B0604020202020204" pitchFamily="34" charset="0"/>
              </a:endParaRPr>
            </a:p>
          </p:txBody>
        </p:sp>
      </p:gr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16" name="Rectangle 43"/>
          <p:cNvSpPr>
            <a:spLocks noChangeArrowheads="1"/>
          </p:cNvSpPr>
          <p:nvPr/>
        </p:nvSpPr>
        <p:spPr bwMode="auto">
          <a:xfrm>
            <a:off x="0" y="4572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9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9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r>
              <a:rPr kumimoji="0" lang="tr-TR" altLang="tr-TR" sz="900" b="0" i="0" u="none" strike="noStrike" cap="none" normalizeH="0" baseline="0" dirty="0">
                <a:ln>
                  <a:noFill/>
                </a:ln>
                <a:solidFill>
                  <a:srgbClr val="008AAB"/>
                </a:solidFill>
                <a:effectLst/>
                <a:latin typeface="Arial" panose="020B0604020202020204" pitchFamily="34" charset="0"/>
                <a:ea typeface="Arial" panose="020B0604020202020204" pitchFamily="34" charset="0"/>
              </a:rPr>
              <a:t>Tablo 1. İYA Toplu Sonuçlara İlişkin Gelişmeler </a:t>
            </a:r>
            <a:r>
              <a:rPr kumimoji="0" lang="tr-TR" altLang="tr-TR" sz="900" b="0" i="0" u="none" strike="noStrike" cap="none" normalizeH="0" baseline="0" dirty="0">
                <a:ln>
                  <a:noFill/>
                </a:ln>
                <a:solidFill>
                  <a:srgbClr val="008080"/>
                </a:solidFill>
                <a:effectLst/>
                <a:latin typeface="Arial" panose="020B0604020202020204" pitchFamily="34" charset="0"/>
                <a:ea typeface="Arial" panose="020B0604020202020204" pitchFamily="34" charset="0"/>
              </a:rPr>
              <a:t>(*)</a:t>
            </a:r>
            <a:endParaRPr kumimoji="0" lang="tr-TR" altLang="tr-TR" sz="9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7" name="Dikdörtgen 16"/>
          <p:cNvSpPr/>
          <p:nvPr/>
        </p:nvSpPr>
        <p:spPr>
          <a:xfrm>
            <a:off x="284176" y="8754568"/>
            <a:ext cx="6289648" cy="461665"/>
          </a:xfrm>
          <a:prstGeom prst="rect">
            <a:avLst/>
          </a:prstGeom>
        </p:spPr>
        <p:txBody>
          <a:bodyPr wrap="square">
            <a:spAutoFit/>
          </a:bodyPr>
          <a:lstStyle/>
          <a:p>
            <a:r>
              <a:rPr lang="tr-TR" sz="800" dirty="0"/>
              <a:t>(*) Kısa oklar bir önceki aya göre olan değişimleri (aylık), uzun oklar ise bir önceki yılın aynı ayına göre olan değişimleri (yıllık) göstermektedir. Maliyet ve satış fiyatı değişkenleri dışındaki değişkenlerde mavi oklar artışı, kırmızı oklar ise azalışı göstermektedir. </a:t>
            </a:r>
          </a:p>
          <a:p>
            <a:r>
              <a:rPr lang="tr-TR" sz="800" dirty="0"/>
              <a:t> </a:t>
            </a:r>
          </a:p>
        </p:txBody>
      </p:sp>
    </p:spTree>
    <p:extLst>
      <p:ext uri="{BB962C8B-B14F-4D97-AF65-F5344CB8AC3E}">
        <p14:creationId xmlns:p14="http://schemas.microsoft.com/office/powerpoint/2010/main" val="864516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89" name="Rectangle 88">
            <a:extLst>
              <a:ext uri="{FF2B5EF4-FFF2-40B4-BE49-F238E27FC236}">
                <a16:creationId xmlns:a16="http://schemas.microsoft.com/office/drawing/2014/main" id="{0DBC2856-44A7-4278-9431-C4F4770FA3F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05" name="Resim 304"/>
          <p:cNvPicPr>
            <a:picLocks noChangeAspect="1"/>
          </p:cNvPicPr>
          <p:nvPr/>
        </p:nvPicPr>
        <p:blipFill>
          <a:blip r:embed="rId4"/>
          <a:stretch>
            <a:fillRect/>
          </a:stretch>
        </p:blipFill>
        <p:spPr>
          <a:xfrm>
            <a:off x="-470078" y="670081"/>
            <a:ext cx="6858000" cy="3032144"/>
          </a:xfrm>
          <a:prstGeom prst="rect">
            <a:avLst/>
          </a:prstGeom>
        </p:spPr>
      </p:pic>
      <p:pic>
        <p:nvPicPr>
          <p:cNvPr id="306" name="Resim 305"/>
          <p:cNvPicPr>
            <a:picLocks noChangeAspect="1"/>
          </p:cNvPicPr>
          <p:nvPr/>
        </p:nvPicPr>
        <p:blipFill>
          <a:blip r:embed="rId5"/>
          <a:stretch>
            <a:fillRect/>
          </a:stretch>
        </p:blipFill>
        <p:spPr>
          <a:xfrm>
            <a:off x="70833" y="3895408"/>
            <a:ext cx="6858000" cy="3831047"/>
          </a:xfrm>
          <a:prstGeom prst="rect">
            <a:avLst/>
          </a:prstGeom>
        </p:spPr>
      </p:pic>
    </p:spTree>
    <p:extLst>
      <p:ext uri="{BB962C8B-B14F-4D97-AF65-F5344CB8AC3E}">
        <p14:creationId xmlns:p14="http://schemas.microsoft.com/office/powerpoint/2010/main" val="1129546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graphicFrame>
        <p:nvGraphicFramePr>
          <p:cNvPr id="8" name="Chart 7">
            <a:extLst>
              <a:ext uri="{FF2B5EF4-FFF2-40B4-BE49-F238E27FC236}">
                <a16:creationId xmlns:a16="http://schemas.microsoft.com/office/drawing/2014/main" id="{89BC9525-E933-4836-9B6A-B6C7B0EA6A18}"/>
              </a:ext>
            </a:extLst>
          </p:cNvPr>
          <p:cNvGraphicFramePr/>
          <p:nvPr>
            <p:extLst>
              <p:ext uri="{D42A27DB-BD31-4B8C-83A1-F6EECF244321}">
                <p14:modId xmlns:p14="http://schemas.microsoft.com/office/powerpoint/2010/main" val="2525091041"/>
              </p:ext>
            </p:extLst>
          </p:nvPr>
        </p:nvGraphicFramePr>
        <p:xfrm>
          <a:off x="168481" y="1770487"/>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231435" y="1842216"/>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a:extLst>
              <a:ext uri="{FF2B5EF4-FFF2-40B4-BE49-F238E27FC236}">
                <a16:creationId xmlns:a16="http://schemas.microsoft.com/office/drawing/2014/main" id="{B1284B07-5060-4FD9-BBB5-156C199247C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68481" y="6928034"/>
            <a:ext cx="6426283" cy="2414957"/>
          </a:xfrm>
          <a:prstGeom prst="rect">
            <a:avLst/>
          </a:prstGeom>
          <a:ln w="3175">
            <a:solidFill>
              <a:schemeClr val="tx1"/>
            </a:solidFill>
          </a:ln>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2670443398"/>
              </p:ext>
            </p:extLst>
          </p:nvPr>
        </p:nvGraphicFramePr>
        <p:xfrm>
          <a:off x="375694" y="1638660"/>
          <a:ext cx="6223225" cy="7399392"/>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58176">
                <a:tc gridSpan="4">
                  <a:txBody>
                    <a:bodyPr/>
                    <a:lstStyle/>
                    <a:p>
                      <a:pPr algn="ctr" fontAlgn="ctr"/>
                      <a:r>
                        <a:rPr lang="tr-TR" sz="1400" b="1" i="0" u="none" strike="noStrike" dirty="0">
                          <a:effectLst/>
                          <a:latin typeface="Century Gothic" panose="020B0502020202020204" pitchFamily="34" charset="0"/>
                        </a:rPr>
                        <a:t>PERAKENDE SATIŞLAR YERLİ/İTHAL DAĞILIMI  (ARALIK 2020)</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1.080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1.929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2.770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r h="235872">
                <a:tc>
                  <a:txBody>
                    <a:bodyPr/>
                    <a:lstStyle/>
                    <a:p>
                      <a:pPr algn="r"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1197819"/>
                  </a:ext>
                </a:extLst>
              </a:tr>
              <a:tr h="358176">
                <a:tc gridSpan="4">
                  <a:txBody>
                    <a:bodyPr/>
                    <a:lstStyle/>
                    <a:p>
                      <a:pPr algn="ctr" fontAlgn="ctr"/>
                      <a:r>
                        <a:rPr lang="tr-TR" sz="1400" b="1" i="0" u="none" strike="noStrike" dirty="0">
                          <a:effectLst/>
                          <a:latin typeface="Century Gothic" panose="020B0502020202020204" pitchFamily="34" charset="0"/>
                        </a:rPr>
                        <a:t>PERAKENDE SATIŞLAR YERLİ/İTHAL DAĞILIMI (OCAK-ARALIK 2020)</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300011283"/>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35357722"/>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5.316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5.316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91936999"/>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573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0818173"/>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1.197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3148820"/>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5.684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6.087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26035345"/>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1.011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83253494"/>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1.158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1.158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04270508"/>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838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7448112"/>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5.180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16.180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34093161"/>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3585455740"/>
              </p:ext>
            </p:extLst>
          </p:nvPr>
        </p:nvGraphicFramePr>
        <p:xfrm>
          <a:off x="128014" y="1842630"/>
          <a:ext cx="6593627"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7" name="Resim 6">
            <a:extLst>
              <a:ext uri="{FF2B5EF4-FFF2-40B4-BE49-F238E27FC236}">
                <a16:creationId xmlns:a16="http://schemas.microsoft.com/office/drawing/2014/main" id="{19CE943A-9F08-4CC4-9942-C129DBEF41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186" y="7205090"/>
            <a:ext cx="6593627" cy="1135806"/>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3347482992"/>
              </p:ext>
            </p:extLst>
          </p:nvPr>
        </p:nvGraphicFramePr>
        <p:xfrm>
          <a:off x="291987" y="1495862"/>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(ARALIK 2020)</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600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825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652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1012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555625" y="775862"/>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34" name="İçerik Yer Tutucusu 27">
            <a:extLst>
              <a:ext uri="{FF2B5EF4-FFF2-40B4-BE49-F238E27FC236}">
                <a16:creationId xmlns:a16="http://schemas.microsoft.com/office/drawing/2014/main" id="{6F62B2AD-EA96-4223-A064-A275B699F2B6}"/>
              </a:ext>
            </a:extLst>
          </p:cNvPr>
          <p:cNvGraphicFramePr>
            <a:graphicFrameLocks/>
          </p:cNvGraphicFramePr>
          <p:nvPr>
            <p:extLst>
              <p:ext uri="{D42A27DB-BD31-4B8C-83A1-F6EECF244321}">
                <p14:modId xmlns:p14="http://schemas.microsoft.com/office/powerpoint/2010/main" val="1183625752"/>
              </p:ext>
            </p:extLst>
          </p:nvPr>
        </p:nvGraphicFramePr>
        <p:xfrm>
          <a:off x="291987" y="5562600"/>
          <a:ext cx="6324713" cy="4064004"/>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68412">
                <a:tc gridSpan="6">
                  <a:txBody>
                    <a:bodyPr/>
                    <a:lstStyle/>
                    <a:p>
                      <a:pPr algn="ctr" fontAlgn="ctr"/>
                      <a:r>
                        <a:rPr lang="tr-TR" sz="1400" b="1" i="0" u="none" strike="noStrike" dirty="0">
                          <a:effectLst/>
                          <a:latin typeface="Century Gothic" panose="020B0502020202020204" pitchFamily="34" charset="0"/>
                        </a:rPr>
                        <a:t>PERAKENDE SATIŞ ADEDİ (0CAK-ARALIK 2020)</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68412">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68412">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437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3028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5158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68412">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68412">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435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555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1153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68412">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599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46239">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400808">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69661">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68412">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68412">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646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1904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3684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7231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74756" y="4314509"/>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1760300" y="4314509"/>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3445844" y="4314509"/>
            <a:ext cx="1620000" cy="597895"/>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3" name="Group 22">
            <a:extLst>
              <a:ext uri="{FF2B5EF4-FFF2-40B4-BE49-F238E27FC236}">
                <a16:creationId xmlns:a16="http://schemas.microsoft.com/office/drawing/2014/main" id="{4AD56FF3-4E45-4E4F-AF3A-85E9DF77DCF9}"/>
              </a:ext>
            </a:extLst>
          </p:cNvPr>
          <p:cNvGrpSpPr/>
          <p:nvPr/>
        </p:nvGrpSpPr>
        <p:grpSpPr>
          <a:xfrm>
            <a:off x="5131388" y="4314509"/>
            <a:ext cx="1620000" cy="597895"/>
            <a:chOff x="5131388" y="4314509"/>
            <a:chExt cx="1620000" cy="597895"/>
          </a:xfrm>
        </p:grpSpPr>
        <p:pic>
          <p:nvPicPr>
            <p:cNvPr id="9" name="Picture 8">
              <a:extLst>
                <a:ext uri="{FF2B5EF4-FFF2-40B4-BE49-F238E27FC236}">
                  <a16:creationId xmlns:a16="http://schemas.microsoft.com/office/drawing/2014/main" id="{8D7EF9DC-2A5C-44C7-AA83-D114E340322D}"/>
                </a:ext>
              </a:extLst>
            </p:cNvPr>
            <p:cNvPicPr>
              <a:picLocks noChangeAspect="1"/>
            </p:cNvPicPr>
            <p:nvPr/>
          </p:nvPicPr>
          <p:blipFill rotWithShape="1">
            <a:blip r:embed="rId6"/>
            <a:srcRect b="25283"/>
            <a:stretch/>
          </p:blipFill>
          <p:spPr>
            <a:xfrm>
              <a:off x="5131388" y="4314509"/>
              <a:ext cx="1620000" cy="443457"/>
            </a:xfrm>
            <a:prstGeom prst="rect">
              <a:avLst/>
            </a:prstGeom>
          </p:spPr>
        </p:pic>
        <p:sp>
          <p:nvSpPr>
            <p:cNvPr id="86" name="TextBox 85">
              <a:extLst>
                <a:ext uri="{FF2B5EF4-FFF2-40B4-BE49-F238E27FC236}">
                  <a16:creationId xmlns:a16="http://schemas.microsoft.com/office/drawing/2014/main" id="{B53F31A9-D7F8-4B78-9C2B-01CA8021BDC3}"/>
                </a:ext>
              </a:extLst>
            </p:cNvPr>
            <p:cNvSpPr txBox="1"/>
            <p:nvPr/>
          </p:nvSpPr>
          <p:spPr>
            <a:xfrm>
              <a:off x="5243120" y="4727738"/>
              <a:ext cx="139653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Karsan Otomotiv San.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74756" y="5037235"/>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7"/>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905110" y="5037235"/>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8"/>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735464" y="5037235"/>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9"/>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350369" y="5037235"/>
            <a:ext cx="1401019" cy="590211"/>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10"/>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74756" y="5744306"/>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1"/>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705264" y="5744306"/>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2"/>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343787" y="5744306"/>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3"/>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131388" y="5744306"/>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4"/>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32482</TotalTime>
  <Words>1296</Words>
  <Application>Microsoft Office PowerPoint</Application>
  <PresentationFormat>A4 Kağıt (210x297 mm)</PresentationFormat>
  <Paragraphs>345</Paragraphs>
  <Slides>11</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 Yöney</cp:lastModifiedBy>
  <cp:revision>284</cp:revision>
  <dcterms:created xsi:type="dcterms:W3CDTF">2020-08-20T08:13:56Z</dcterms:created>
  <dcterms:modified xsi:type="dcterms:W3CDTF">2021-01-24T19:22:47Z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