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9" r:id="rId2"/>
    <p:sldId id="257" r:id="rId3"/>
    <p:sldId id="260" r:id="rId4"/>
    <p:sldId id="276" r:id="rId5"/>
    <p:sldId id="277" r:id="rId6"/>
    <p:sldId id="279" r:id="rId7"/>
    <p:sldId id="263" r:id="rId8"/>
    <p:sldId id="266" r:id="rId9"/>
    <p:sldId id="272" r:id="rId10"/>
    <p:sldId id="273" r:id="rId11"/>
    <p:sldId id="269"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F56"/>
    <a:srgbClr val="D6001C"/>
    <a:srgbClr val="2C5234"/>
    <a:srgbClr val="E35205"/>
    <a:srgbClr val="041E42"/>
    <a:srgbClr val="0FB4E1"/>
    <a:srgbClr val="E6E6E6"/>
    <a:srgbClr val="5D7A63"/>
    <a:srgbClr val="262626"/>
    <a:srgbClr val="CEB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1432" autoAdjust="0"/>
  </p:normalViewPr>
  <p:slideViewPr>
    <p:cSldViewPr snapToGrid="0">
      <p:cViewPr>
        <p:scale>
          <a:sx n="89" d="100"/>
          <a:sy n="89" d="100"/>
        </p:scale>
        <p:origin x="1236" y="-192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al__ma_Sayfas_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al__ma_Sayfas_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Century Gothic" panose="020B0502020202020204" pitchFamily="34" charset="0"/>
                <a:ea typeface="+mn-ea"/>
                <a:cs typeface="+mn-cs"/>
              </a:defRPr>
            </a:pPr>
            <a:r>
              <a:rPr lang="tr-TR" sz="1000" b="1" dirty="0">
                <a:latin typeface="Century Gothic" panose="020B0502020202020204" pitchFamily="34" charset="0"/>
              </a:rPr>
              <a:t>Ağır Ticari</a:t>
            </a:r>
            <a:r>
              <a:rPr lang="tr-TR" sz="1000" b="1" baseline="0" dirty="0">
                <a:latin typeface="Century Gothic" panose="020B0502020202020204" pitchFamily="34" charset="0"/>
              </a:rPr>
              <a:t> Araç Pazar Gelişimi</a:t>
            </a:r>
          </a:p>
          <a:p>
            <a:pPr>
              <a:defRPr sz="1050" b="1">
                <a:latin typeface="Century Gothic" panose="020B0502020202020204" pitchFamily="34" charset="0"/>
              </a:defRPr>
            </a:pPr>
            <a:r>
              <a:rPr lang="tr-TR" sz="1000" b="1" baseline="0" dirty="0">
                <a:latin typeface="Century Gothic" panose="020B0502020202020204" pitchFamily="34" charset="0"/>
              </a:rPr>
              <a:t>(Ocak-Nisan)</a:t>
            </a:r>
            <a:endParaRPr lang="tr-TR" sz="1000" b="1" dirty="0">
              <a:latin typeface="Century Gothic" panose="020B0502020202020204" pitchFamily="34" charset="0"/>
            </a:endParaRPr>
          </a:p>
        </c:rich>
      </c:tx>
      <c:layout>
        <c:manualLayout>
          <c:xMode val="edge"/>
          <c:yMode val="edge"/>
          <c:x val="0.30430451590844076"/>
          <c:y val="2.1841083995421742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3.5055514481009159E-2"/>
          <c:y val="0.18283638709032346"/>
          <c:w val="0.93888888888888888"/>
          <c:h val="0.58385426979322841"/>
        </c:manualLayout>
      </c:layout>
      <c:barChart>
        <c:barDir val="col"/>
        <c:grouping val="clustered"/>
        <c:varyColors val="0"/>
        <c:ser>
          <c:idx val="0"/>
          <c:order val="0"/>
          <c:tx>
            <c:strRef>
              <c:f>Sheet1!$B$1</c:f>
              <c:strCache>
                <c:ptCount val="1"/>
                <c:pt idx="0">
                  <c:v>2021</c:v>
                </c:pt>
              </c:strCache>
            </c:strRef>
          </c:tx>
          <c:spPr>
            <a:solidFill>
              <a:schemeClr val="tx1">
                <a:lumMod val="85000"/>
                <a:lumOff val="1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Çekici</c:v>
                </c:pt>
                <c:pt idx="1">
                  <c:v>16 Ton ve Üstü Kamyon</c:v>
                </c:pt>
                <c:pt idx="2">
                  <c:v>16 Ton Altı Kamyon</c:v>
                </c:pt>
                <c:pt idx="3">
                  <c:v>Toplam</c:v>
                </c:pt>
              </c:strCache>
            </c:strRef>
          </c:cat>
          <c:val>
            <c:numRef>
              <c:f>Sheet1!$B$2:$B$5</c:f>
              <c:numCache>
                <c:formatCode>#,##0</c:formatCode>
                <c:ptCount val="4"/>
                <c:pt idx="0">
                  <c:v>5430</c:v>
                </c:pt>
                <c:pt idx="1">
                  <c:v>2760</c:v>
                </c:pt>
                <c:pt idx="2">
                  <c:v>1411</c:v>
                </c:pt>
                <c:pt idx="3">
                  <c:v>9601</c:v>
                </c:pt>
              </c:numCache>
            </c:numRef>
          </c:val>
          <c:extLst xmlns:c16r2="http://schemas.microsoft.com/office/drawing/2015/06/chart">
            <c:ext xmlns:c16="http://schemas.microsoft.com/office/drawing/2014/chart" uri="{C3380CC4-5D6E-409C-BE32-E72D297353CC}">
              <c16:uniqueId val="{00000000-02EF-482A-BBBE-01E2358E4D2F}"/>
            </c:ext>
          </c:extLst>
        </c:ser>
        <c:ser>
          <c:idx val="1"/>
          <c:order val="1"/>
          <c:tx>
            <c:strRef>
              <c:f>Sheet1!$C$1</c:f>
              <c:strCache>
                <c:ptCount val="1"/>
                <c:pt idx="0">
                  <c:v>2022</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Çekici</c:v>
                </c:pt>
                <c:pt idx="1">
                  <c:v>16 Ton ve Üstü Kamyon</c:v>
                </c:pt>
                <c:pt idx="2">
                  <c:v>16 Ton Altı Kamyon</c:v>
                </c:pt>
                <c:pt idx="3">
                  <c:v>Toplam</c:v>
                </c:pt>
              </c:strCache>
            </c:strRef>
          </c:cat>
          <c:val>
            <c:numRef>
              <c:f>Sheet1!$C$2:$C$5</c:f>
              <c:numCache>
                <c:formatCode>#,##0</c:formatCode>
                <c:ptCount val="4"/>
                <c:pt idx="0">
                  <c:v>5238</c:v>
                </c:pt>
                <c:pt idx="1">
                  <c:v>2209</c:v>
                </c:pt>
                <c:pt idx="2">
                  <c:v>1289</c:v>
                </c:pt>
                <c:pt idx="3">
                  <c:v>8736</c:v>
                </c:pt>
              </c:numCache>
            </c:numRef>
          </c:val>
          <c:extLst xmlns:c16r2="http://schemas.microsoft.com/office/drawing/2015/06/chart">
            <c:ext xmlns:c16="http://schemas.microsoft.com/office/drawing/2014/chart" uri="{C3380CC4-5D6E-409C-BE32-E72D297353CC}">
              <c16:uniqueId val="{00000001-02EF-482A-BBBE-01E2358E4D2F}"/>
            </c:ext>
          </c:extLst>
        </c:ser>
        <c:dLbls>
          <c:dLblPos val="outEnd"/>
          <c:showLegendKey val="0"/>
          <c:showVal val="1"/>
          <c:showCatName val="0"/>
          <c:showSerName val="0"/>
          <c:showPercent val="0"/>
          <c:showBubbleSize val="0"/>
        </c:dLbls>
        <c:gapWidth val="219"/>
        <c:overlap val="-27"/>
        <c:axId val="-1271113488"/>
        <c:axId val="-1271108048"/>
      </c:barChart>
      <c:catAx>
        <c:axId val="-1271113488"/>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271108048"/>
        <c:crosses val="autoZero"/>
        <c:auto val="1"/>
        <c:lblAlgn val="ctr"/>
        <c:lblOffset val="100"/>
        <c:noMultiLvlLbl val="0"/>
      </c:catAx>
      <c:valAx>
        <c:axId val="-1271108048"/>
        <c:scaling>
          <c:orientation val="minMax"/>
        </c:scaling>
        <c:delete val="1"/>
        <c:axPos val="l"/>
        <c:numFmt formatCode="#,##0" sourceLinked="1"/>
        <c:majorTickMark val="none"/>
        <c:minorTickMark val="none"/>
        <c:tickLblPos val="nextTo"/>
        <c:crossAx val="-1271113488"/>
        <c:crosses val="autoZero"/>
        <c:crossBetween val="between"/>
      </c:valAx>
      <c:spPr>
        <a:noFill/>
        <a:ln>
          <a:noFill/>
        </a:ln>
        <a:effectLst/>
      </c:spPr>
    </c:plotArea>
    <c:legend>
      <c:legendPos val="b"/>
      <c:layout>
        <c:manualLayout>
          <c:xMode val="edge"/>
          <c:yMode val="edge"/>
          <c:x val="0.253184777709349"/>
          <c:y val="0.91885623121212612"/>
          <c:w val="0.50005446633502726"/>
          <c:h val="8.114385119872631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solidFill>
        <a:schemeClr val="bg1">
          <a:lumMod val="65000"/>
        </a:schemeClr>
      </a:solidFill>
    </a:ln>
    <a:effectLst/>
  </c:spPr>
  <c:txPr>
    <a:bodyPr/>
    <a:lstStyle/>
    <a:p>
      <a:pPr>
        <a:defRPr/>
      </a:pPr>
      <a:endParaRPr lang="tr-T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52611147001999"/>
          <c:y val="1.4636880572568843E-2"/>
          <c:w val="0.79150852785576131"/>
          <c:h val="0.70334543153058471"/>
        </c:manualLayout>
      </c:layout>
      <c:barChart>
        <c:barDir val="col"/>
        <c:grouping val="clustered"/>
        <c:varyColors val="0"/>
        <c:ser>
          <c:idx val="0"/>
          <c:order val="0"/>
          <c:tx>
            <c:strRef>
              <c:f>Sayfa1!$B$1</c:f>
              <c:strCache>
                <c:ptCount val="1"/>
                <c:pt idx="0">
                  <c:v>5 Yıllık Ort.</c:v>
                </c:pt>
              </c:strCache>
            </c:strRef>
          </c:tx>
          <c:spPr>
            <a:solidFill>
              <a:srgbClr val="041E42"/>
            </a:solidFill>
            <a:ln>
              <a:noFill/>
            </a:ln>
            <a:effectLst/>
          </c:spPr>
          <c:invertIfNegative val="0"/>
          <c:dLbls>
            <c:dLbl>
              <c:idx val="1"/>
              <c:layout>
                <c:manualLayout>
                  <c:x val="3.5864803121347503E-17"/>
                  <c:y val="8.755929499369964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D48-4E5E-8702-7DC13E61AC2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Sayfa1!$B$2:$B$13</c:f>
              <c:numCache>
                <c:formatCode>General</c:formatCode>
                <c:ptCount val="12"/>
                <c:pt idx="0">
                  <c:v>394</c:v>
                </c:pt>
                <c:pt idx="1">
                  <c:v>454</c:v>
                </c:pt>
                <c:pt idx="2">
                  <c:v>543</c:v>
                </c:pt>
                <c:pt idx="3">
                  <c:v>584</c:v>
                </c:pt>
                <c:pt idx="4">
                  <c:v>461</c:v>
                </c:pt>
                <c:pt idx="5">
                  <c:v>526</c:v>
                </c:pt>
                <c:pt idx="6">
                  <c:v>459</c:v>
                </c:pt>
                <c:pt idx="7">
                  <c:v>424</c:v>
                </c:pt>
                <c:pt idx="8">
                  <c:v>508</c:v>
                </c:pt>
                <c:pt idx="9">
                  <c:v>523</c:v>
                </c:pt>
                <c:pt idx="10">
                  <c:v>667</c:v>
                </c:pt>
                <c:pt idx="11">
                  <c:v>732</c:v>
                </c:pt>
              </c:numCache>
            </c:numRef>
          </c:val>
          <c:extLst xmlns:c16r2="http://schemas.microsoft.com/office/drawing/2015/06/chart">
            <c:ext xmlns:c16="http://schemas.microsoft.com/office/drawing/2014/chart" uri="{C3380CC4-5D6E-409C-BE32-E72D297353CC}">
              <c16:uniqueId val="{00000000-D8A1-4449-9442-A6AC4FA03A9B}"/>
            </c:ext>
          </c:extLst>
        </c:ser>
        <c:dLbls>
          <c:showLegendKey val="0"/>
          <c:showVal val="0"/>
          <c:showCatName val="0"/>
          <c:showSerName val="0"/>
          <c:showPercent val="0"/>
          <c:showBubbleSize val="0"/>
        </c:dLbls>
        <c:gapWidth val="65"/>
        <c:axId val="-1273895456"/>
        <c:axId val="-1273889472"/>
      </c:barChart>
      <c:lineChart>
        <c:grouping val="standard"/>
        <c:varyColors val="0"/>
        <c:ser>
          <c:idx val="1"/>
          <c:order val="1"/>
          <c:tx>
            <c:strRef>
              <c:f>Sayfa1!$C$1</c:f>
              <c:strCache>
                <c:ptCount val="1"/>
                <c:pt idx="0">
                  <c:v>2021</c:v>
                </c:pt>
              </c:strCache>
            </c:strRef>
          </c:tx>
          <c:spPr>
            <a:ln w="28575" cap="rnd">
              <a:solidFill>
                <a:srgbClr val="E35205"/>
              </a:solidFill>
              <a:round/>
            </a:ln>
            <a:effectLst/>
          </c:spPr>
          <c:marker>
            <c:symbol val="none"/>
          </c:marker>
          <c:dLbls>
            <c:dLbl>
              <c:idx val="0"/>
              <c:layout>
                <c:manualLayout>
                  <c:x val="-3.1372549019607877E-2"/>
                  <c:y val="2.33491453316532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8A1-4449-9442-A6AC4FA03A9B}"/>
                </c:ext>
                <c:ext xmlns:c15="http://schemas.microsoft.com/office/drawing/2012/chart" uri="{CE6537A1-D6FC-4f65-9D91-7224C49458BB}"/>
              </c:extLst>
            </c:dLbl>
            <c:dLbl>
              <c:idx val="1"/>
              <c:layout>
                <c:manualLayout>
                  <c:x val="-3.3333394948595926E-2"/>
                  <c:y val="7.00474359949596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8A1-4449-9442-A6AC4FA03A9B}"/>
                </c:ext>
                <c:ext xmlns:c15="http://schemas.microsoft.com/office/drawing/2012/chart" uri="{CE6537A1-D6FC-4f65-9D91-7224C49458BB}"/>
              </c:extLst>
            </c:dLbl>
            <c:dLbl>
              <c:idx val="2"/>
              <c:layout>
                <c:manualLayout>
                  <c:x val="-3.1372549019607843E-2"/>
                  <c:y val="2.3349145331653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8A1-4449-9442-A6AC4FA03A9B}"/>
                </c:ext>
                <c:ext xmlns:c15="http://schemas.microsoft.com/office/drawing/2012/chart" uri="{CE6537A1-D6FC-4f65-9D91-7224C49458BB}"/>
              </c:extLst>
            </c:dLbl>
            <c:dLbl>
              <c:idx val="3"/>
              <c:layout>
                <c:manualLayout>
                  <c:x val="-3.1372549019607843E-2"/>
                  <c:y val="2.04305021651965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8A1-4449-9442-A6AC4FA03A9B}"/>
                </c:ext>
                <c:ext xmlns:c15="http://schemas.microsoft.com/office/drawing/2012/chart" uri="{CE6537A1-D6FC-4f65-9D91-7224C49458BB}"/>
              </c:extLst>
            </c:dLbl>
            <c:dLbl>
              <c:idx val="4"/>
              <c:layout>
                <c:manualLayout>
                  <c:x val="-3.1372549019607912E-2"/>
                  <c:y val="2.6267788498109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8A1-4449-9442-A6AC4FA03A9B}"/>
                </c:ext>
                <c:ext xmlns:c15="http://schemas.microsoft.com/office/drawing/2012/chart" uri="{CE6537A1-D6FC-4f65-9D91-7224C49458BB}"/>
              </c:extLst>
            </c:dLbl>
            <c:dLbl>
              <c:idx val="5"/>
              <c:layout>
                <c:manualLayout>
                  <c:x val="-2.9411764705882425E-2"/>
                  <c:y val="3.2105074831023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8A1-4449-9442-A6AC4FA03A9B}"/>
                </c:ext>
                <c:ext xmlns:c15="http://schemas.microsoft.com/office/drawing/2012/chart" uri="{CE6537A1-D6FC-4f65-9D91-7224C49458BB}"/>
              </c:extLst>
            </c:dLbl>
            <c:dLbl>
              <c:idx val="6"/>
              <c:layout>
                <c:manualLayout>
                  <c:x val="-2.9411764705882353E-2"/>
                  <c:y val="2.6267788498109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8A1-4449-9442-A6AC4FA03A9B}"/>
                </c:ext>
                <c:ext xmlns:c15="http://schemas.microsoft.com/office/drawing/2012/chart" uri="{CE6537A1-D6FC-4f65-9D91-7224C49458BB}"/>
              </c:extLst>
            </c:dLbl>
            <c:dLbl>
              <c:idx val="7"/>
              <c:layout>
                <c:manualLayout>
                  <c:x val="-2.7450980392156862E-2"/>
                  <c:y val="1.75118589987399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8A1-4449-9442-A6AC4FA03A9B}"/>
                </c:ext>
                <c:ext xmlns:c15="http://schemas.microsoft.com/office/drawing/2012/chart" uri="{CE6537A1-D6FC-4f65-9D91-7224C49458BB}"/>
              </c:extLst>
            </c:dLbl>
            <c:dLbl>
              <c:idx val="8"/>
              <c:layout>
                <c:manualLayout>
                  <c:x val="-3.5294117647058969E-2"/>
                  <c:y val="3.21050748310231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8A1-4449-9442-A6AC4FA03A9B}"/>
                </c:ext>
                <c:ext xmlns:c15="http://schemas.microsoft.com/office/drawing/2012/chart" uri="{CE6537A1-D6FC-4f65-9D91-7224C49458BB}"/>
              </c:extLst>
            </c:dLbl>
            <c:dLbl>
              <c:idx val="9"/>
              <c:layout>
                <c:manualLayout>
                  <c:x val="-2.7450980392157008E-2"/>
                  <c:y val="3.21050748310231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8A1-4449-9442-A6AC4FA03A9B}"/>
                </c:ext>
                <c:ext xmlns:c15="http://schemas.microsoft.com/office/drawing/2012/chart" uri="{CE6537A1-D6FC-4f65-9D91-7224C49458BB}"/>
              </c:extLst>
            </c:dLbl>
            <c:dLbl>
              <c:idx val="10"/>
              <c:layout>
                <c:manualLayout>
                  <c:x val="-3.1372549019607843E-2"/>
                  <c:y val="4.37796474968497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D8A1-4449-9442-A6AC4FA03A9B}"/>
                </c:ext>
                <c:ext xmlns:c15="http://schemas.microsoft.com/office/drawing/2012/chart" uri="{CE6537A1-D6FC-4f65-9D91-7224C49458BB}"/>
              </c:extLst>
            </c:dLbl>
            <c:dLbl>
              <c:idx val="11"/>
              <c:layout>
                <c:manualLayout>
                  <c:x val="-3.3333333333333333E-2"/>
                  <c:y val="4.08610043303931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D8A1-4449-9442-A6AC4FA03A9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85978E"/>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Sayfa1!$C$2:$C$13</c:f>
              <c:numCache>
                <c:formatCode>General</c:formatCode>
                <c:ptCount val="12"/>
                <c:pt idx="0">
                  <c:v>666</c:v>
                </c:pt>
                <c:pt idx="1">
                  <c:v>693</c:v>
                </c:pt>
                <c:pt idx="2">
                  <c:v>855</c:v>
                </c:pt>
                <c:pt idx="3">
                  <c:v>918</c:v>
                </c:pt>
                <c:pt idx="4">
                  <c:v>904</c:v>
                </c:pt>
                <c:pt idx="5" formatCode="#,##0">
                  <c:v>1120</c:v>
                </c:pt>
                <c:pt idx="6">
                  <c:v>964</c:v>
                </c:pt>
                <c:pt idx="7">
                  <c:v>816</c:v>
                </c:pt>
                <c:pt idx="8">
                  <c:v>905</c:v>
                </c:pt>
                <c:pt idx="9">
                  <c:v>940</c:v>
                </c:pt>
                <c:pt idx="10" formatCode="#,##0">
                  <c:v>1024</c:v>
                </c:pt>
                <c:pt idx="11" formatCode="#,##0">
                  <c:v>1137</c:v>
                </c:pt>
              </c:numCache>
            </c:numRef>
          </c:val>
          <c:smooth val="1"/>
          <c:extLst xmlns:c16r2="http://schemas.microsoft.com/office/drawing/2015/06/chart">
            <c:ext xmlns:c16="http://schemas.microsoft.com/office/drawing/2014/chart" uri="{C3380CC4-5D6E-409C-BE32-E72D297353CC}">
              <c16:uniqueId val="{0000000D-D8A1-4449-9442-A6AC4FA03A9B}"/>
            </c:ext>
          </c:extLst>
        </c:ser>
        <c:ser>
          <c:idx val="2"/>
          <c:order val="2"/>
          <c:tx>
            <c:strRef>
              <c:f>Sayfa1!$D$1</c:f>
              <c:strCache>
                <c:ptCount val="1"/>
                <c:pt idx="0">
                  <c:v>2022</c:v>
                </c:pt>
              </c:strCache>
            </c:strRef>
          </c:tx>
          <c:spPr>
            <a:ln w="28575" cap="rnd">
              <a:solidFill>
                <a:srgbClr val="CEB888"/>
              </a:solidFill>
              <a:round/>
            </a:ln>
            <a:effectLst/>
          </c:spPr>
          <c:marker>
            <c:symbol val="none"/>
          </c:marker>
          <c:dLbls>
            <c:dLbl>
              <c:idx val="0"/>
              <c:layout>
                <c:manualLayout>
                  <c:x val="-2.9411737522678269E-2"/>
                  <c:y val="7.88033654943296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D8A1-4449-9442-A6AC4FA03A9B}"/>
                </c:ext>
                <c:ext xmlns:c15="http://schemas.microsoft.com/office/drawing/2012/chart" uri="{CE6537A1-D6FC-4f65-9D91-7224C49458BB}"/>
              </c:extLst>
            </c:dLbl>
            <c:dLbl>
              <c:idx val="1"/>
              <c:layout>
                <c:manualLayout>
                  <c:x val="-2.9411764705882353E-2"/>
                  <c:y val="-1.459321583228327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D8A1-4449-9442-A6AC4FA03A9B}"/>
                </c:ext>
                <c:ext xmlns:c15="http://schemas.microsoft.com/office/drawing/2012/chart" uri="{CE6537A1-D6FC-4f65-9D91-7224C49458BB}"/>
              </c:extLst>
            </c:dLbl>
            <c:dLbl>
              <c:idx val="2"/>
              <c:layout>
                <c:manualLayout>
                  <c:x val="-2.9411764705882353E-2"/>
                  <c:y val="2.91864316645665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D8A1-4449-9442-A6AC4FA03A9B}"/>
                </c:ext>
                <c:ext xmlns:c15="http://schemas.microsoft.com/office/drawing/2012/chart" uri="{CE6537A1-D6FC-4f65-9D91-7224C49458BB}"/>
              </c:extLst>
            </c:dLbl>
            <c:dLbl>
              <c:idx val="3"/>
              <c:layout>
                <c:manualLayout>
                  <c:x val="-3.1372549019607843E-2"/>
                  <c:y val="2.04305021651965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D8A1-4449-9442-A6AC4FA03A9B}"/>
                </c:ext>
                <c:ext xmlns:c15="http://schemas.microsoft.com/office/drawing/2012/chart" uri="{CE6537A1-D6FC-4f65-9D91-7224C49458BB}"/>
              </c:extLst>
            </c:dLbl>
            <c:dLbl>
              <c:idx val="4"/>
              <c:layout>
                <c:manualLayout>
                  <c:x val="-3.3333333333333402E-2"/>
                  <c:y val="4.08610043303931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D8A1-4449-9442-A6AC4FA03A9B}"/>
                </c:ext>
                <c:ext xmlns:c15="http://schemas.microsoft.com/office/drawing/2012/chart" uri="{CE6537A1-D6FC-4f65-9D91-7224C49458BB}"/>
              </c:extLst>
            </c:dLbl>
            <c:dLbl>
              <c:idx val="5"/>
              <c:layout>
                <c:manualLayout>
                  <c:x val="-2.9411764705882425E-2"/>
                  <c:y val="2.91864316645665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D8A1-4449-9442-A6AC4FA03A9B}"/>
                </c:ext>
                <c:ext xmlns:c15="http://schemas.microsoft.com/office/drawing/2012/chart" uri="{CE6537A1-D6FC-4f65-9D91-7224C49458BB}"/>
              </c:extLst>
            </c:dLbl>
            <c:dLbl>
              <c:idx val="6"/>
              <c:layout>
                <c:manualLayout>
                  <c:x val="-2.1568627450980392E-2"/>
                  <c:y val="1.45932158322832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D8A1-4449-9442-A6AC4FA03A9B}"/>
                </c:ext>
                <c:ext xmlns:c15="http://schemas.microsoft.com/office/drawing/2012/chart" uri="{CE6537A1-D6FC-4f65-9D91-7224C49458BB}"/>
              </c:extLst>
            </c:dLbl>
            <c:dLbl>
              <c:idx val="7"/>
              <c:layout>
                <c:manualLayout>
                  <c:x val="-1.9607843137254902E-2"/>
                  <c:y val="8.755929499369936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D8A1-4449-9442-A6AC4FA03A9B}"/>
                </c:ext>
                <c:ext xmlns:c15="http://schemas.microsoft.com/office/drawing/2012/chart" uri="{CE6537A1-D6FC-4f65-9D91-7224C49458BB}"/>
              </c:extLst>
            </c:dLbl>
            <c:dLbl>
              <c:idx val="8"/>
              <c:layout>
                <c:manualLayout>
                  <c:x val="-1.3725490196078575E-2"/>
                  <c:y val="8.7559294993699646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0FB4E1"/>
                      </a:solidFill>
                      <a:latin typeface="+mn-lt"/>
                      <a:ea typeface="+mn-ea"/>
                      <a:cs typeface="+mn-cs"/>
                    </a:defRPr>
                  </a:pPr>
                  <a:endParaRPr lang="tr-T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D8A1-4449-9442-A6AC4FA03A9B}"/>
                </c:ext>
                <c:ext xmlns:c15="http://schemas.microsoft.com/office/drawing/2012/chart" uri="{CE6537A1-D6FC-4f65-9D91-7224C49458BB}">
                  <c15:layout>
                    <c:manualLayout>
                      <c:w val="4.1588235294117648E-2"/>
                      <c:h val="3.56221547538147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FB4E1"/>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Sayfa1!$D$2:$D$13</c:f>
              <c:numCache>
                <c:formatCode>General</c:formatCode>
                <c:ptCount val="12"/>
                <c:pt idx="0">
                  <c:v>671</c:v>
                </c:pt>
                <c:pt idx="1">
                  <c:v>705</c:v>
                </c:pt>
                <c:pt idx="2">
                  <c:v>983</c:v>
                </c:pt>
                <c:pt idx="3" formatCode="#,##0">
                  <c:v>1226</c:v>
                </c:pt>
              </c:numCache>
            </c:numRef>
          </c:val>
          <c:smooth val="1"/>
          <c:extLst xmlns:c16r2="http://schemas.microsoft.com/office/drawing/2015/06/chart">
            <c:ext xmlns:c16="http://schemas.microsoft.com/office/drawing/2014/chart" uri="{C3380CC4-5D6E-409C-BE32-E72D297353CC}">
              <c16:uniqueId val="{00000017-D8A1-4449-9442-A6AC4FA03A9B}"/>
            </c:ext>
          </c:extLst>
        </c:ser>
        <c:ser>
          <c:idx val="3"/>
          <c:order val="3"/>
          <c:tx>
            <c:strRef>
              <c:f>Sayfa1!$E$1</c:f>
              <c:strCache>
                <c:ptCount val="1"/>
                <c:pt idx="0">
                  <c:v>2022/2021</c:v>
                </c:pt>
              </c:strCache>
            </c:strRef>
          </c:tx>
          <c:spPr>
            <a:ln w="28575" cap="rnd">
              <a:noFill/>
              <a:round/>
            </a:ln>
            <a:effectLst/>
          </c:spPr>
          <c:marker>
            <c:symbol val="none"/>
          </c:marker>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Sayfa1!$E$2:$E$13</c:f>
              <c:numCache>
                <c:formatCode>0%</c:formatCode>
                <c:ptCount val="12"/>
                <c:pt idx="0">
                  <c:v>7.5075075075075074E-3</c:v>
                </c:pt>
                <c:pt idx="1">
                  <c:v>1.7316017316017316E-2</c:v>
                </c:pt>
                <c:pt idx="2">
                  <c:v>0.14970760233918129</c:v>
                </c:pt>
              </c:numCache>
            </c:numRef>
          </c:val>
          <c:smooth val="0"/>
          <c:extLst xmlns:c16r2="http://schemas.microsoft.com/office/drawing/2015/06/chart">
            <c:ext xmlns:c16="http://schemas.microsoft.com/office/drawing/2014/chart" uri="{C3380CC4-5D6E-409C-BE32-E72D297353CC}">
              <c16:uniqueId val="{00000018-D8A1-4449-9442-A6AC4FA03A9B}"/>
            </c:ext>
          </c:extLst>
        </c:ser>
        <c:ser>
          <c:idx val="4"/>
          <c:order val="4"/>
          <c:tx>
            <c:strRef>
              <c:f>Sayfa1!$F$1</c:f>
              <c:strCache>
                <c:ptCount val="1"/>
                <c:pt idx="0">
                  <c:v>2022/5 Yıl Ort.</c:v>
                </c:pt>
              </c:strCache>
            </c:strRef>
          </c:tx>
          <c:spPr>
            <a:ln w="28575" cap="rnd">
              <a:noFill/>
              <a:round/>
            </a:ln>
            <a:effectLst/>
          </c:spPr>
          <c:marker>
            <c:symbol val="none"/>
          </c:marker>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Sayfa1!$F$2:$F$13</c:f>
              <c:numCache>
                <c:formatCode>0%</c:formatCode>
                <c:ptCount val="12"/>
                <c:pt idx="0">
                  <c:v>0.70304568527918787</c:v>
                </c:pt>
                <c:pt idx="1">
                  <c:v>0.55286343612334798</c:v>
                </c:pt>
                <c:pt idx="2">
                  <c:v>0.81031307550644571</c:v>
                </c:pt>
              </c:numCache>
            </c:numRef>
          </c:val>
          <c:smooth val="0"/>
          <c:extLst xmlns:c16r2="http://schemas.microsoft.com/office/drawing/2015/06/chart">
            <c:ext xmlns:c16="http://schemas.microsoft.com/office/drawing/2014/chart" uri="{C3380CC4-5D6E-409C-BE32-E72D297353CC}">
              <c16:uniqueId val="{00000019-D8A1-4449-9442-A6AC4FA03A9B}"/>
            </c:ext>
          </c:extLst>
        </c:ser>
        <c:dLbls>
          <c:showLegendKey val="0"/>
          <c:showVal val="0"/>
          <c:showCatName val="0"/>
          <c:showSerName val="0"/>
          <c:showPercent val="0"/>
          <c:showBubbleSize val="0"/>
        </c:dLbls>
        <c:marker val="1"/>
        <c:smooth val="0"/>
        <c:axId val="-1273895456"/>
        <c:axId val="-1273889472"/>
      </c:lineChart>
      <c:catAx>
        <c:axId val="-127389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273889472"/>
        <c:crosses val="autoZero"/>
        <c:auto val="1"/>
        <c:lblAlgn val="ctr"/>
        <c:lblOffset val="100"/>
        <c:noMultiLvlLbl val="0"/>
      </c:catAx>
      <c:valAx>
        <c:axId val="-1273889472"/>
        <c:scaling>
          <c:orientation val="minMax"/>
        </c:scaling>
        <c:delete val="1"/>
        <c:axPos val="l"/>
        <c:numFmt formatCode="General" sourceLinked="1"/>
        <c:majorTickMark val="none"/>
        <c:minorTickMark val="none"/>
        <c:tickLblPos val="nextTo"/>
        <c:crossAx val="-1273895456"/>
        <c:crosses val="autoZero"/>
        <c:crossBetween val="between"/>
      </c:valAx>
      <c:dTable>
        <c:showHorzBorder val="1"/>
        <c:showVertBorder val="1"/>
        <c:showOutline val="1"/>
        <c:showKeys val="1"/>
        <c:spPr>
          <a:noFill/>
          <a:ln w="9525" cap="flat" cmpd="sng" algn="ctr">
            <a:solidFill>
              <a:srgbClr val="041E42"/>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solidFill>
        <a:srgbClr val="041E42"/>
      </a:solid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r>
              <a:rPr lang="tr-TR" sz="1100" b="1" dirty="0">
                <a:latin typeface="Century Gothic" panose="020B0502020202020204" pitchFamily="34" charset="0"/>
              </a:rPr>
              <a:t>10 Yıllık</a:t>
            </a:r>
            <a:r>
              <a:rPr lang="tr-TR" sz="1100" b="1" baseline="0" dirty="0">
                <a:latin typeface="Century Gothic" panose="020B0502020202020204" pitchFamily="34" charset="0"/>
              </a:rPr>
              <a:t> Ortalama Satışlara Göre Değişim</a:t>
            </a:r>
          </a:p>
          <a:p>
            <a:pPr>
              <a:defRPr sz="1200" b="1">
                <a:latin typeface="Century Gothic" panose="020B0502020202020204" pitchFamily="34" charset="0"/>
              </a:defRPr>
            </a:pPr>
            <a:r>
              <a:rPr lang="tr-TR" sz="1100" b="1" baseline="0" dirty="0">
                <a:latin typeface="Century Gothic" panose="020B0502020202020204" pitchFamily="34" charset="0"/>
              </a:rPr>
              <a:t>16 ton ve üstü Kamyon/Çekici</a:t>
            </a:r>
          </a:p>
          <a:p>
            <a:pPr>
              <a:defRPr sz="1200" b="1">
                <a:latin typeface="Century Gothic" panose="020B0502020202020204" pitchFamily="34" charset="0"/>
              </a:defRPr>
            </a:pPr>
            <a:r>
              <a:rPr lang="tr-TR" sz="1100" b="1" baseline="0" dirty="0">
                <a:latin typeface="Century Gothic" panose="020B0502020202020204" pitchFamily="34" charset="0"/>
              </a:rPr>
              <a:t>(Nisan)</a:t>
            </a:r>
            <a:endParaRPr lang="tr-TR" sz="1100" b="1" dirty="0">
              <a:latin typeface="Century Gothic" panose="020B0502020202020204" pitchFamily="34" charset="0"/>
            </a:endParaRPr>
          </a:p>
        </c:rich>
      </c:tx>
      <c:layout>
        <c:manualLayout>
          <c:xMode val="edge"/>
          <c:yMode val="edge"/>
          <c:x val="0.27384360420717585"/>
          <c:y val="1.883741210495523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3.0555609032978458E-2"/>
          <c:y val="0.19353649563964831"/>
          <c:w val="0.93888888888888888"/>
          <c:h val="0.51970538057742777"/>
        </c:manualLayout>
      </c:layout>
      <c:barChart>
        <c:barDir val="col"/>
        <c:grouping val="clustered"/>
        <c:varyColors val="0"/>
        <c:ser>
          <c:idx val="0"/>
          <c:order val="0"/>
          <c:tx>
            <c:strRef>
              <c:f>Sheet1!$B$1</c:f>
              <c:strCache>
                <c:ptCount val="1"/>
                <c:pt idx="0">
                  <c:v>10 Yıl.Ort.</c:v>
                </c:pt>
              </c:strCache>
            </c:strRef>
          </c:tx>
          <c:spPr>
            <a:solidFill>
              <a:srgbClr val="041E4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Çekici</c:v>
                </c:pt>
                <c:pt idx="1">
                  <c:v>Kamyon</c:v>
                </c:pt>
                <c:pt idx="2">
                  <c:v>Toplam</c:v>
                </c:pt>
              </c:strCache>
            </c:strRef>
          </c:cat>
          <c:val>
            <c:numRef>
              <c:f>Sheet1!$B$2:$B$4</c:f>
              <c:numCache>
                <c:formatCode>#,##0</c:formatCode>
                <c:ptCount val="3"/>
                <c:pt idx="0">
                  <c:v>1055</c:v>
                </c:pt>
                <c:pt idx="1">
                  <c:v>777</c:v>
                </c:pt>
                <c:pt idx="2">
                  <c:v>1832</c:v>
                </c:pt>
              </c:numCache>
            </c:numRef>
          </c:val>
          <c:extLst xmlns:c16r2="http://schemas.microsoft.com/office/drawing/2015/06/chart">
            <c:ext xmlns:c16="http://schemas.microsoft.com/office/drawing/2014/chart" uri="{C3380CC4-5D6E-409C-BE32-E72D297353CC}">
              <c16:uniqueId val="{00000000-3E96-4F70-BB0B-AF9F94A9A503}"/>
            </c:ext>
          </c:extLst>
        </c:ser>
        <c:ser>
          <c:idx val="1"/>
          <c:order val="1"/>
          <c:tx>
            <c:strRef>
              <c:f>Sheet1!$C$1</c:f>
              <c:strCache>
                <c:ptCount val="1"/>
                <c:pt idx="0">
                  <c:v>2022</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Çekici</c:v>
                </c:pt>
                <c:pt idx="1">
                  <c:v>Kamyon</c:v>
                </c:pt>
                <c:pt idx="2">
                  <c:v>Toplam</c:v>
                </c:pt>
              </c:strCache>
            </c:strRef>
          </c:cat>
          <c:val>
            <c:numRef>
              <c:f>Sheet1!$C$2:$C$4</c:f>
              <c:numCache>
                <c:formatCode>#,##0</c:formatCode>
                <c:ptCount val="3"/>
                <c:pt idx="0">
                  <c:v>1096</c:v>
                </c:pt>
                <c:pt idx="1">
                  <c:v>607</c:v>
                </c:pt>
                <c:pt idx="2">
                  <c:v>1703</c:v>
                </c:pt>
              </c:numCache>
            </c:numRef>
          </c:val>
          <c:extLst xmlns:c16r2="http://schemas.microsoft.com/office/drawing/2015/06/chart">
            <c:ext xmlns:c16="http://schemas.microsoft.com/office/drawing/2014/chart" uri="{C3380CC4-5D6E-409C-BE32-E72D297353CC}">
              <c16:uniqueId val="{00000001-3E96-4F70-BB0B-AF9F94A9A503}"/>
            </c:ext>
          </c:extLst>
        </c:ser>
        <c:dLbls>
          <c:dLblPos val="outEnd"/>
          <c:showLegendKey val="0"/>
          <c:showVal val="1"/>
          <c:showCatName val="0"/>
          <c:showSerName val="0"/>
          <c:showPercent val="0"/>
          <c:showBubbleSize val="0"/>
        </c:dLbls>
        <c:gapWidth val="219"/>
        <c:overlap val="-27"/>
        <c:axId val="-1271107504"/>
        <c:axId val="-1271104784"/>
      </c:barChart>
      <c:catAx>
        <c:axId val="-1271107504"/>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271104784"/>
        <c:crosses val="autoZero"/>
        <c:auto val="1"/>
        <c:lblAlgn val="ctr"/>
        <c:lblOffset val="100"/>
        <c:noMultiLvlLbl val="0"/>
      </c:catAx>
      <c:valAx>
        <c:axId val="-1271104784"/>
        <c:scaling>
          <c:orientation val="minMax"/>
        </c:scaling>
        <c:delete val="1"/>
        <c:axPos val="l"/>
        <c:numFmt formatCode="#,##0" sourceLinked="1"/>
        <c:majorTickMark val="none"/>
        <c:minorTickMark val="none"/>
        <c:tickLblPos val="nextTo"/>
        <c:crossAx val="-1271107504"/>
        <c:crosses val="autoZero"/>
        <c:crossBetween val="between"/>
      </c:valAx>
      <c:spPr>
        <a:solidFill>
          <a:schemeClr val="bg1"/>
        </a:solidFill>
        <a:ln>
          <a:noFill/>
        </a:ln>
        <a:effectLst/>
      </c:spPr>
    </c:plotArea>
    <c:legend>
      <c:legendPos val="b"/>
      <c:layout>
        <c:manualLayout>
          <c:xMode val="edge"/>
          <c:yMode val="edge"/>
          <c:x val="0.37941776027996493"/>
          <c:y val="0.88760859580052498"/>
          <c:w val="0.24116426071741032"/>
          <c:h val="8.114385119872631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solidFill>
        <a:schemeClr val="bg1">
          <a:lumMod val="65000"/>
        </a:schemeClr>
      </a:solidFill>
    </a:ln>
    <a:effectLst/>
  </c:spPr>
  <c:txPr>
    <a:bodyPr/>
    <a:lstStyle/>
    <a:p>
      <a:pPr>
        <a:defRPr/>
      </a:pPr>
      <a:endParaRPr lang="tr-T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r>
              <a:rPr lang="tr-TR" sz="1100" b="1" dirty="0">
                <a:latin typeface="Century Gothic" panose="020B0502020202020204" pitchFamily="34" charset="0"/>
              </a:rPr>
              <a:t>Ağır Ticari Araç Pazar Gelişimi</a:t>
            </a:r>
          </a:p>
          <a:p>
            <a:pPr>
              <a:defRPr sz="1200" b="1">
                <a:latin typeface="Century Gothic" panose="020B0502020202020204" pitchFamily="34" charset="0"/>
              </a:defRPr>
            </a:pPr>
            <a:r>
              <a:rPr lang="tr-TR" sz="1100" b="1" baseline="0" dirty="0">
                <a:latin typeface="Century Gothic" panose="020B0502020202020204" pitchFamily="34" charset="0"/>
              </a:rPr>
              <a:t>16 ton ve üstü Kamyon/Çekici</a:t>
            </a:r>
          </a:p>
          <a:p>
            <a:pPr>
              <a:defRPr sz="1200" b="1">
                <a:latin typeface="Century Gothic" panose="020B0502020202020204" pitchFamily="34" charset="0"/>
              </a:defRPr>
            </a:pPr>
            <a:r>
              <a:rPr lang="tr-TR" sz="1100" b="1" baseline="0" dirty="0">
                <a:latin typeface="Century Gothic" panose="020B0502020202020204" pitchFamily="34" charset="0"/>
              </a:rPr>
              <a:t>(Nisan vs. Ocak-Nisan)</a:t>
            </a:r>
            <a:endParaRPr lang="tr-TR" sz="1100" b="1" dirty="0">
              <a:latin typeface="Century Gothic" panose="020B0502020202020204" pitchFamily="34" charset="0"/>
            </a:endParaRPr>
          </a:p>
        </c:rich>
      </c:tx>
      <c:layout>
        <c:manualLayout>
          <c:xMode val="edge"/>
          <c:yMode val="edge"/>
          <c:x val="0.33208067817928627"/>
          <c:y val="2.919267637196706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2.656678153617106E-2"/>
          <c:y val="0.20080077963024059"/>
          <c:w val="0.94290638365919399"/>
          <c:h val="0.56975023257356561"/>
        </c:manualLayout>
      </c:layout>
      <c:lineChart>
        <c:grouping val="standard"/>
        <c:varyColors val="0"/>
        <c:ser>
          <c:idx val="0"/>
          <c:order val="0"/>
          <c:tx>
            <c:strRef>
              <c:f>Sheet1!$A$2</c:f>
              <c:strCache>
                <c:ptCount val="1"/>
                <c:pt idx="0">
                  <c:v>Nisan</c:v>
                </c:pt>
              </c:strCache>
            </c:strRef>
          </c:tx>
          <c:spPr>
            <a:ln w="28575" cap="rnd">
              <a:solidFill>
                <a:srgbClr val="262626"/>
              </a:solidFill>
              <a:round/>
            </a:ln>
            <a:effectLst/>
          </c:spPr>
          <c:marker>
            <c:symbol val="square"/>
            <c:size val="7"/>
            <c:spPr>
              <a:solidFill>
                <a:srgbClr val="041E4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tr-T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Sheet1!$B$2:$L$2</c:f>
              <c:numCache>
                <c:formatCode>#,##0</c:formatCode>
                <c:ptCount val="11"/>
                <c:pt idx="0">
                  <c:v>2486</c:v>
                </c:pt>
                <c:pt idx="1">
                  <c:v>2361</c:v>
                </c:pt>
                <c:pt idx="2">
                  <c:v>2701</c:v>
                </c:pt>
                <c:pt idx="3">
                  <c:v>2810</c:v>
                </c:pt>
                <c:pt idx="4">
                  <c:v>1650</c:v>
                </c:pt>
                <c:pt idx="5">
                  <c:v>1425</c:v>
                </c:pt>
                <c:pt idx="6">
                  <c:v>1772</c:v>
                </c:pt>
                <c:pt idx="7">
                  <c:v>592</c:v>
                </c:pt>
                <c:pt idx="8">
                  <c:v>482</c:v>
                </c:pt>
                <c:pt idx="9">
                  <c:v>2170</c:v>
                </c:pt>
                <c:pt idx="10">
                  <c:v>1703</c:v>
                </c:pt>
              </c:numCache>
            </c:numRef>
          </c:val>
          <c:smooth val="0"/>
          <c:extLst xmlns:c16r2="http://schemas.microsoft.com/office/drawing/2015/06/chart">
            <c:ext xmlns:c16="http://schemas.microsoft.com/office/drawing/2014/chart" uri="{C3380CC4-5D6E-409C-BE32-E72D297353CC}">
              <c16:uniqueId val="{00000000-087D-4BCC-B7F6-F96B40FA860D}"/>
            </c:ext>
          </c:extLst>
        </c:ser>
        <c:ser>
          <c:idx val="1"/>
          <c:order val="1"/>
          <c:tx>
            <c:strRef>
              <c:f>Sheet1!$A$3</c:f>
              <c:strCache>
                <c:ptCount val="1"/>
                <c:pt idx="0">
                  <c:v>Ocak-Nisan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Sheet1!$B$3:$L$3</c:f>
              <c:numCache>
                <c:formatCode>#,##0</c:formatCode>
                <c:ptCount val="11"/>
                <c:pt idx="0">
                  <c:v>9123</c:v>
                </c:pt>
                <c:pt idx="1">
                  <c:v>7778</c:v>
                </c:pt>
                <c:pt idx="2">
                  <c:v>7589</c:v>
                </c:pt>
                <c:pt idx="3">
                  <c:v>11630</c:v>
                </c:pt>
                <c:pt idx="4">
                  <c:v>5016</c:v>
                </c:pt>
                <c:pt idx="5">
                  <c:v>4152</c:v>
                </c:pt>
                <c:pt idx="6">
                  <c:v>5593</c:v>
                </c:pt>
                <c:pt idx="7">
                  <c:v>2030</c:v>
                </c:pt>
                <c:pt idx="8">
                  <c:v>2908</c:v>
                </c:pt>
                <c:pt idx="9">
                  <c:v>8190</c:v>
                </c:pt>
                <c:pt idx="10">
                  <c:v>7447</c:v>
                </c:pt>
              </c:numCache>
            </c:numRef>
          </c:val>
          <c:smooth val="0"/>
          <c:extLst xmlns:c16r2="http://schemas.microsoft.com/office/drawing/2015/06/chart">
            <c:ext xmlns:c16="http://schemas.microsoft.com/office/drawing/2014/chart" uri="{C3380CC4-5D6E-409C-BE32-E72D297353CC}">
              <c16:uniqueId val="{00000001-D3B5-459C-B645-8704C4D951A2}"/>
            </c:ext>
          </c:extLst>
        </c:ser>
        <c:dLbls>
          <c:dLblPos val="t"/>
          <c:showLegendKey val="0"/>
          <c:showVal val="1"/>
          <c:showCatName val="0"/>
          <c:showSerName val="0"/>
          <c:showPercent val="0"/>
          <c:showBubbleSize val="0"/>
        </c:dLbls>
        <c:marker val="1"/>
        <c:smooth val="0"/>
        <c:axId val="-1271120016"/>
        <c:axId val="-1271118384"/>
      </c:lineChart>
      <c:catAx>
        <c:axId val="-1271120016"/>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271118384"/>
        <c:crosses val="autoZero"/>
        <c:auto val="1"/>
        <c:lblAlgn val="ctr"/>
        <c:lblOffset val="100"/>
        <c:noMultiLvlLbl val="0"/>
      </c:catAx>
      <c:valAx>
        <c:axId val="-1271118384"/>
        <c:scaling>
          <c:orientation val="minMax"/>
        </c:scaling>
        <c:delete val="1"/>
        <c:axPos val="l"/>
        <c:numFmt formatCode="#,##0" sourceLinked="1"/>
        <c:majorTickMark val="none"/>
        <c:minorTickMark val="none"/>
        <c:tickLblPos val="nextTo"/>
        <c:crossAx val="-1271120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solidFill>
        <a:srgbClr val="A6A6A6"/>
      </a:solid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tr-TR" sz="1100" b="1" i="0" u="none" strike="noStrike" kern="1200" spc="0" baseline="0" dirty="0">
                <a:solidFill>
                  <a:prstClr val="black">
                    <a:lumMod val="65000"/>
                    <a:lumOff val="35000"/>
                  </a:prstClr>
                </a:solidFill>
                <a:latin typeface="Century Gothic" panose="020B0502020202020204" pitchFamily="34" charset="0"/>
                <a:ea typeface="+mn-ea"/>
                <a:cs typeface="+mn-cs"/>
              </a:defRPr>
            </a:pPr>
            <a:r>
              <a:rPr lang="tr-TR" sz="1100" b="1" i="0" u="none" strike="noStrike" kern="1200" spc="0" baseline="0" dirty="0">
                <a:solidFill>
                  <a:prstClr val="black">
                    <a:lumMod val="65000"/>
                    <a:lumOff val="35000"/>
                  </a:prstClr>
                </a:solidFill>
                <a:latin typeface="Century Gothic" panose="020B0502020202020204" pitchFamily="34" charset="0"/>
                <a:ea typeface="+mn-ea"/>
                <a:cs typeface="+mn-cs"/>
              </a:rPr>
              <a:t>Ağır Ticari Araç Pazar Gelişimi</a:t>
            </a:r>
          </a:p>
          <a:p>
            <a:pPr algn="ctr" rtl="0">
              <a:defRPr lang="tr-TR" sz="1100" b="1" dirty="0">
                <a:solidFill>
                  <a:prstClr val="black">
                    <a:lumMod val="65000"/>
                    <a:lumOff val="35000"/>
                  </a:prstClr>
                </a:solidFill>
                <a:latin typeface="Century Gothic" panose="020B0502020202020204" pitchFamily="34" charset="0"/>
              </a:defRPr>
            </a:pPr>
            <a:r>
              <a:rPr lang="tr-TR" sz="1100" b="1" i="0" u="none" strike="noStrike" kern="1200" spc="0" baseline="0" dirty="0">
                <a:solidFill>
                  <a:prstClr val="black">
                    <a:lumMod val="65000"/>
                    <a:lumOff val="35000"/>
                  </a:prstClr>
                </a:solidFill>
                <a:latin typeface="Century Gothic" panose="020B0502020202020204" pitchFamily="34" charset="0"/>
                <a:ea typeface="+mn-ea"/>
                <a:cs typeface="+mn-cs"/>
              </a:rPr>
              <a:t>(Nisan)</a:t>
            </a:r>
          </a:p>
        </c:rich>
      </c:tx>
      <c:layout>
        <c:manualLayout>
          <c:xMode val="edge"/>
          <c:yMode val="edge"/>
          <c:x val="0.30430449540987087"/>
          <c:y val="2.6312150378959374E-2"/>
        </c:manualLayout>
      </c:layout>
      <c:overlay val="0"/>
      <c:spPr>
        <a:noFill/>
        <a:ln>
          <a:noFill/>
        </a:ln>
        <a:effectLst/>
      </c:spPr>
      <c:txPr>
        <a:bodyPr rot="0" spcFirstLastPara="1" vertOverflow="ellipsis" vert="horz" wrap="square" anchor="ctr" anchorCtr="1"/>
        <a:lstStyle/>
        <a:p>
          <a:pPr algn="ctr" rtl="0">
            <a:defRPr lang="tr-TR" sz="1100" b="1" i="0" u="none" strike="noStrike" kern="1200" spc="0" baseline="0" dirty="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3.0748779350691896E-2"/>
          <c:y val="0.187886181479959"/>
          <c:w val="0.93888888888888888"/>
          <c:h val="0.58385426979322841"/>
        </c:manualLayout>
      </c:layout>
      <c:barChart>
        <c:barDir val="col"/>
        <c:grouping val="clustered"/>
        <c:varyColors val="0"/>
        <c:ser>
          <c:idx val="0"/>
          <c:order val="0"/>
          <c:tx>
            <c:strRef>
              <c:f>Sheet1!$B$1</c:f>
              <c:strCache>
                <c:ptCount val="1"/>
                <c:pt idx="0">
                  <c:v>2021</c:v>
                </c:pt>
              </c:strCache>
            </c:strRef>
          </c:tx>
          <c:spPr>
            <a:solidFill>
              <a:schemeClr val="tx1">
                <a:lumMod val="85000"/>
                <a:lumOff val="1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Çekici</c:v>
                </c:pt>
                <c:pt idx="1">
                  <c:v>16 Ton ve Üstü Kamyon</c:v>
                </c:pt>
                <c:pt idx="2">
                  <c:v>16 Ton Altı Kamyon</c:v>
                </c:pt>
                <c:pt idx="3">
                  <c:v>Toplam</c:v>
                </c:pt>
              </c:strCache>
            </c:strRef>
          </c:cat>
          <c:val>
            <c:numRef>
              <c:f>Sheet1!$B$2:$B$5</c:f>
              <c:numCache>
                <c:formatCode>#,##0</c:formatCode>
                <c:ptCount val="4"/>
                <c:pt idx="0">
                  <c:v>1476</c:v>
                </c:pt>
                <c:pt idx="1">
                  <c:v>694</c:v>
                </c:pt>
                <c:pt idx="2">
                  <c:v>445</c:v>
                </c:pt>
                <c:pt idx="3">
                  <c:v>2615</c:v>
                </c:pt>
              </c:numCache>
            </c:numRef>
          </c:val>
          <c:extLst xmlns:c16r2="http://schemas.microsoft.com/office/drawing/2015/06/chart">
            <c:ext xmlns:c16="http://schemas.microsoft.com/office/drawing/2014/chart" uri="{C3380CC4-5D6E-409C-BE32-E72D297353CC}">
              <c16:uniqueId val="{00000000-A62F-4A58-B2DA-FB75A573D481}"/>
            </c:ext>
          </c:extLst>
        </c:ser>
        <c:ser>
          <c:idx val="1"/>
          <c:order val="1"/>
          <c:tx>
            <c:strRef>
              <c:f>Sheet1!$C$1</c:f>
              <c:strCache>
                <c:ptCount val="1"/>
                <c:pt idx="0">
                  <c:v>2022</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Çekici</c:v>
                </c:pt>
                <c:pt idx="1">
                  <c:v>16 Ton ve Üstü Kamyon</c:v>
                </c:pt>
                <c:pt idx="2">
                  <c:v>16 Ton Altı Kamyon</c:v>
                </c:pt>
                <c:pt idx="3">
                  <c:v>Toplam</c:v>
                </c:pt>
              </c:strCache>
            </c:strRef>
          </c:cat>
          <c:val>
            <c:numRef>
              <c:f>Sheet1!$C$2:$C$5</c:f>
              <c:numCache>
                <c:formatCode>#,##0</c:formatCode>
                <c:ptCount val="4"/>
                <c:pt idx="0">
                  <c:v>1096</c:v>
                </c:pt>
                <c:pt idx="1">
                  <c:v>607</c:v>
                </c:pt>
                <c:pt idx="2">
                  <c:v>413</c:v>
                </c:pt>
                <c:pt idx="3">
                  <c:v>2116</c:v>
                </c:pt>
              </c:numCache>
            </c:numRef>
          </c:val>
          <c:extLst xmlns:c16r2="http://schemas.microsoft.com/office/drawing/2015/06/chart">
            <c:ext xmlns:c16="http://schemas.microsoft.com/office/drawing/2014/chart" uri="{C3380CC4-5D6E-409C-BE32-E72D297353CC}">
              <c16:uniqueId val="{00000001-A62F-4A58-B2DA-FB75A573D481}"/>
            </c:ext>
          </c:extLst>
        </c:ser>
        <c:dLbls>
          <c:dLblPos val="outEnd"/>
          <c:showLegendKey val="0"/>
          <c:showVal val="1"/>
          <c:showCatName val="0"/>
          <c:showSerName val="0"/>
          <c:showPercent val="0"/>
          <c:showBubbleSize val="0"/>
        </c:dLbls>
        <c:gapWidth val="219"/>
        <c:overlap val="-27"/>
        <c:axId val="-1237564384"/>
        <c:axId val="-1237566016"/>
      </c:barChart>
      <c:catAx>
        <c:axId val="-1237564384"/>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237566016"/>
        <c:crosses val="autoZero"/>
        <c:auto val="1"/>
        <c:lblAlgn val="ctr"/>
        <c:lblOffset val="100"/>
        <c:noMultiLvlLbl val="0"/>
      </c:catAx>
      <c:valAx>
        <c:axId val="-1237566016"/>
        <c:scaling>
          <c:orientation val="minMax"/>
        </c:scaling>
        <c:delete val="1"/>
        <c:axPos val="l"/>
        <c:numFmt formatCode="#,##0" sourceLinked="1"/>
        <c:majorTickMark val="none"/>
        <c:minorTickMark val="none"/>
        <c:tickLblPos val="nextTo"/>
        <c:crossAx val="-1237564384"/>
        <c:crosses val="autoZero"/>
        <c:crossBetween val="between"/>
      </c:valAx>
      <c:spPr>
        <a:noFill/>
        <a:ln>
          <a:noFill/>
        </a:ln>
        <a:effectLst/>
      </c:spPr>
    </c:plotArea>
    <c:legend>
      <c:legendPos val="b"/>
      <c:layout>
        <c:manualLayout>
          <c:xMode val="edge"/>
          <c:yMode val="edge"/>
          <c:x val="0.24910984127147107"/>
          <c:y val="0.91885597784018669"/>
          <c:w val="0.50005446633502726"/>
          <c:h val="8.114385119872631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solidFill>
        <a:schemeClr val="bg1">
          <a:lumMod val="65000"/>
        </a:schemeClr>
      </a:solidFill>
    </a:ln>
    <a:effectLst/>
  </c:spPr>
  <c:txPr>
    <a:bodyPr/>
    <a:lstStyle/>
    <a:p>
      <a:pPr>
        <a:defRPr/>
      </a:pPr>
      <a:endParaRPr lang="tr-T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Semi-</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Treyler</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 </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Pazar</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 </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Gelişimi</a:t>
            </a:r>
            <a:endParaRPr lang="en-US" sz="1200" b="1" i="0" u="none" strike="noStrike" kern="1200" spc="0" baseline="0" dirty="0">
              <a:solidFill>
                <a:prstClr val="black">
                  <a:lumMod val="65000"/>
                  <a:lumOff val="35000"/>
                </a:prstClr>
              </a:solidFill>
              <a:latin typeface="Century Gothic" panose="020B0502020202020204" pitchFamily="34" charset="0"/>
              <a:ea typeface="+mn-ea"/>
              <a:cs typeface="+mn-cs"/>
            </a:endParaRPr>
          </a:p>
          <a:p>
            <a:pPr algn="ctr" rtl="0">
              <a:defRPr sz="1200"/>
            </a:pP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Ocak</a:t>
            </a: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-Nisan</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a:t>
            </a:r>
          </a:p>
        </c:rich>
      </c:tx>
      <c:layout>
        <c:manualLayout>
          <c:xMode val="edge"/>
          <c:yMode val="edge"/>
          <c:x val="0.29179899213021782"/>
          <c:y val="4.4322012801034878E-2"/>
        </c:manualLayout>
      </c:layout>
      <c:overlay val="0"/>
      <c:spPr>
        <a:noFill/>
        <a:ln>
          <a:noFill/>
        </a:ln>
        <a:effectLst/>
      </c:spPr>
      <c:txPr>
        <a:bodyPr rot="0" spcFirstLastPara="1" vertOverflow="ellipsis" vert="horz" wrap="square" anchor="ctr" anchorCtr="1"/>
        <a:lstStyle/>
        <a:p>
          <a:pPr algn="ctr" rtl="0">
            <a:defRPr lang="en-US"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2.8365246096428435E-2"/>
          <c:y val="0.34297850905867489"/>
          <c:w val="0.94326950780714314"/>
          <c:h val="0.45104802365701974"/>
        </c:manualLayout>
      </c:layout>
      <c:barChart>
        <c:barDir val="col"/>
        <c:grouping val="clustered"/>
        <c:varyColors val="0"/>
        <c:ser>
          <c:idx val="0"/>
          <c:order val="0"/>
          <c:tx>
            <c:strRef>
              <c:f>Sayfa2!$B$13</c:f>
              <c:strCache>
                <c:ptCount val="1"/>
                <c:pt idx="0">
                  <c:v>Kümüle Ocak</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Sayfa2!$C$12:$D$12</c:f>
              <c:numCache>
                <c:formatCode>General</c:formatCode>
                <c:ptCount val="2"/>
                <c:pt idx="0">
                  <c:v>2021</c:v>
                </c:pt>
                <c:pt idx="1">
                  <c:v>2022</c:v>
                </c:pt>
              </c:numCache>
            </c:numRef>
          </c:cat>
          <c:val>
            <c:numRef>
              <c:f>Sayfa2!$C$13:$D$13</c:f>
              <c:numCache>
                <c:formatCode>#,##0</c:formatCode>
                <c:ptCount val="2"/>
                <c:pt idx="0">
                  <c:v>3132</c:v>
                </c:pt>
                <c:pt idx="1">
                  <c:v>3585</c:v>
                </c:pt>
              </c:numCache>
            </c:numRef>
          </c:val>
          <c:extLst xmlns:c16r2="http://schemas.microsoft.com/office/drawing/2015/06/chart">
            <c:ext xmlns:c16="http://schemas.microsoft.com/office/drawing/2014/chart" uri="{C3380CC4-5D6E-409C-BE32-E72D297353CC}">
              <c16:uniqueId val="{00000000-36B0-4444-A258-4BE7F8F68F0C}"/>
            </c:ext>
          </c:extLst>
        </c:ser>
        <c:dLbls>
          <c:showLegendKey val="0"/>
          <c:showVal val="1"/>
          <c:showCatName val="0"/>
          <c:showSerName val="0"/>
          <c:showPercent val="0"/>
          <c:showBubbleSize val="0"/>
        </c:dLbls>
        <c:gapWidth val="300"/>
        <c:overlap val="-27"/>
        <c:axId val="-1237573632"/>
        <c:axId val="-1237573088"/>
      </c:barChart>
      <c:lineChart>
        <c:grouping val="standard"/>
        <c:varyColors val="0"/>
        <c:ser>
          <c:idx val="1"/>
          <c:order val="1"/>
          <c:tx>
            <c:strRef>
              <c:f>Sayfa2!$B$14</c:f>
              <c:strCache>
                <c:ptCount val="1"/>
                <c:pt idx="0">
                  <c:v>%</c:v>
                </c:pt>
              </c:strCache>
            </c:strRef>
          </c:tx>
          <c:spPr>
            <a:ln w="28575" cap="rnd">
              <a:solidFill>
                <a:schemeClr val="accent2"/>
              </a:solidFill>
              <a:round/>
            </a:ln>
            <a:effectLst/>
          </c:spPr>
          <c:marker>
            <c:symbol val="none"/>
          </c:marker>
          <c:dLbls>
            <c:dLbl>
              <c:idx val="1"/>
              <c:layout>
                <c:manualLayout>
                  <c:x val="-0.29654575464447908"/>
                  <c:y val="-0.30023648965065092"/>
                </c:manualLayout>
              </c:layout>
              <c:tx>
                <c:rich>
                  <a:bodyPr/>
                  <a:lstStyle/>
                  <a:p>
                    <a:r>
                      <a:rPr lang="en-US" dirty="0">
                        <a:solidFill>
                          <a:srgbClr val="2C5234"/>
                        </a:solidFill>
                      </a:rPr>
                      <a:t>+%14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6B0-4444-A258-4BE7F8F68F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spAutoFit/>
              </a:bodyPr>
              <a:lstStyle/>
              <a:p>
                <a:pPr algn="ctr" rtl="0">
                  <a:defRPr lang="en-US" sz="1050" b="1" i="0" u="none" strike="noStrike" kern="1200" spc="0" baseline="0">
                    <a:solidFill>
                      <a:srgbClr val="2C5234"/>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Sayfa2!$C$12:$D$12</c:f>
              <c:numCache>
                <c:formatCode>General</c:formatCode>
                <c:ptCount val="2"/>
                <c:pt idx="0">
                  <c:v>2021</c:v>
                </c:pt>
                <c:pt idx="1">
                  <c:v>2022</c:v>
                </c:pt>
              </c:numCache>
            </c:numRef>
          </c:cat>
          <c:val>
            <c:numRef>
              <c:f>Sayfa2!$C$14:$D$14</c:f>
              <c:numCache>
                <c:formatCode>0%</c:formatCode>
                <c:ptCount val="2"/>
                <c:pt idx="1">
                  <c:v>0</c:v>
                </c:pt>
              </c:numCache>
            </c:numRef>
          </c:val>
          <c:smooth val="0"/>
          <c:extLst xmlns:c16r2="http://schemas.microsoft.com/office/drawing/2015/06/chart">
            <c:ext xmlns:c16="http://schemas.microsoft.com/office/drawing/2014/chart" uri="{C3380CC4-5D6E-409C-BE32-E72D297353CC}">
              <c16:uniqueId val="{00000002-36B0-4444-A258-4BE7F8F68F0C}"/>
            </c:ext>
          </c:extLst>
        </c:ser>
        <c:dLbls>
          <c:showLegendKey val="0"/>
          <c:showVal val="1"/>
          <c:showCatName val="0"/>
          <c:showSerName val="0"/>
          <c:showPercent val="0"/>
          <c:showBubbleSize val="0"/>
        </c:dLbls>
        <c:marker val="1"/>
        <c:smooth val="0"/>
        <c:axId val="-1237569280"/>
        <c:axId val="-1237572000"/>
      </c:lineChart>
      <c:catAx>
        <c:axId val="-1237573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crossAx val="-1237573088"/>
        <c:crosses val="autoZero"/>
        <c:auto val="1"/>
        <c:lblAlgn val="ctr"/>
        <c:lblOffset val="100"/>
        <c:noMultiLvlLbl val="0"/>
      </c:catAx>
      <c:valAx>
        <c:axId val="-1237573088"/>
        <c:scaling>
          <c:orientation val="minMax"/>
        </c:scaling>
        <c:delete val="1"/>
        <c:axPos val="l"/>
        <c:numFmt formatCode="#,##0" sourceLinked="1"/>
        <c:majorTickMark val="out"/>
        <c:minorTickMark val="none"/>
        <c:tickLblPos val="nextTo"/>
        <c:crossAx val="-1237573632"/>
        <c:crosses val="autoZero"/>
        <c:crossBetween val="between"/>
      </c:valAx>
      <c:valAx>
        <c:axId val="-1237572000"/>
        <c:scaling>
          <c:orientation val="minMax"/>
        </c:scaling>
        <c:delete val="1"/>
        <c:axPos val="r"/>
        <c:numFmt formatCode="0%" sourceLinked="1"/>
        <c:majorTickMark val="out"/>
        <c:minorTickMark val="none"/>
        <c:tickLblPos val="nextTo"/>
        <c:crossAx val="-1237569280"/>
        <c:crosses val="max"/>
        <c:crossBetween val="between"/>
      </c:valAx>
      <c:catAx>
        <c:axId val="-1237569280"/>
        <c:scaling>
          <c:orientation val="minMax"/>
        </c:scaling>
        <c:delete val="1"/>
        <c:axPos val="t"/>
        <c:numFmt formatCode="General" sourceLinked="1"/>
        <c:majorTickMark val="out"/>
        <c:minorTickMark val="none"/>
        <c:tickLblPos val="nextTo"/>
        <c:crossAx val="-1237572000"/>
        <c:crosses val="max"/>
        <c:auto val="1"/>
        <c:lblAlgn val="ctr"/>
        <c:lblOffset val="100"/>
        <c:noMultiLvlLbl val="0"/>
      </c:catAx>
      <c:spPr>
        <a:noFill/>
        <a:ln w="25400">
          <a:noFill/>
        </a:ln>
        <a:effectLst/>
      </c:spPr>
    </c:plotArea>
    <c:plotVisOnly val="1"/>
    <c:dispBlanksAs val="gap"/>
    <c:showDLblsOverMax val="0"/>
  </c:chart>
  <c:spPr>
    <a:solidFill>
      <a:schemeClr val="bg1"/>
    </a:solidFill>
    <a:ln w="3175" cap="flat" cmpd="sng" algn="ctr">
      <a:solidFill>
        <a:schemeClr val="bg2">
          <a:lumMod val="50000"/>
        </a:schemeClr>
      </a:solidFill>
      <a:round/>
    </a:ln>
    <a:effectLst/>
  </c:spPr>
  <c:txPr>
    <a:bodyPr/>
    <a:lstStyle/>
    <a:p>
      <a:pPr algn="ct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5 Yıllık Ortalama Satışlara Göre Değişim</a:t>
            </a:r>
          </a:p>
          <a:p>
            <a:pPr algn="ctr" rtl="0">
              <a:defRPr lang="tr-TR" sz="1200" b="1">
                <a:solidFill>
                  <a:prstClr val="black">
                    <a:lumMod val="65000"/>
                    <a:lumOff val="35000"/>
                  </a:prstClr>
                </a:solidFill>
                <a:latin typeface="Century Gothic" panose="020B0502020202020204" pitchFamily="34" charset="0"/>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(Nisan)</a:t>
            </a:r>
          </a:p>
        </c:rich>
      </c:tx>
      <c:layout>
        <c:manualLayout>
          <c:xMode val="edge"/>
          <c:yMode val="edge"/>
          <c:x val="0.19714938471590698"/>
          <c:y val="5.7309254971153405E-2"/>
        </c:manualLayout>
      </c:layout>
      <c:overlay val="0"/>
      <c:spPr>
        <a:noFill/>
        <a:ln>
          <a:noFill/>
        </a:ln>
        <a:effectLst/>
      </c:spPr>
      <c:txPr>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2.8365240337036721E-2"/>
          <c:y val="0.37874048756237583"/>
          <c:w val="0.94326951932592651"/>
          <c:h val="0.46318084424430334"/>
        </c:manualLayout>
      </c:layout>
      <c:barChart>
        <c:barDir val="col"/>
        <c:grouping val="clustered"/>
        <c:varyColors val="0"/>
        <c:ser>
          <c:idx val="0"/>
          <c:order val="0"/>
          <c:tx>
            <c:strRef>
              <c:f>Sayfa3!$A$2</c:f>
              <c:strCache>
                <c:ptCount val="1"/>
                <c:pt idx="0">
                  <c:v>Treyler</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Sayfa3!$B$1:$C$1</c:f>
              <c:strCache>
                <c:ptCount val="2"/>
                <c:pt idx="0">
                  <c:v>5 Yıl.Ort.</c:v>
                </c:pt>
                <c:pt idx="1">
                  <c:v>2022</c:v>
                </c:pt>
              </c:strCache>
            </c:strRef>
          </c:cat>
          <c:val>
            <c:numRef>
              <c:f>Sayfa3!$B$2:$C$2</c:f>
              <c:numCache>
                <c:formatCode>#,##0</c:formatCode>
                <c:ptCount val="2"/>
                <c:pt idx="0" formatCode="General">
                  <c:v>584</c:v>
                </c:pt>
                <c:pt idx="1">
                  <c:v>1226</c:v>
                </c:pt>
              </c:numCache>
            </c:numRef>
          </c:val>
          <c:extLst xmlns:c16r2="http://schemas.microsoft.com/office/drawing/2015/06/chart">
            <c:ext xmlns:c16="http://schemas.microsoft.com/office/drawing/2014/chart" uri="{C3380CC4-5D6E-409C-BE32-E72D297353CC}">
              <c16:uniqueId val="{00000000-BDBB-4721-B260-ABD192540BAD}"/>
            </c:ext>
          </c:extLst>
        </c:ser>
        <c:dLbls>
          <c:showLegendKey val="0"/>
          <c:showVal val="1"/>
          <c:showCatName val="0"/>
          <c:showSerName val="0"/>
          <c:showPercent val="0"/>
          <c:showBubbleSize val="0"/>
        </c:dLbls>
        <c:gapWidth val="300"/>
        <c:overlap val="-27"/>
        <c:axId val="-1237562208"/>
        <c:axId val="-1237565472"/>
      </c:barChart>
      <c:lineChart>
        <c:grouping val="standard"/>
        <c:varyColors val="0"/>
        <c:ser>
          <c:idx val="1"/>
          <c:order val="1"/>
          <c:tx>
            <c:strRef>
              <c:f>Sayfa3!$A$3</c:f>
              <c:strCache>
                <c:ptCount val="1"/>
                <c:pt idx="0">
                  <c:v>Oran</c:v>
                </c:pt>
              </c:strCache>
            </c:strRef>
          </c:tx>
          <c:spPr>
            <a:ln w="28575" cap="rnd">
              <a:solidFill>
                <a:schemeClr val="accent2"/>
              </a:solidFill>
              <a:round/>
            </a:ln>
            <a:effectLst/>
          </c:spPr>
          <c:marker>
            <c:symbol val="none"/>
          </c:marker>
          <c:dLbls>
            <c:dLbl>
              <c:idx val="1"/>
              <c:layout>
                <c:manualLayout>
                  <c:x val="-0.29138837800774092"/>
                  <c:y val="-0.30292071264692366"/>
                </c:manualLayout>
              </c:layout>
              <c:tx>
                <c:rich>
                  <a:bodyPr/>
                  <a:lstStyle/>
                  <a:p>
                    <a:r>
                      <a:rPr lang="en-US" dirty="0"/>
                      <a:t>+%110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DBB-4721-B260-ABD192540BA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spc="0" baseline="0">
                    <a:solidFill>
                      <a:srgbClr val="2C5234"/>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Sayfa3!$B$1:$C$1</c:f>
              <c:strCache>
                <c:ptCount val="2"/>
                <c:pt idx="0">
                  <c:v>5 Yıl.Ort.</c:v>
                </c:pt>
                <c:pt idx="1">
                  <c:v>2022</c:v>
                </c:pt>
              </c:strCache>
            </c:strRef>
          </c:cat>
          <c:val>
            <c:numRef>
              <c:f>Sayfa3!$B$3:$C$3</c:f>
              <c:numCache>
                <c:formatCode>0%</c:formatCode>
                <c:ptCount val="2"/>
                <c:pt idx="1">
                  <c:v>1.0993150684931505</c:v>
                </c:pt>
              </c:numCache>
            </c:numRef>
          </c:val>
          <c:smooth val="0"/>
          <c:extLst xmlns:c16r2="http://schemas.microsoft.com/office/drawing/2015/06/chart">
            <c:ext xmlns:c16="http://schemas.microsoft.com/office/drawing/2014/chart" uri="{C3380CC4-5D6E-409C-BE32-E72D297353CC}">
              <c16:uniqueId val="{00000002-BDBB-4721-B260-ABD192540BAD}"/>
            </c:ext>
          </c:extLst>
        </c:ser>
        <c:dLbls>
          <c:showLegendKey val="0"/>
          <c:showVal val="1"/>
          <c:showCatName val="0"/>
          <c:showSerName val="0"/>
          <c:showPercent val="0"/>
          <c:showBubbleSize val="0"/>
        </c:dLbls>
        <c:marker val="1"/>
        <c:smooth val="0"/>
        <c:axId val="-1159503104"/>
        <c:axId val="-1159503648"/>
      </c:lineChart>
      <c:catAx>
        <c:axId val="-123756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crossAx val="-1237565472"/>
        <c:crosses val="autoZero"/>
        <c:auto val="1"/>
        <c:lblAlgn val="ctr"/>
        <c:lblOffset val="100"/>
        <c:noMultiLvlLbl val="0"/>
      </c:catAx>
      <c:valAx>
        <c:axId val="-1237565472"/>
        <c:scaling>
          <c:orientation val="minMax"/>
        </c:scaling>
        <c:delete val="1"/>
        <c:axPos val="l"/>
        <c:numFmt formatCode="General" sourceLinked="1"/>
        <c:majorTickMark val="none"/>
        <c:minorTickMark val="none"/>
        <c:tickLblPos val="nextTo"/>
        <c:crossAx val="-1237562208"/>
        <c:crosses val="autoZero"/>
        <c:crossBetween val="between"/>
      </c:valAx>
      <c:valAx>
        <c:axId val="-1159503648"/>
        <c:scaling>
          <c:orientation val="minMax"/>
        </c:scaling>
        <c:delete val="1"/>
        <c:axPos val="r"/>
        <c:numFmt formatCode="0%" sourceLinked="1"/>
        <c:majorTickMark val="none"/>
        <c:minorTickMark val="none"/>
        <c:tickLblPos val="nextTo"/>
        <c:crossAx val="-1159503104"/>
        <c:crosses val="max"/>
        <c:crossBetween val="between"/>
      </c:valAx>
      <c:catAx>
        <c:axId val="-1159503104"/>
        <c:scaling>
          <c:orientation val="minMax"/>
        </c:scaling>
        <c:delete val="1"/>
        <c:axPos val="b"/>
        <c:numFmt formatCode="General" sourceLinked="1"/>
        <c:majorTickMark val="none"/>
        <c:minorTickMark val="none"/>
        <c:tickLblPos val="nextTo"/>
        <c:crossAx val="-1159503648"/>
        <c:crosses val="autoZero"/>
        <c:auto val="1"/>
        <c:lblAlgn val="ctr"/>
        <c:lblOffset val="100"/>
        <c:noMultiLvlLbl val="0"/>
      </c:catAx>
      <c:spPr>
        <a:noFill/>
        <a:ln>
          <a:noFill/>
        </a:ln>
        <a:effectLst/>
      </c:spPr>
    </c:plotArea>
    <c:plotVisOnly val="1"/>
    <c:dispBlanksAs val="gap"/>
    <c:showDLblsOverMax val="0"/>
  </c:chart>
  <c:spPr>
    <a:solidFill>
      <a:schemeClr val="bg1"/>
    </a:solidFill>
    <a:ln>
      <a:solidFill>
        <a:schemeClr val="tx1">
          <a:lumMod val="50000"/>
          <a:lumOff val="50000"/>
        </a:schemeClr>
      </a:solidFill>
    </a:ln>
    <a:effectLst/>
  </c:spPr>
  <c:txPr>
    <a:bodyPr/>
    <a:lstStyle/>
    <a:p>
      <a:pPr>
        <a:defRPr/>
      </a:pPr>
      <a:endParaRPr lang="tr-T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Semi-Treyler Araç Pazar Gelişimi</a:t>
            </a:r>
          </a:p>
          <a:p>
            <a:pPr algn="ctr" rtl="0">
              <a:defRPr lang="tr-TR" sz="1200" b="1">
                <a:solidFill>
                  <a:prstClr val="black">
                    <a:lumMod val="65000"/>
                    <a:lumOff val="35000"/>
                  </a:prstClr>
                </a:solidFill>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(Nisan vs. Ocak-Nisan)</a:t>
            </a:r>
          </a:p>
        </c:rich>
      </c:tx>
      <c:layout>
        <c:manualLayout>
          <c:xMode val="edge"/>
          <c:yMode val="edge"/>
          <c:x val="0.25096598160990302"/>
          <c:y val="2.8007289350248366E-2"/>
        </c:manualLayout>
      </c:layout>
      <c:overlay val="0"/>
      <c:spPr>
        <a:noFill/>
        <a:ln>
          <a:noFill/>
        </a:ln>
        <a:effectLst/>
      </c:spPr>
      <c:txPr>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2.5786582124578836E-2"/>
          <c:y val="0.27972920863447487"/>
          <c:w val="0.92938862247266096"/>
          <c:h val="0.52151213966278565"/>
        </c:manualLayout>
      </c:layout>
      <c:lineChart>
        <c:grouping val="standard"/>
        <c:varyColors val="0"/>
        <c:ser>
          <c:idx val="0"/>
          <c:order val="0"/>
          <c:tx>
            <c:strRef>
              <c:f>Sayfa4!$A$2</c:f>
              <c:strCache>
                <c:ptCount val="1"/>
                <c:pt idx="0">
                  <c:v>Nisan</c:v>
                </c:pt>
              </c:strCache>
            </c:strRef>
          </c:tx>
          <c:spPr>
            <a:ln w="28575" cap="rnd">
              <a:solidFill>
                <a:srgbClr val="041E42"/>
              </a:solidFill>
              <a:round/>
            </a:ln>
            <a:effectLst/>
          </c:spPr>
          <c:marker>
            <c:symbol val="square"/>
            <c:size val="7"/>
            <c:spPr>
              <a:solidFill>
                <a:srgbClr val="041E42"/>
              </a:solidFill>
              <a:ln w="9525">
                <a:solidFill>
                  <a:srgbClr val="041E42"/>
                </a:solidFill>
              </a:ln>
              <a:effectLst/>
            </c:spPr>
          </c:marker>
          <c:dLbls>
            <c:spPr>
              <a:noFill/>
              <a:ln>
                <a:noFill/>
              </a:ln>
              <a:effectLst/>
            </c:spPr>
            <c:txPr>
              <a:bodyPr rot="0" spcFirstLastPara="1" vertOverflow="ellipsis" vert="horz" wrap="square" anchor="ctr" anchorCtr="1"/>
              <a:lstStyle/>
              <a:p>
                <a:pPr>
                  <a:defRPr lang="en-US" sz="900" b="1" i="0" u="none" strike="noStrike" kern="1200" baseline="0">
                    <a:solidFill>
                      <a:schemeClr val="tx1"/>
                    </a:solidFill>
                    <a:latin typeface="Century Gothic" panose="020B0502020202020204" pitchFamily="34" charset="0"/>
                    <a:ea typeface="+mn-ea"/>
                    <a:cs typeface="+mn-cs"/>
                  </a:defRPr>
                </a:pPr>
                <a:endParaRPr lang="tr-T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Sayfa4!$B$1:$G$1</c:f>
              <c:numCache>
                <c:formatCode>General</c:formatCode>
                <c:ptCount val="6"/>
                <c:pt idx="0">
                  <c:v>2017</c:v>
                </c:pt>
                <c:pt idx="1">
                  <c:v>2018</c:v>
                </c:pt>
                <c:pt idx="2">
                  <c:v>2019</c:v>
                </c:pt>
                <c:pt idx="3">
                  <c:v>2020</c:v>
                </c:pt>
                <c:pt idx="4">
                  <c:v>2021</c:v>
                </c:pt>
                <c:pt idx="5">
                  <c:v>2022</c:v>
                </c:pt>
              </c:numCache>
            </c:numRef>
          </c:cat>
          <c:val>
            <c:numRef>
              <c:f>Sayfa4!$B$2:$G$2</c:f>
              <c:numCache>
                <c:formatCode>#,##0</c:formatCode>
                <c:ptCount val="6"/>
                <c:pt idx="0">
                  <c:v>427</c:v>
                </c:pt>
                <c:pt idx="1">
                  <c:v>452</c:v>
                </c:pt>
                <c:pt idx="2">
                  <c:v>185</c:v>
                </c:pt>
                <c:pt idx="3">
                  <c:v>297</c:v>
                </c:pt>
                <c:pt idx="4">
                  <c:v>918</c:v>
                </c:pt>
                <c:pt idx="5">
                  <c:v>1226</c:v>
                </c:pt>
              </c:numCache>
            </c:numRef>
          </c:val>
          <c:smooth val="0"/>
          <c:extLst xmlns:c16r2="http://schemas.microsoft.com/office/drawing/2015/06/chart">
            <c:ext xmlns:c16="http://schemas.microsoft.com/office/drawing/2014/chart" uri="{C3380CC4-5D6E-409C-BE32-E72D297353CC}">
              <c16:uniqueId val="{00000000-272B-4319-ABAB-B353750F8A95}"/>
            </c:ext>
          </c:extLst>
        </c:ser>
        <c:ser>
          <c:idx val="1"/>
          <c:order val="1"/>
          <c:tx>
            <c:strRef>
              <c:f>Sayfa4!$A$3</c:f>
              <c:strCache>
                <c:ptCount val="1"/>
                <c:pt idx="0">
                  <c:v>Ocak-Nisan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Sayfa4!$B$1:$G$1</c:f>
              <c:numCache>
                <c:formatCode>General</c:formatCode>
                <c:ptCount val="6"/>
                <c:pt idx="0">
                  <c:v>2017</c:v>
                </c:pt>
                <c:pt idx="1">
                  <c:v>2018</c:v>
                </c:pt>
                <c:pt idx="2">
                  <c:v>2019</c:v>
                </c:pt>
                <c:pt idx="3">
                  <c:v>2020</c:v>
                </c:pt>
                <c:pt idx="4">
                  <c:v>2021</c:v>
                </c:pt>
                <c:pt idx="5">
                  <c:v>2022</c:v>
                </c:pt>
              </c:numCache>
            </c:numRef>
          </c:cat>
          <c:val>
            <c:numRef>
              <c:f>Sayfa4!$B$3:$G$3</c:f>
              <c:numCache>
                <c:formatCode>#,##0</c:formatCode>
                <c:ptCount val="6"/>
                <c:pt idx="0">
                  <c:v>1387</c:v>
                </c:pt>
                <c:pt idx="1">
                  <c:v>1683</c:v>
                </c:pt>
                <c:pt idx="2" formatCode="General">
                  <c:v>639</c:v>
                </c:pt>
                <c:pt idx="3">
                  <c:v>1422</c:v>
                </c:pt>
                <c:pt idx="4">
                  <c:v>3132</c:v>
                </c:pt>
                <c:pt idx="5">
                  <c:v>3585</c:v>
                </c:pt>
              </c:numCache>
            </c:numRef>
          </c:val>
          <c:smooth val="0"/>
          <c:extLst xmlns:c16r2="http://schemas.microsoft.com/office/drawing/2015/06/chart">
            <c:ext xmlns:c16="http://schemas.microsoft.com/office/drawing/2014/chart" uri="{C3380CC4-5D6E-409C-BE32-E72D297353CC}">
              <c16:uniqueId val="{00000000-D2B1-41EE-AF8A-E9A98C794CEB}"/>
            </c:ext>
          </c:extLst>
        </c:ser>
        <c:dLbls>
          <c:dLblPos val="t"/>
          <c:showLegendKey val="0"/>
          <c:showVal val="1"/>
          <c:showCatName val="0"/>
          <c:showSerName val="0"/>
          <c:showPercent val="0"/>
          <c:showBubbleSize val="0"/>
        </c:dLbls>
        <c:marker val="1"/>
        <c:smooth val="0"/>
        <c:axId val="-1159502560"/>
        <c:axId val="-1159502016"/>
      </c:lineChart>
      <c:catAx>
        <c:axId val="-115950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159502016"/>
        <c:crosses val="autoZero"/>
        <c:auto val="1"/>
        <c:lblAlgn val="ctr"/>
        <c:lblOffset val="100"/>
        <c:noMultiLvlLbl val="0"/>
      </c:catAx>
      <c:valAx>
        <c:axId val="-1159502016"/>
        <c:scaling>
          <c:orientation val="minMax"/>
        </c:scaling>
        <c:delete val="1"/>
        <c:axPos val="l"/>
        <c:numFmt formatCode="#,##0" sourceLinked="1"/>
        <c:majorTickMark val="none"/>
        <c:minorTickMark val="none"/>
        <c:tickLblPos val="nextTo"/>
        <c:crossAx val="-1159502560"/>
        <c:crosses val="autoZero"/>
        <c:crossBetween val="between"/>
      </c:valAx>
      <c:spPr>
        <a:noFill/>
        <a:ln>
          <a:noFill/>
        </a:ln>
        <a:effectLst/>
      </c:spPr>
    </c:plotArea>
    <c:legend>
      <c:legendPos val="l"/>
      <c:layout>
        <c:manualLayout>
          <c:xMode val="edge"/>
          <c:yMode val="edge"/>
          <c:x val="2.0629265699663068E-2"/>
          <c:y val="0.26781262146262158"/>
          <c:w val="0.23558682342201345"/>
          <c:h val="0.21253353164832345"/>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lgn="ctr">
        <a:defRPr lang="en-US"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Semi-</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Treyler</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 </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Pazar</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 </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Gelişimi</a:t>
            </a:r>
            <a:endParaRPr lang="en-US" sz="1200" b="1" i="0" u="none" strike="noStrike" kern="1200" spc="0" baseline="0" dirty="0">
              <a:solidFill>
                <a:prstClr val="black">
                  <a:lumMod val="65000"/>
                  <a:lumOff val="35000"/>
                </a:prstClr>
              </a:solidFill>
              <a:latin typeface="Century Gothic" panose="020B0502020202020204" pitchFamily="34" charset="0"/>
              <a:ea typeface="+mn-ea"/>
              <a:cs typeface="+mn-cs"/>
            </a:endParaRPr>
          </a:p>
          <a:p>
            <a:pPr algn="ctr" rtl="0">
              <a:defRPr sz="1200"/>
            </a:pP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a:t>
            </a: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Nisan</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a:t>
            </a:r>
          </a:p>
        </c:rich>
      </c:tx>
      <c:layout>
        <c:manualLayout>
          <c:xMode val="edge"/>
          <c:yMode val="edge"/>
          <c:x val="0.29179899213021782"/>
          <c:y val="4.4321906370480973E-2"/>
        </c:manualLayout>
      </c:layout>
      <c:overlay val="0"/>
      <c:spPr>
        <a:noFill/>
        <a:ln>
          <a:noFill/>
        </a:ln>
        <a:effectLst/>
      </c:spPr>
      <c:txPr>
        <a:bodyPr rot="0" spcFirstLastPara="1" vertOverflow="ellipsis" vert="horz" wrap="square" anchor="ctr" anchorCtr="1"/>
        <a:lstStyle/>
        <a:p>
          <a:pPr algn="ctr" rtl="0">
            <a:defRPr lang="en-US"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4.8994515984740028E-2"/>
          <c:y val="0.33515538907789072"/>
          <c:w val="0.94326950780714314"/>
          <c:h val="0.45104802365701974"/>
        </c:manualLayout>
      </c:layout>
      <c:barChart>
        <c:barDir val="col"/>
        <c:grouping val="clustered"/>
        <c:varyColors val="0"/>
        <c:ser>
          <c:idx val="0"/>
          <c:order val="0"/>
          <c:tx>
            <c:strRef>
              <c:f>Sayfa2!$B$13</c:f>
              <c:strCache>
                <c:ptCount val="1"/>
                <c:pt idx="0">
                  <c:v>Kümüle Ocak</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Sayfa2!$C$12:$D$12</c:f>
              <c:numCache>
                <c:formatCode>General</c:formatCode>
                <c:ptCount val="2"/>
                <c:pt idx="0">
                  <c:v>2021</c:v>
                </c:pt>
                <c:pt idx="1">
                  <c:v>2022</c:v>
                </c:pt>
              </c:numCache>
            </c:numRef>
          </c:cat>
          <c:val>
            <c:numRef>
              <c:f>Sayfa2!$C$13:$D$13</c:f>
              <c:numCache>
                <c:formatCode>#,##0</c:formatCode>
                <c:ptCount val="2"/>
                <c:pt idx="0">
                  <c:v>918</c:v>
                </c:pt>
                <c:pt idx="1">
                  <c:v>1226</c:v>
                </c:pt>
              </c:numCache>
            </c:numRef>
          </c:val>
          <c:extLst xmlns:c16r2="http://schemas.microsoft.com/office/drawing/2015/06/chart">
            <c:ext xmlns:c16="http://schemas.microsoft.com/office/drawing/2014/chart" uri="{C3380CC4-5D6E-409C-BE32-E72D297353CC}">
              <c16:uniqueId val="{00000000-36B0-4444-A258-4BE7F8F68F0C}"/>
            </c:ext>
          </c:extLst>
        </c:ser>
        <c:dLbls>
          <c:showLegendKey val="0"/>
          <c:showVal val="1"/>
          <c:showCatName val="0"/>
          <c:showSerName val="0"/>
          <c:showPercent val="0"/>
          <c:showBubbleSize val="0"/>
        </c:dLbls>
        <c:gapWidth val="300"/>
        <c:overlap val="-27"/>
        <c:axId val="-1159501472"/>
        <c:axId val="-1159500384"/>
      </c:barChart>
      <c:lineChart>
        <c:grouping val="standard"/>
        <c:varyColors val="0"/>
        <c:ser>
          <c:idx val="1"/>
          <c:order val="1"/>
          <c:tx>
            <c:strRef>
              <c:f>Sayfa2!$B$14</c:f>
              <c:strCache>
                <c:ptCount val="1"/>
                <c:pt idx="0">
                  <c:v>%</c:v>
                </c:pt>
              </c:strCache>
            </c:strRef>
          </c:tx>
          <c:spPr>
            <a:ln w="28575" cap="rnd">
              <a:solidFill>
                <a:schemeClr val="accent2"/>
              </a:solidFill>
              <a:round/>
            </a:ln>
            <a:effectLst/>
          </c:spPr>
          <c:marker>
            <c:symbol val="none"/>
          </c:marker>
          <c:dLbls>
            <c:dLbl>
              <c:idx val="1"/>
              <c:layout>
                <c:manualLayout>
                  <c:x val="-0.3120177070607128"/>
                  <c:y val="-0.25331441056373466"/>
                </c:manualLayout>
              </c:layout>
              <c:tx>
                <c:rich>
                  <a:bodyPr/>
                  <a:lstStyle/>
                  <a:p>
                    <a:r>
                      <a:rPr lang="en-US" dirty="0">
                        <a:solidFill>
                          <a:srgbClr val="2C5234"/>
                        </a:solidFill>
                      </a:rPr>
                      <a:t>+%34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6B0-4444-A258-4BE7F8F68F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spAutoFit/>
              </a:bodyPr>
              <a:lstStyle/>
              <a:p>
                <a:pPr algn="ctr" rtl="0">
                  <a:defRPr lang="en-US" sz="1050" b="1" i="0" u="none" strike="noStrike" kern="1200" spc="0" baseline="0">
                    <a:solidFill>
                      <a:srgbClr val="2C5234"/>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Sayfa2!$C$12:$D$12</c:f>
              <c:numCache>
                <c:formatCode>General</c:formatCode>
                <c:ptCount val="2"/>
                <c:pt idx="0">
                  <c:v>2021</c:v>
                </c:pt>
                <c:pt idx="1">
                  <c:v>2022</c:v>
                </c:pt>
              </c:numCache>
            </c:numRef>
          </c:cat>
          <c:val>
            <c:numRef>
              <c:f>Sayfa2!$C$14:$D$14</c:f>
              <c:numCache>
                <c:formatCode>0%</c:formatCode>
                <c:ptCount val="2"/>
                <c:pt idx="1">
                  <c:v>0</c:v>
                </c:pt>
              </c:numCache>
            </c:numRef>
          </c:val>
          <c:smooth val="0"/>
          <c:extLst xmlns:c16r2="http://schemas.microsoft.com/office/drawing/2015/06/chart">
            <c:ext xmlns:c16="http://schemas.microsoft.com/office/drawing/2014/chart" uri="{C3380CC4-5D6E-409C-BE32-E72D297353CC}">
              <c16:uniqueId val="{00000002-36B0-4444-A258-4BE7F8F68F0C}"/>
            </c:ext>
          </c:extLst>
        </c:ser>
        <c:dLbls>
          <c:showLegendKey val="0"/>
          <c:showVal val="1"/>
          <c:showCatName val="0"/>
          <c:showSerName val="0"/>
          <c:showPercent val="0"/>
          <c:showBubbleSize val="0"/>
        </c:dLbls>
        <c:marker val="1"/>
        <c:smooth val="0"/>
        <c:axId val="-1273885120"/>
        <c:axId val="-1159497664"/>
      </c:lineChart>
      <c:catAx>
        <c:axId val="-1159501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crossAx val="-1159500384"/>
        <c:crosses val="autoZero"/>
        <c:auto val="1"/>
        <c:lblAlgn val="ctr"/>
        <c:lblOffset val="100"/>
        <c:noMultiLvlLbl val="0"/>
      </c:catAx>
      <c:valAx>
        <c:axId val="-1159500384"/>
        <c:scaling>
          <c:orientation val="minMax"/>
        </c:scaling>
        <c:delete val="1"/>
        <c:axPos val="l"/>
        <c:numFmt formatCode="#,##0" sourceLinked="1"/>
        <c:majorTickMark val="out"/>
        <c:minorTickMark val="none"/>
        <c:tickLblPos val="nextTo"/>
        <c:crossAx val="-1159501472"/>
        <c:crosses val="autoZero"/>
        <c:crossBetween val="between"/>
      </c:valAx>
      <c:valAx>
        <c:axId val="-1159497664"/>
        <c:scaling>
          <c:orientation val="minMax"/>
        </c:scaling>
        <c:delete val="1"/>
        <c:axPos val="r"/>
        <c:numFmt formatCode="0%" sourceLinked="1"/>
        <c:majorTickMark val="out"/>
        <c:minorTickMark val="none"/>
        <c:tickLblPos val="nextTo"/>
        <c:crossAx val="-1273885120"/>
        <c:crosses val="max"/>
        <c:crossBetween val="between"/>
      </c:valAx>
      <c:catAx>
        <c:axId val="-1273885120"/>
        <c:scaling>
          <c:orientation val="minMax"/>
        </c:scaling>
        <c:delete val="1"/>
        <c:axPos val="t"/>
        <c:numFmt formatCode="General" sourceLinked="1"/>
        <c:majorTickMark val="out"/>
        <c:minorTickMark val="none"/>
        <c:tickLblPos val="nextTo"/>
        <c:crossAx val="-1159497664"/>
        <c:crosses val="max"/>
        <c:auto val="1"/>
        <c:lblAlgn val="ctr"/>
        <c:lblOffset val="100"/>
        <c:noMultiLvlLbl val="0"/>
      </c:catAx>
      <c:spPr>
        <a:noFill/>
        <a:ln w="25400">
          <a:noFill/>
        </a:ln>
        <a:effectLst/>
      </c:spPr>
    </c:plotArea>
    <c:plotVisOnly val="1"/>
    <c:dispBlanksAs val="gap"/>
    <c:showDLblsOverMax val="0"/>
  </c:chart>
  <c:spPr>
    <a:solidFill>
      <a:schemeClr val="bg1"/>
    </a:solidFill>
    <a:ln w="3175" cap="flat" cmpd="sng" algn="ctr">
      <a:solidFill>
        <a:schemeClr val="bg2">
          <a:lumMod val="50000"/>
        </a:schemeClr>
      </a:solidFill>
      <a:round/>
    </a:ln>
    <a:effectLst/>
  </c:spPr>
  <c:txPr>
    <a:bodyPr/>
    <a:lstStyle/>
    <a:p>
      <a:pPr algn="ct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10653825858586"/>
          <c:y val="1.939490851213433E-2"/>
          <c:w val="0.79315461208291016"/>
          <c:h val="0.77319016896246195"/>
        </c:manualLayout>
      </c:layout>
      <c:barChart>
        <c:barDir val="col"/>
        <c:grouping val="clustered"/>
        <c:varyColors val="0"/>
        <c:ser>
          <c:idx val="0"/>
          <c:order val="0"/>
          <c:tx>
            <c:strRef>
              <c:f>Sheet1!$B$1</c:f>
              <c:strCache>
                <c:ptCount val="1"/>
                <c:pt idx="0">
                  <c:v>10 Yıllık Ort.</c:v>
                </c:pt>
              </c:strCache>
            </c:strRef>
          </c:tx>
          <c:spPr>
            <a:solidFill>
              <a:srgbClr val="041E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Century Gothic" panose="020B0502020202020204" pitchFamily="34" charset="0"/>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Sheet1!$B$2:$B$13</c:f>
              <c:numCache>
                <c:formatCode>#,##0</c:formatCode>
                <c:ptCount val="12"/>
                <c:pt idx="0">
                  <c:v>863</c:v>
                </c:pt>
                <c:pt idx="1">
                  <c:v>1478</c:v>
                </c:pt>
                <c:pt idx="2">
                  <c:v>2324</c:v>
                </c:pt>
                <c:pt idx="3">
                  <c:v>1832</c:v>
                </c:pt>
                <c:pt idx="4">
                  <c:v>2034</c:v>
                </c:pt>
                <c:pt idx="5">
                  <c:v>2130</c:v>
                </c:pt>
                <c:pt idx="6">
                  <c:v>1453</c:v>
                </c:pt>
                <c:pt idx="7">
                  <c:v>1350</c:v>
                </c:pt>
                <c:pt idx="8">
                  <c:v>1763</c:v>
                </c:pt>
                <c:pt idx="9">
                  <c:v>1596</c:v>
                </c:pt>
                <c:pt idx="10">
                  <c:v>2017</c:v>
                </c:pt>
                <c:pt idx="11">
                  <c:v>3409</c:v>
                </c:pt>
              </c:numCache>
            </c:numRef>
          </c:val>
          <c:extLst xmlns:c16r2="http://schemas.microsoft.com/office/drawing/2015/06/chart">
            <c:ext xmlns:c16="http://schemas.microsoft.com/office/drawing/2014/chart" uri="{C3380CC4-5D6E-409C-BE32-E72D297353CC}">
              <c16:uniqueId val="{00000000-3C6E-4F82-A3EF-8C8B7AF621C7}"/>
            </c:ext>
          </c:extLst>
        </c:ser>
        <c:dLbls>
          <c:showLegendKey val="0"/>
          <c:showVal val="0"/>
          <c:showCatName val="0"/>
          <c:showSerName val="0"/>
          <c:showPercent val="0"/>
          <c:showBubbleSize val="0"/>
        </c:dLbls>
        <c:gapWidth val="48"/>
        <c:overlap val="-27"/>
        <c:axId val="-1273891648"/>
        <c:axId val="-1273888928"/>
      </c:barChart>
      <c:lineChart>
        <c:grouping val="standard"/>
        <c:varyColors val="0"/>
        <c:ser>
          <c:idx val="1"/>
          <c:order val="1"/>
          <c:tx>
            <c:strRef>
              <c:f>Sheet1!$C$1</c:f>
              <c:strCache>
                <c:ptCount val="1"/>
                <c:pt idx="0">
                  <c:v>2021</c:v>
                </c:pt>
              </c:strCache>
            </c:strRef>
          </c:tx>
          <c:spPr>
            <a:ln w="38100" cap="rnd">
              <a:solidFill>
                <a:srgbClr val="E35205"/>
              </a:solidFill>
              <a:round/>
            </a:ln>
            <a:effectLst/>
          </c:spPr>
          <c:marker>
            <c:symbol val="none"/>
          </c:marker>
          <c:dLbls>
            <c:dLbl>
              <c:idx val="0"/>
              <c:layout>
                <c:manualLayout>
                  <c:x val="-3.1738720501415824E-2"/>
                  <c:y val="1.33266188724557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6E-4F82-A3EF-8C8B7AF621C7}"/>
                </c:ext>
                <c:ext xmlns:c15="http://schemas.microsoft.com/office/drawing/2012/chart" uri="{CE6537A1-D6FC-4f65-9D91-7224C49458BB}"/>
              </c:extLst>
            </c:dLbl>
            <c:dLbl>
              <c:idx val="6"/>
              <c:layout>
                <c:manualLayout>
                  <c:x val="-5.9406191728562291E-2"/>
                  <c:y val="4.883276304022853E-2"/>
                </c:manualLayout>
              </c:layout>
              <c:tx>
                <c:rich>
                  <a:bodyPr rot="0" spcFirstLastPara="1" vertOverflow="ellipsis" vert="horz" wrap="square" lIns="38100" tIns="19050" rIns="38100" bIns="19050" anchor="ctr" anchorCtr="1">
                    <a:noAutofit/>
                  </a:bodyPr>
                  <a:lstStyle/>
                  <a:p>
                    <a:pPr>
                      <a:defRPr sz="700" b="1" i="0" u="none" strike="noStrike" kern="1200" baseline="0">
                        <a:solidFill>
                          <a:srgbClr val="94A596"/>
                        </a:solidFill>
                        <a:latin typeface="Century Gothic" panose="020B0502020202020204" pitchFamily="34" charset="0"/>
                        <a:ea typeface="+mn-ea"/>
                        <a:cs typeface="+mn-cs"/>
                      </a:defRPr>
                    </a:pPr>
                    <a:r>
                      <a:rPr lang="en-US" sz="700" dirty="0"/>
                      <a:t>1.404</a:t>
                    </a:r>
                  </a:p>
                </c:rich>
              </c:tx>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rgbClr val="94A596"/>
                      </a:solidFill>
                      <a:latin typeface="Century Gothic" panose="020B0502020202020204" pitchFamily="34" charset="0"/>
                      <a:ea typeface="+mn-ea"/>
                      <a:cs typeface="+mn-cs"/>
                    </a:defRPr>
                  </a:pPr>
                  <a:endParaRPr lang="tr-TR"/>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C6E-4F82-A3EF-8C8B7AF621C7}"/>
                </c:ext>
                <c:ext xmlns:c15="http://schemas.microsoft.com/office/drawing/2012/chart" uri="{CE6537A1-D6FC-4f65-9D91-7224C49458BB}">
                  <c15:layout>
                    <c:manualLayout>
                      <c:w val="0.10102636314024764"/>
                      <c:h val="5.6552315587723175E-2"/>
                    </c:manualLayout>
                  </c15:layout>
                </c:ext>
              </c:extLst>
            </c:dLbl>
            <c:dLbl>
              <c:idx val="7"/>
              <c:layout>
                <c:manualLayout>
                  <c:x val="-4.1620015800735898E-2"/>
                  <c:y val="2.82833662657520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6E-4F82-A3EF-8C8B7AF621C7}"/>
                </c:ext>
                <c:ext xmlns:c15="http://schemas.microsoft.com/office/drawing/2012/chart" uri="{CE6537A1-D6FC-4f65-9D91-7224C49458BB}"/>
              </c:extLst>
            </c:dLbl>
            <c:dLbl>
              <c:idx val="8"/>
              <c:layout>
                <c:manualLayout>
                  <c:x val="-3.869515239213725E-2"/>
                  <c:y val="0.1096087282649125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C6E-4F82-A3EF-8C8B7AF621C7}"/>
                </c:ext>
                <c:ext xmlns:c15="http://schemas.microsoft.com/office/drawing/2012/chart" uri="{CE6537A1-D6FC-4f65-9D91-7224C49458BB}"/>
              </c:extLst>
            </c:dLbl>
            <c:dLbl>
              <c:idx val="9"/>
              <c:layout>
                <c:manualLayout>
                  <c:x val="-3.8695152392137104E-2"/>
                  <c:y val="7.29896910613712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C6E-4F82-A3EF-8C8B7AF621C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4A596"/>
                    </a:solidFill>
                    <a:latin typeface="Century Gothic" panose="020B0502020202020204" pitchFamily="34" charset="0"/>
                    <a:ea typeface="+mn-ea"/>
                    <a:cs typeface="+mn-cs"/>
                  </a:defRPr>
                </a:pPr>
                <a:endParaRPr lang="tr-T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Sheet1!$C$2:$C$13</c:f>
              <c:numCache>
                <c:formatCode>#,##0</c:formatCode>
                <c:ptCount val="12"/>
                <c:pt idx="0">
                  <c:v>1150</c:v>
                </c:pt>
                <c:pt idx="1">
                  <c:v>2153</c:v>
                </c:pt>
                <c:pt idx="2">
                  <c:v>2717</c:v>
                </c:pt>
                <c:pt idx="3">
                  <c:v>2170</c:v>
                </c:pt>
                <c:pt idx="4">
                  <c:v>2122</c:v>
                </c:pt>
                <c:pt idx="5">
                  <c:v>2604</c:v>
                </c:pt>
                <c:pt idx="6">
                  <c:v>1324</c:v>
                </c:pt>
                <c:pt idx="7">
                  <c:v>1316</c:v>
                </c:pt>
                <c:pt idx="8">
                  <c:v>1789</c:v>
                </c:pt>
                <c:pt idx="9">
                  <c:v>2500</c:v>
                </c:pt>
                <c:pt idx="10">
                  <c:v>2798</c:v>
                </c:pt>
                <c:pt idx="11">
                  <c:v>3265</c:v>
                </c:pt>
              </c:numCache>
            </c:numRef>
          </c:val>
          <c:smooth val="1"/>
          <c:extLst xmlns:c16r2="http://schemas.microsoft.com/office/drawing/2015/06/chart">
            <c:ext xmlns:c16="http://schemas.microsoft.com/office/drawing/2014/chart" uri="{C3380CC4-5D6E-409C-BE32-E72D297353CC}">
              <c16:uniqueId val="{00000006-3C6E-4F82-A3EF-8C8B7AF621C7}"/>
            </c:ext>
          </c:extLst>
        </c:ser>
        <c:ser>
          <c:idx val="2"/>
          <c:order val="2"/>
          <c:tx>
            <c:strRef>
              <c:f>Sheet1!$D$1</c:f>
              <c:strCache>
                <c:ptCount val="1"/>
                <c:pt idx="0">
                  <c:v>2022</c:v>
                </c:pt>
              </c:strCache>
            </c:strRef>
          </c:tx>
          <c:spPr>
            <a:ln w="38100" cap="rnd">
              <a:solidFill>
                <a:srgbClr val="CEB888"/>
              </a:solidFill>
              <a:round/>
            </a:ln>
            <a:effectLst/>
          </c:spPr>
          <c:marker>
            <c:symbol val="none"/>
          </c:marker>
          <c:dLbls>
            <c:dLbl>
              <c:idx val="4"/>
              <c:layout>
                <c:manualLayout>
                  <c:x val="-3.6718893332273107E-2"/>
                  <c:y val="-7.560513061957026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13F-4274-AD93-1E5DDD6CC8EE}"/>
                </c:ext>
                <c:ext xmlns:c15="http://schemas.microsoft.com/office/drawing/2012/chart" uri="{CE6537A1-D6FC-4f65-9D91-7224C49458BB}"/>
              </c:extLst>
            </c:dLbl>
            <c:dLbl>
              <c:idx val="6"/>
              <c:layout>
                <c:manualLayout>
                  <c:x val="-3.474263427240918E-2"/>
                  <c:y val="1.65038993713800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C6E-4F82-A3EF-8C8B7AF621C7}"/>
                </c:ext>
                <c:ext xmlns:c15="http://schemas.microsoft.com/office/drawing/2012/chart" uri="{CE6537A1-D6FC-4f65-9D91-7224C49458BB}"/>
              </c:extLst>
            </c:dLbl>
            <c:dLbl>
              <c:idx val="7"/>
              <c:layout>
                <c:manualLayout>
                  <c:x val="-3.6718893332273107E-2"/>
                  <c:y val="2.91644474871061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C6E-4F82-A3EF-8C8B7AF621C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FB4E1"/>
                    </a:solidFill>
                    <a:latin typeface="Century Gothic" panose="020B0502020202020204" pitchFamily="34" charset="0"/>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Sheet1!$D$2:$D$13</c:f>
              <c:numCache>
                <c:formatCode>#,##0</c:formatCode>
                <c:ptCount val="12"/>
                <c:pt idx="0">
                  <c:v>1016</c:v>
                </c:pt>
                <c:pt idx="1">
                  <c:v>1792</c:v>
                </c:pt>
                <c:pt idx="2">
                  <c:v>2936</c:v>
                </c:pt>
                <c:pt idx="3">
                  <c:v>1703</c:v>
                </c:pt>
              </c:numCache>
            </c:numRef>
          </c:val>
          <c:smooth val="1"/>
          <c:extLst xmlns:c16r2="http://schemas.microsoft.com/office/drawing/2015/06/chart">
            <c:ext xmlns:c16="http://schemas.microsoft.com/office/drawing/2014/chart" uri="{C3380CC4-5D6E-409C-BE32-E72D297353CC}">
              <c16:uniqueId val="{00000009-3C6E-4F82-A3EF-8C8B7AF621C7}"/>
            </c:ext>
          </c:extLst>
        </c:ser>
        <c:ser>
          <c:idx val="3"/>
          <c:order val="3"/>
          <c:tx>
            <c:strRef>
              <c:f>Sheet1!$E$1</c:f>
              <c:strCache>
                <c:ptCount val="1"/>
                <c:pt idx="0">
                  <c:v>2022/2021</c:v>
                </c:pt>
              </c:strCache>
            </c:strRef>
          </c:tx>
          <c:spPr>
            <a:ln w="3175" cap="rnd">
              <a:solidFill>
                <a:schemeClr val="bg1"/>
              </a:solidFill>
              <a:round/>
            </a:ln>
            <a:effectLst/>
          </c:spPr>
          <c:marker>
            <c:symbol val="none"/>
          </c:marker>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Sheet1!$E$2:$E$13</c:f>
              <c:numCache>
                <c:formatCode>0%</c:formatCode>
                <c:ptCount val="12"/>
                <c:pt idx="0">
                  <c:v>-0.11652173913043479</c:v>
                </c:pt>
                <c:pt idx="1">
                  <c:v>-0.1676730143985137</c:v>
                </c:pt>
                <c:pt idx="2">
                  <c:v>8.0603606919396387E-2</c:v>
                </c:pt>
                <c:pt idx="3">
                  <c:v>-0.21520737327188941</c:v>
                </c:pt>
              </c:numCache>
            </c:numRef>
          </c:val>
          <c:smooth val="0"/>
          <c:extLst xmlns:c16r2="http://schemas.microsoft.com/office/drawing/2015/06/chart">
            <c:ext xmlns:c16="http://schemas.microsoft.com/office/drawing/2014/chart" uri="{C3380CC4-5D6E-409C-BE32-E72D297353CC}">
              <c16:uniqueId val="{0000000A-3C6E-4F82-A3EF-8C8B7AF621C7}"/>
            </c:ext>
          </c:extLst>
        </c:ser>
        <c:ser>
          <c:idx val="4"/>
          <c:order val="4"/>
          <c:tx>
            <c:strRef>
              <c:f>Sheet1!$F$1</c:f>
              <c:strCache>
                <c:ptCount val="1"/>
                <c:pt idx="0">
                  <c:v>2022/10 Yıl Ort.</c:v>
                </c:pt>
              </c:strCache>
            </c:strRef>
          </c:tx>
          <c:spPr>
            <a:ln w="3175" cap="rnd">
              <a:solidFill>
                <a:srgbClr val="041E42"/>
              </a:solidFill>
              <a:round/>
            </a:ln>
            <a:effectLst/>
          </c:spPr>
          <c:marker>
            <c:symbol val="none"/>
          </c:marker>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Sheet1!$F$2:$F$13</c:f>
              <c:numCache>
                <c:formatCode>0%</c:formatCode>
                <c:ptCount val="12"/>
                <c:pt idx="0">
                  <c:v>0.17728852838933951</c:v>
                </c:pt>
                <c:pt idx="1">
                  <c:v>0.21244925575101489</c:v>
                </c:pt>
                <c:pt idx="2">
                  <c:v>0.26333907056798622</c:v>
                </c:pt>
                <c:pt idx="3">
                  <c:v>-7.041484716157205E-2</c:v>
                </c:pt>
              </c:numCache>
            </c:numRef>
          </c:val>
          <c:smooth val="0"/>
          <c:extLst xmlns:c16r2="http://schemas.microsoft.com/office/drawing/2015/06/chart">
            <c:ext xmlns:c16="http://schemas.microsoft.com/office/drawing/2014/chart" uri="{C3380CC4-5D6E-409C-BE32-E72D297353CC}">
              <c16:uniqueId val="{0000000B-3C6E-4F82-A3EF-8C8B7AF621C7}"/>
            </c:ext>
          </c:extLst>
        </c:ser>
        <c:dLbls>
          <c:showLegendKey val="0"/>
          <c:showVal val="0"/>
          <c:showCatName val="0"/>
          <c:showSerName val="0"/>
          <c:showPercent val="0"/>
          <c:showBubbleSize val="0"/>
        </c:dLbls>
        <c:marker val="1"/>
        <c:smooth val="0"/>
        <c:axId val="-1273891648"/>
        <c:axId val="-1273888928"/>
      </c:lineChart>
      <c:catAx>
        <c:axId val="-1273891648"/>
        <c:scaling>
          <c:orientation val="minMax"/>
        </c:scaling>
        <c:delete val="0"/>
        <c:axPos val="b"/>
        <c:numFmt formatCode="General" sourceLinked="1"/>
        <c:majorTickMark val="none"/>
        <c:minorTickMark val="none"/>
        <c:tickLblPos val="nextTo"/>
        <c:spPr>
          <a:noFill/>
          <a:ln w="9525" cap="flat" cmpd="sng" algn="ctr">
            <a:solidFill>
              <a:srgbClr val="041E4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273888928"/>
        <c:crosses val="autoZero"/>
        <c:auto val="1"/>
        <c:lblAlgn val="ctr"/>
        <c:lblOffset val="100"/>
        <c:noMultiLvlLbl val="0"/>
      </c:catAx>
      <c:valAx>
        <c:axId val="-1273888928"/>
        <c:scaling>
          <c:orientation val="minMax"/>
        </c:scaling>
        <c:delete val="1"/>
        <c:axPos val="l"/>
        <c:numFmt formatCode="#,##0" sourceLinked="1"/>
        <c:majorTickMark val="none"/>
        <c:minorTickMark val="none"/>
        <c:tickLblPos val="nextTo"/>
        <c:crossAx val="-1273891648"/>
        <c:crosses val="autoZero"/>
        <c:crossBetween val="between"/>
      </c:valAx>
      <c:dTable>
        <c:showHorzBorder val="1"/>
        <c:showVertBorder val="1"/>
        <c:showOutline val="1"/>
        <c:showKeys val="1"/>
        <c:spPr>
          <a:noFill/>
          <a:ln w="9525" cap="flat" cmpd="sng" algn="ctr">
            <a:solidFill>
              <a:srgbClr val="041E42"/>
            </a:solidFill>
            <a:round/>
          </a:ln>
          <a:effectLst/>
        </c:spPr>
        <c:txPr>
          <a:bodyPr rot="0" spcFirstLastPara="1" vertOverflow="ellipsis" vert="horz" wrap="square" anchor="ctr" anchorCtr="1"/>
          <a:lstStyle/>
          <a:p>
            <a:pPr rtl="0">
              <a:defRPr sz="700" b="0" i="0" u="none" strike="noStrike" kern="1200" baseline="0">
                <a:solidFill>
                  <a:schemeClr val="tx1"/>
                </a:solidFill>
                <a:latin typeface="Century Gothic" panose="020B0502020202020204" pitchFamily="34" charset="0"/>
                <a:ea typeface="+mn-ea"/>
                <a:cs typeface="+mn-cs"/>
              </a:defRPr>
            </a:pPr>
            <a:endParaRPr lang="tr-TR"/>
          </a:p>
        </c:txPr>
      </c:dTable>
      <c:spPr>
        <a:solidFill>
          <a:schemeClr val="bg1"/>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solidFill>
        <a:srgbClr val="A6A6A6"/>
      </a:solid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4.xml.rels><?xml version="1.0" encoding="UTF-8" standalone="yes"?>
<Relationships xmlns="http://schemas.openxmlformats.org/package/2006/relationships"><Relationship Id="rId1" Type="http://schemas.openxmlformats.org/officeDocument/2006/relationships/image" Target="../media/image7.jpeg"/></Relationships>
</file>

<file path=ppt/drawings/_rels/drawing5.xml.rels><?xml version="1.0" encoding="UTF-8" standalone="yes"?>
<Relationships xmlns="http://schemas.openxmlformats.org/package/2006/relationships"><Relationship Id="rId1" Type="http://schemas.openxmlformats.org/officeDocument/2006/relationships/image" Target="../media/image7.jpeg"/></Relationships>
</file>

<file path=ppt/drawings/_rels/drawing6.xml.rels><?xml version="1.0" encoding="UTF-8" standalone="yes"?>
<Relationships xmlns="http://schemas.openxmlformats.org/package/2006/relationships"><Relationship Id="rId1" Type="http://schemas.openxmlformats.org/officeDocument/2006/relationships/image" Target="../media/image7.jpeg"/></Relationships>
</file>

<file path=ppt/drawings/_rels/drawing7.xml.rels><?xml version="1.0" encoding="UTF-8" standalone="yes"?>
<Relationships xmlns="http://schemas.openxmlformats.org/package/2006/relationships"><Relationship Id="rId1" Type="http://schemas.openxmlformats.org/officeDocument/2006/relationships/image" Target="../media/image7.jpeg"/></Relationships>
</file>

<file path=ppt/drawings/drawing1.xml><?xml version="1.0" encoding="utf-8"?>
<c:userShapes xmlns:c="http://schemas.openxmlformats.org/drawingml/2006/chart">
  <cdr:relSizeAnchor xmlns:cdr="http://schemas.openxmlformats.org/drawingml/2006/chartDrawing">
    <cdr:from>
      <cdr:x>0.09351</cdr:x>
      <cdr:y>0.25422</cdr:y>
    </cdr:from>
    <cdr:to>
      <cdr:x>0.21017</cdr:x>
      <cdr:y>0.35429</cdr:y>
    </cdr:to>
    <cdr:sp macro="" textlink="">
      <cdr:nvSpPr>
        <cdr:cNvPr id="2" name="TextBox 1">
          <a:extLst xmlns:a="http://schemas.openxmlformats.org/drawingml/2006/main">
            <a:ext uri="{FF2B5EF4-FFF2-40B4-BE49-F238E27FC236}">
              <a16:creationId xmlns:a16="http://schemas.microsoft.com/office/drawing/2014/main" xmlns="" id="{431E4DB0-2E66-4691-AFAF-5040BB06AE75}"/>
            </a:ext>
          </a:extLst>
        </cdr:cNvPr>
        <cdr:cNvSpPr txBox="1"/>
      </cdr:nvSpPr>
      <cdr:spPr>
        <a:xfrm xmlns:a="http://schemas.openxmlformats.org/drawingml/2006/main">
          <a:off x="515596" y="748931"/>
          <a:ext cx="643243" cy="2948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b="1" dirty="0">
              <a:solidFill>
                <a:srgbClr val="FF0000"/>
              </a:solidFill>
              <a:latin typeface="Century Gothic" panose="020B0502020202020204" pitchFamily="34" charset="0"/>
            </a:rPr>
            <a:t>-</a:t>
          </a:r>
          <a:r>
            <a:rPr lang="tr-TR" sz="1100" b="1" dirty="0">
              <a:solidFill>
                <a:srgbClr val="FF0000"/>
              </a:solidFill>
              <a:latin typeface="Century Gothic" panose="020B0502020202020204" pitchFamily="34" charset="0"/>
            </a:rPr>
            <a:t>%4</a:t>
          </a:r>
        </a:p>
      </cdr:txBody>
    </cdr:sp>
  </cdr:relSizeAnchor>
  <cdr:relSizeAnchor xmlns:cdr="http://schemas.openxmlformats.org/drawingml/2006/chartDrawing">
    <cdr:from>
      <cdr:x>0.32558</cdr:x>
      <cdr:y>0.44996</cdr:y>
    </cdr:from>
    <cdr:to>
      <cdr:x>0.44224</cdr:x>
      <cdr:y>0.55003</cdr:y>
    </cdr:to>
    <cdr:sp macro="" textlink="">
      <cdr:nvSpPr>
        <cdr:cNvPr id="3" name="TextBox 1">
          <a:extLst xmlns:a="http://schemas.openxmlformats.org/drawingml/2006/main">
            <a:ext uri="{FF2B5EF4-FFF2-40B4-BE49-F238E27FC236}">
              <a16:creationId xmlns:a16="http://schemas.microsoft.com/office/drawing/2014/main" xmlns="" id="{20E61E13-0965-4C1B-B523-273DE9E5A91B}"/>
            </a:ext>
          </a:extLst>
        </cdr:cNvPr>
        <cdr:cNvSpPr txBox="1"/>
      </cdr:nvSpPr>
      <cdr:spPr>
        <a:xfrm xmlns:a="http://schemas.openxmlformats.org/drawingml/2006/main">
          <a:off x="1795214" y="1325583"/>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a:t>
          </a:r>
          <a:r>
            <a:rPr lang="tr-TR" sz="1100" b="1" dirty="0">
              <a:solidFill>
                <a:srgbClr val="FF0000"/>
              </a:solidFill>
              <a:latin typeface="Century Gothic" panose="020B0502020202020204" pitchFamily="34" charset="0"/>
            </a:rPr>
            <a:t>%</a:t>
          </a:r>
          <a:r>
            <a:rPr lang="tr-TR" b="1" dirty="0">
              <a:solidFill>
                <a:srgbClr val="FF0000"/>
              </a:solidFill>
              <a:latin typeface="Century Gothic" panose="020B0502020202020204" pitchFamily="34" charset="0"/>
            </a:rPr>
            <a:t>20</a:t>
          </a:r>
          <a:endParaRPr lang="tr-TR" sz="1100" b="1" dirty="0">
            <a:solidFill>
              <a:srgbClr val="FF0000"/>
            </a:solidFill>
            <a:latin typeface="Century Gothic" panose="020B0502020202020204" pitchFamily="34" charset="0"/>
          </a:endParaRPr>
        </a:p>
      </cdr:txBody>
    </cdr:sp>
  </cdr:relSizeAnchor>
  <cdr:relSizeAnchor xmlns:cdr="http://schemas.openxmlformats.org/drawingml/2006/chartDrawing">
    <cdr:from>
      <cdr:x>0.80191</cdr:x>
      <cdr:y>0.07598</cdr:y>
    </cdr:from>
    <cdr:to>
      <cdr:x>0.91857</cdr:x>
      <cdr:y>0.17605</cdr:y>
    </cdr:to>
    <cdr:sp macro="" textlink="">
      <cdr:nvSpPr>
        <cdr:cNvPr id="4" name="TextBox 1">
          <a:extLst xmlns:a="http://schemas.openxmlformats.org/drawingml/2006/main">
            <a:ext uri="{FF2B5EF4-FFF2-40B4-BE49-F238E27FC236}">
              <a16:creationId xmlns:a16="http://schemas.microsoft.com/office/drawing/2014/main" xmlns="" id="{20E61E13-0965-4C1B-B523-273DE9E5A91B}"/>
            </a:ext>
          </a:extLst>
        </cdr:cNvPr>
        <cdr:cNvSpPr txBox="1"/>
      </cdr:nvSpPr>
      <cdr:spPr>
        <a:xfrm xmlns:a="http://schemas.openxmlformats.org/drawingml/2006/main">
          <a:off x="4421616" y="223831"/>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a:t>
          </a:r>
          <a:r>
            <a:rPr lang="tr-TR" sz="1100" b="1" dirty="0">
              <a:solidFill>
                <a:srgbClr val="FF0000"/>
              </a:solidFill>
              <a:latin typeface="Century Gothic" panose="020B0502020202020204" pitchFamily="34" charset="0"/>
            </a:rPr>
            <a:t>%</a:t>
          </a:r>
          <a:r>
            <a:rPr lang="tr-TR" b="1" dirty="0">
              <a:solidFill>
                <a:srgbClr val="FF0000"/>
              </a:solidFill>
              <a:latin typeface="Century Gothic" panose="020B0502020202020204" pitchFamily="34" charset="0"/>
            </a:rPr>
            <a:t>9</a:t>
          </a:r>
          <a:endParaRPr lang="tr-TR" sz="1100" b="1" dirty="0">
            <a:solidFill>
              <a:srgbClr val="FF0000"/>
            </a:solidFill>
            <a:latin typeface="Century Gothic" panose="020B0502020202020204" pitchFamily="34" charset="0"/>
          </a:endParaRPr>
        </a:p>
      </cdr:txBody>
    </cdr:sp>
  </cdr:relSizeAnchor>
  <cdr:relSizeAnchor xmlns:cdr="http://schemas.openxmlformats.org/drawingml/2006/chartDrawing">
    <cdr:from>
      <cdr:x>0.56107</cdr:x>
      <cdr:y>0.5</cdr:y>
    </cdr:from>
    <cdr:to>
      <cdr:x>0.67773</cdr:x>
      <cdr:y>0.60007</cdr:y>
    </cdr:to>
    <cdr:sp macro="" textlink="">
      <cdr:nvSpPr>
        <cdr:cNvPr id="5" name="TextBox 1">
          <a:extLst xmlns:a="http://schemas.openxmlformats.org/drawingml/2006/main">
            <a:ext uri="{FF2B5EF4-FFF2-40B4-BE49-F238E27FC236}">
              <a16:creationId xmlns:a16="http://schemas.microsoft.com/office/drawing/2014/main" xmlns="" id="{6176689E-40F1-4F7C-89B7-DF0E98F6803C}"/>
            </a:ext>
          </a:extLst>
        </cdr:cNvPr>
        <cdr:cNvSpPr txBox="1"/>
      </cdr:nvSpPr>
      <cdr:spPr>
        <a:xfrm xmlns:a="http://schemas.openxmlformats.org/drawingml/2006/main">
          <a:off x="3093662" y="1472985"/>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a:t>
          </a:r>
          <a:r>
            <a:rPr lang="tr-TR" sz="1100" b="1" dirty="0">
              <a:solidFill>
                <a:srgbClr val="FF0000"/>
              </a:solidFill>
              <a:latin typeface="Century Gothic" panose="020B0502020202020204" pitchFamily="34" charset="0"/>
            </a:rPr>
            <a:t>%</a:t>
          </a:r>
          <a:r>
            <a:rPr lang="tr-TR" b="1" dirty="0">
              <a:solidFill>
                <a:srgbClr val="FF0000"/>
              </a:solidFill>
              <a:latin typeface="Century Gothic" panose="020B0502020202020204" pitchFamily="34" charset="0"/>
            </a:rPr>
            <a:t>9</a:t>
          </a:r>
          <a:endParaRPr lang="tr-TR" sz="1100" b="1" dirty="0">
            <a:solidFill>
              <a:srgbClr val="FF0000"/>
            </a:solidFill>
            <a:latin typeface="Century Gothic" panose="020B0502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0.11895</cdr:x>
      <cdr:y>0.1949</cdr:y>
    </cdr:from>
    <cdr:to>
      <cdr:x>0.23561</cdr:x>
      <cdr:y>0.29497</cdr:y>
    </cdr:to>
    <cdr:sp macro="" textlink="">
      <cdr:nvSpPr>
        <cdr:cNvPr id="2" name="TextBox 1">
          <a:extLst xmlns:a="http://schemas.openxmlformats.org/drawingml/2006/main">
            <a:ext uri="{FF2B5EF4-FFF2-40B4-BE49-F238E27FC236}">
              <a16:creationId xmlns:a16="http://schemas.microsoft.com/office/drawing/2014/main" xmlns="" id="{431E4DB0-2E66-4691-AFAF-5040BB06AE75}"/>
            </a:ext>
          </a:extLst>
        </cdr:cNvPr>
        <cdr:cNvSpPr txBox="1"/>
      </cdr:nvSpPr>
      <cdr:spPr>
        <a:xfrm xmlns:a="http://schemas.openxmlformats.org/drawingml/2006/main">
          <a:off x="741408" y="529684"/>
          <a:ext cx="727160" cy="2719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b="1" dirty="0">
              <a:solidFill>
                <a:srgbClr val="2C5234"/>
              </a:solidFill>
              <a:latin typeface="Century Gothic" panose="020B0502020202020204" pitchFamily="34" charset="0"/>
            </a:rPr>
            <a:t>+%4</a:t>
          </a:r>
        </a:p>
      </cdr:txBody>
    </cdr:sp>
  </cdr:relSizeAnchor>
  <cdr:relSizeAnchor xmlns:cdr="http://schemas.openxmlformats.org/drawingml/2006/chartDrawing">
    <cdr:from>
      <cdr:x>0.44167</cdr:x>
      <cdr:y>0.35952</cdr:y>
    </cdr:from>
    <cdr:to>
      <cdr:x>0.55833</cdr:x>
      <cdr:y>0.4596</cdr:y>
    </cdr:to>
    <cdr:sp macro="" textlink="">
      <cdr:nvSpPr>
        <cdr:cNvPr id="3" name="TextBox 1">
          <a:extLst xmlns:a="http://schemas.openxmlformats.org/drawingml/2006/main">
            <a:ext uri="{FF2B5EF4-FFF2-40B4-BE49-F238E27FC236}">
              <a16:creationId xmlns:a16="http://schemas.microsoft.com/office/drawing/2014/main" xmlns="" id="{20E61E13-0965-4C1B-B523-273DE9E5A91B}"/>
            </a:ext>
          </a:extLst>
        </cdr:cNvPr>
        <cdr:cNvSpPr txBox="1"/>
      </cdr:nvSpPr>
      <cdr:spPr>
        <a:xfrm xmlns:a="http://schemas.openxmlformats.org/drawingml/2006/main">
          <a:off x="2753000" y="964594"/>
          <a:ext cx="727160" cy="268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-%22</a:t>
          </a:r>
          <a:endParaRPr lang="tr-TR" sz="1100" b="1" dirty="0">
            <a:solidFill>
              <a:srgbClr val="FF0000"/>
            </a:solidFill>
            <a:latin typeface="Century Gothic" panose="020B0502020202020204" pitchFamily="34" charset="0"/>
          </a:endParaRPr>
        </a:p>
      </cdr:txBody>
    </cdr:sp>
  </cdr:relSizeAnchor>
  <cdr:relSizeAnchor xmlns:cdr="http://schemas.openxmlformats.org/drawingml/2006/chartDrawing">
    <cdr:from>
      <cdr:x>0.75104</cdr:x>
      <cdr:y>0.0873</cdr:y>
    </cdr:from>
    <cdr:to>
      <cdr:x>0.86771</cdr:x>
      <cdr:y>0.18737</cdr:y>
    </cdr:to>
    <cdr:sp macro="" textlink="">
      <cdr:nvSpPr>
        <cdr:cNvPr id="4" name="TextBox 1">
          <a:extLst xmlns:a="http://schemas.openxmlformats.org/drawingml/2006/main">
            <a:ext uri="{FF2B5EF4-FFF2-40B4-BE49-F238E27FC236}">
              <a16:creationId xmlns:a16="http://schemas.microsoft.com/office/drawing/2014/main" xmlns="" id="{20E61E13-0965-4C1B-B523-273DE9E5A91B}"/>
            </a:ext>
          </a:extLst>
        </cdr:cNvPr>
        <cdr:cNvSpPr txBox="1"/>
      </cdr:nvSpPr>
      <cdr:spPr>
        <a:xfrm xmlns:a="http://schemas.openxmlformats.org/drawingml/2006/main">
          <a:off x="4681362" y="237266"/>
          <a:ext cx="727223" cy="2719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-%7</a:t>
          </a:r>
        </a:p>
      </cdr:txBody>
    </cdr:sp>
  </cdr:relSizeAnchor>
</c:userShapes>
</file>

<file path=ppt/drawings/drawing3.xml><?xml version="1.0" encoding="utf-8"?>
<c:userShapes xmlns:c="http://schemas.openxmlformats.org/drawingml/2006/chart">
  <cdr:relSizeAnchor xmlns:cdr="http://schemas.openxmlformats.org/drawingml/2006/chartDrawing">
    <cdr:from>
      <cdr:x>0.09351</cdr:x>
      <cdr:y>0.25422</cdr:y>
    </cdr:from>
    <cdr:to>
      <cdr:x>0.21017</cdr:x>
      <cdr:y>0.35429</cdr:y>
    </cdr:to>
    <cdr:sp macro="" textlink="">
      <cdr:nvSpPr>
        <cdr:cNvPr id="2" name="TextBox 1">
          <a:extLst xmlns:a="http://schemas.openxmlformats.org/drawingml/2006/main">
            <a:ext uri="{FF2B5EF4-FFF2-40B4-BE49-F238E27FC236}">
              <a16:creationId xmlns:a16="http://schemas.microsoft.com/office/drawing/2014/main" xmlns="" id="{431E4DB0-2E66-4691-AFAF-5040BB06AE75}"/>
            </a:ext>
          </a:extLst>
        </cdr:cNvPr>
        <cdr:cNvSpPr txBox="1"/>
      </cdr:nvSpPr>
      <cdr:spPr>
        <a:xfrm xmlns:a="http://schemas.openxmlformats.org/drawingml/2006/main">
          <a:off x="515596" y="748931"/>
          <a:ext cx="643243" cy="2948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b="1" dirty="0">
              <a:solidFill>
                <a:srgbClr val="FF0000"/>
              </a:solidFill>
              <a:latin typeface="Century Gothic" panose="020B0502020202020204" pitchFamily="34" charset="0"/>
            </a:rPr>
            <a:t>-</a:t>
          </a:r>
          <a:r>
            <a:rPr lang="tr-TR" sz="1100" b="1" dirty="0">
              <a:solidFill>
                <a:srgbClr val="FF0000"/>
              </a:solidFill>
              <a:latin typeface="Century Gothic" panose="020B0502020202020204" pitchFamily="34" charset="0"/>
            </a:rPr>
            <a:t>%</a:t>
          </a:r>
          <a:r>
            <a:rPr lang="tr-TR" b="1" dirty="0">
              <a:solidFill>
                <a:srgbClr val="FF0000"/>
              </a:solidFill>
              <a:latin typeface="Century Gothic" panose="020B0502020202020204" pitchFamily="34" charset="0"/>
            </a:rPr>
            <a:t>26</a:t>
          </a:r>
          <a:endParaRPr lang="tr-TR" sz="1100" b="1" dirty="0">
            <a:solidFill>
              <a:srgbClr val="FF0000"/>
            </a:solidFill>
            <a:latin typeface="Century Gothic" panose="020B0502020202020204" pitchFamily="34" charset="0"/>
          </a:endParaRPr>
        </a:p>
      </cdr:txBody>
    </cdr:sp>
  </cdr:relSizeAnchor>
  <cdr:relSizeAnchor xmlns:cdr="http://schemas.openxmlformats.org/drawingml/2006/chartDrawing">
    <cdr:from>
      <cdr:x>0.32558</cdr:x>
      <cdr:y>0.44996</cdr:y>
    </cdr:from>
    <cdr:to>
      <cdr:x>0.44224</cdr:x>
      <cdr:y>0.55003</cdr:y>
    </cdr:to>
    <cdr:sp macro="" textlink="">
      <cdr:nvSpPr>
        <cdr:cNvPr id="3" name="TextBox 1">
          <a:extLst xmlns:a="http://schemas.openxmlformats.org/drawingml/2006/main">
            <a:ext uri="{FF2B5EF4-FFF2-40B4-BE49-F238E27FC236}">
              <a16:creationId xmlns:a16="http://schemas.microsoft.com/office/drawing/2014/main" xmlns="" id="{20E61E13-0965-4C1B-B523-273DE9E5A91B}"/>
            </a:ext>
          </a:extLst>
        </cdr:cNvPr>
        <cdr:cNvSpPr txBox="1"/>
      </cdr:nvSpPr>
      <cdr:spPr>
        <a:xfrm xmlns:a="http://schemas.openxmlformats.org/drawingml/2006/main">
          <a:off x="1795214" y="1325583"/>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a:t>
          </a:r>
          <a:r>
            <a:rPr lang="tr-TR" sz="1100" b="1" dirty="0">
              <a:solidFill>
                <a:srgbClr val="FF0000"/>
              </a:solidFill>
              <a:latin typeface="Century Gothic" panose="020B0502020202020204" pitchFamily="34" charset="0"/>
            </a:rPr>
            <a:t>%</a:t>
          </a:r>
          <a:r>
            <a:rPr lang="tr-TR" b="1" dirty="0">
              <a:solidFill>
                <a:srgbClr val="FF0000"/>
              </a:solidFill>
              <a:latin typeface="Century Gothic" panose="020B0502020202020204" pitchFamily="34" charset="0"/>
            </a:rPr>
            <a:t>13</a:t>
          </a:r>
          <a:endParaRPr lang="tr-TR" sz="1100" b="1" dirty="0">
            <a:solidFill>
              <a:srgbClr val="FF0000"/>
            </a:solidFill>
            <a:latin typeface="Century Gothic" panose="020B0502020202020204" pitchFamily="34" charset="0"/>
          </a:endParaRPr>
        </a:p>
      </cdr:txBody>
    </cdr:sp>
  </cdr:relSizeAnchor>
  <cdr:relSizeAnchor xmlns:cdr="http://schemas.openxmlformats.org/drawingml/2006/chartDrawing">
    <cdr:from>
      <cdr:x>0.80191</cdr:x>
      <cdr:y>0.07598</cdr:y>
    </cdr:from>
    <cdr:to>
      <cdr:x>0.91857</cdr:x>
      <cdr:y>0.17605</cdr:y>
    </cdr:to>
    <cdr:sp macro="" textlink="">
      <cdr:nvSpPr>
        <cdr:cNvPr id="4" name="TextBox 1">
          <a:extLst xmlns:a="http://schemas.openxmlformats.org/drawingml/2006/main">
            <a:ext uri="{FF2B5EF4-FFF2-40B4-BE49-F238E27FC236}">
              <a16:creationId xmlns:a16="http://schemas.microsoft.com/office/drawing/2014/main" xmlns="" id="{20E61E13-0965-4C1B-B523-273DE9E5A91B}"/>
            </a:ext>
          </a:extLst>
        </cdr:cNvPr>
        <cdr:cNvSpPr txBox="1"/>
      </cdr:nvSpPr>
      <cdr:spPr>
        <a:xfrm xmlns:a="http://schemas.openxmlformats.org/drawingml/2006/main">
          <a:off x="4421616" y="223831"/>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a:t>
          </a:r>
          <a:r>
            <a:rPr lang="tr-TR" sz="1100" b="1" dirty="0">
              <a:solidFill>
                <a:srgbClr val="FF0000"/>
              </a:solidFill>
              <a:latin typeface="Century Gothic" panose="020B0502020202020204" pitchFamily="34" charset="0"/>
            </a:rPr>
            <a:t>%</a:t>
          </a:r>
          <a:r>
            <a:rPr lang="tr-TR" b="1" dirty="0">
              <a:solidFill>
                <a:srgbClr val="FF0000"/>
              </a:solidFill>
              <a:latin typeface="Century Gothic" panose="020B0502020202020204" pitchFamily="34" charset="0"/>
            </a:rPr>
            <a:t>19</a:t>
          </a:r>
          <a:endParaRPr lang="tr-TR" sz="1100" b="1" dirty="0">
            <a:solidFill>
              <a:srgbClr val="FF0000"/>
            </a:solidFill>
            <a:latin typeface="Century Gothic" panose="020B0502020202020204" pitchFamily="34" charset="0"/>
          </a:endParaRPr>
        </a:p>
      </cdr:txBody>
    </cdr:sp>
  </cdr:relSizeAnchor>
  <cdr:relSizeAnchor xmlns:cdr="http://schemas.openxmlformats.org/drawingml/2006/chartDrawing">
    <cdr:from>
      <cdr:x>0.56107</cdr:x>
      <cdr:y>0.5</cdr:y>
    </cdr:from>
    <cdr:to>
      <cdr:x>0.67773</cdr:x>
      <cdr:y>0.60007</cdr:y>
    </cdr:to>
    <cdr:sp macro="" textlink="">
      <cdr:nvSpPr>
        <cdr:cNvPr id="5" name="TextBox 1">
          <a:extLst xmlns:a="http://schemas.openxmlformats.org/drawingml/2006/main">
            <a:ext uri="{FF2B5EF4-FFF2-40B4-BE49-F238E27FC236}">
              <a16:creationId xmlns:a16="http://schemas.microsoft.com/office/drawing/2014/main" xmlns="" id="{6176689E-40F1-4F7C-89B7-DF0E98F6803C}"/>
            </a:ext>
          </a:extLst>
        </cdr:cNvPr>
        <cdr:cNvSpPr txBox="1"/>
      </cdr:nvSpPr>
      <cdr:spPr>
        <a:xfrm xmlns:a="http://schemas.openxmlformats.org/drawingml/2006/main">
          <a:off x="3093662" y="1472985"/>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a:t>
          </a:r>
          <a:r>
            <a:rPr lang="tr-TR" sz="1100" b="1" dirty="0">
              <a:solidFill>
                <a:srgbClr val="FF0000"/>
              </a:solidFill>
              <a:latin typeface="Century Gothic" panose="020B0502020202020204" pitchFamily="34" charset="0"/>
            </a:rPr>
            <a:t>%</a:t>
          </a:r>
          <a:r>
            <a:rPr lang="tr-TR" b="1" dirty="0">
              <a:solidFill>
                <a:srgbClr val="FF0000"/>
              </a:solidFill>
              <a:latin typeface="Century Gothic" panose="020B0502020202020204" pitchFamily="34" charset="0"/>
            </a:rPr>
            <a:t>7</a:t>
          </a:r>
          <a:endParaRPr lang="tr-TR" sz="1100" b="1" dirty="0">
            <a:solidFill>
              <a:srgbClr val="FF0000"/>
            </a:solidFill>
            <a:latin typeface="Century Gothic" panose="020B0502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0.00648</cdr:x>
      <cdr:y>0.01966</cdr:y>
    </cdr:from>
    <cdr:to>
      <cdr:x>0.05736</cdr:x>
      <cdr:y>0.14464</cdr:y>
    </cdr:to>
    <cdr:pic>
      <cdr:nvPicPr>
        <cdr:cNvPr id="4" name="Picture 4" descr="A close up of a sign&#10;&#10;Description automatically generated">
          <a:extLst xmlns:a="http://schemas.openxmlformats.org/drawingml/2006/main">
            <a:ext uri="{FF2B5EF4-FFF2-40B4-BE49-F238E27FC236}">
              <a16:creationId xmlns:a16="http://schemas.microsoft.com/office/drawing/2014/main" xmlns="" id="{8CCD270F-D2B7-4939-AAAB-4F820EA0895A}"/>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31899" y="31899"/>
          <a:ext cx="250586" cy="202830"/>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0.00648</cdr:x>
      <cdr:y>0.01814</cdr:y>
    </cdr:from>
    <cdr:to>
      <cdr:x>0.05736</cdr:x>
      <cdr:y>0.14897</cdr:y>
    </cdr:to>
    <cdr:pic>
      <cdr:nvPicPr>
        <cdr:cNvPr id="2" name="Picture 4" descr="A close up of a sign&#10;&#10;Description automatically generated">
          <a:extLst xmlns:a="http://schemas.openxmlformats.org/drawingml/2006/main">
            <a:ext uri="{FF2B5EF4-FFF2-40B4-BE49-F238E27FC236}">
              <a16:creationId xmlns:a16="http://schemas.microsoft.com/office/drawing/2014/main" xmlns="" id="{18756D15-E812-49DE-91B2-A47C0972E400}"/>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31899" y="31899"/>
          <a:ext cx="250586" cy="230011"/>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0.00648</cdr:x>
      <cdr:y>0.01353</cdr:y>
    </cdr:from>
    <cdr:to>
      <cdr:x>0.05736</cdr:x>
      <cdr:y>0.11821</cdr:y>
    </cdr:to>
    <cdr:pic>
      <cdr:nvPicPr>
        <cdr:cNvPr id="4" name="Picture 4" descr="A close up of a sign&#10;&#10;Description automatically generated">
          <a:extLst xmlns:a="http://schemas.openxmlformats.org/drawingml/2006/main">
            <a:ext uri="{FF2B5EF4-FFF2-40B4-BE49-F238E27FC236}">
              <a16:creationId xmlns:a16="http://schemas.microsoft.com/office/drawing/2014/main" xmlns="" id="{162E6BDF-1B85-4D11-85EC-784973B796C4}"/>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31899" y="29723"/>
          <a:ext cx="250586" cy="230011"/>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0.00648</cdr:x>
      <cdr:y>0.01534</cdr:y>
    </cdr:from>
    <cdr:to>
      <cdr:x>0.05736</cdr:x>
      <cdr:y>0.14032</cdr:y>
    </cdr:to>
    <cdr:pic>
      <cdr:nvPicPr>
        <cdr:cNvPr id="4" name="Picture 4" descr="A close up of a sign&#10;&#10;Description automatically generated">
          <a:extLst xmlns:a="http://schemas.openxmlformats.org/drawingml/2006/main">
            <a:ext uri="{FF2B5EF4-FFF2-40B4-BE49-F238E27FC236}">
              <a16:creationId xmlns:a16="http://schemas.microsoft.com/office/drawing/2014/main" xmlns="" id="{8CCD270F-D2B7-4939-AAAB-4F820EA0895A}"/>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31899" y="24901"/>
          <a:ext cx="250586" cy="20289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208A3-47C8-4B7A-9F22-70090A06280C}" type="datetimeFigureOut">
              <a:rPr lang="tr-TR" smtClean="0"/>
              <a:t>8.05.2022</a:t>
            </a:fld>
            <a:endParaRPr lang="tr-TR"/>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8AFAC-FD06-4E32-AD8A-B630BB3E74C1}" type="slidenum">
              <a:rPr lang="tr-TR" smtClean="0"/>
              <a:t>‹#›</a:t>
            </a:fld>
            <a:endParaRPr lang="tr-TR"/>
          </a:p>
        </p:txBody>
      </p:sp>
    </p:spTree>
    <p:extLst>
      <p:ext uri="{BB962C8B-B14F-4D97-AF65-F5344CB8AC3E}">
        <p14:creationId xmlns:p14="http://schemas.microsoft.com/office/powerpoint/2010/main" val="25380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radingeconomics.com/world/composite-pm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78AFAC-FD06-4E32-AD8A-B630BB3E74C1}" type="slidenum">
              <a:rPr lang="tr-TR" smtClean="0"/>
              <a:t>2</a:t>
            </a:fld>
            <a:endParaRPr lang="tr-TR"/>
          </a:p>
        </p:txBody>
      </p:sp>
    </p:spTree>
    <p:extLst>
      <p:ext uri="{BB962C8B-B14F-4D97-AF65-F5344CB8AC3E}">
        <p14:creationId xmlns:p14="http://schemas.microsoft.com/office/powerpoint/2010/main" val="65503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78AFAC-FD06-4E32-AD8A-B630BB3E74C1}" type="slidenum">
              <a:rPr lang="tr-TR" smtClean="0"/>
              <a:t>3</a:t>
            </a:fld>
            <a:endParaRPr lang="tr-TR"/>
          </a:p>
        </p:txBody>
      </p:sp>
    </p:spTree>
    <p:extLst>
      <p:ext uri="{BB962C8B-B14F-4D97-AF65-F5344CB8AC3E}">
        <p14:creationId xmlns:p14="http://schemas.microsoft.com/office/powerpoint/2010/main" val="85245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78AFAC-FD06-4E32-AD8A-B630BB3E74C1}" type="slidenum">
              <a:rPr lang="tr-TR" smtClean="0"/>
              <a:t>4</a:t>
            </a:fld>
            <a:endParaRPr lang="tr-TR"/>
          </a:p>
        </p:txBody>
      </p:sp>
    </p:spTree>
    <p:extLst>
      <p:ext uri="{BB962C8B-B14F-4D97-AF65-F5344CB8AC3E}">
        <p14:creationId xmlns:p14="http://schemas.microsoft.com/office/powerpoint/2010/main" val="24914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Küresel Bileşik PMI Endeksi : </a:t>
            </a:r>
            <a:r>
              <a:rPr lang="tr-TR" dirty="0">
                <a:hlinkClick r:id="rId3"/>
              </a:rPr>
              <a:t>https://tradingeconomics.com/world/composite-pmi</a:t>
            </a:r>
            <a:endParaRPr lang="tr-TR" dirty="0"/>
          </a:p>
          <a:p>
            <a:endParaRPr lang="tr-TR" dirty="0"/>
          </a:p>
        </p:txBody>
      </p:sp>
      <p:sp>
        <p:nvSpPr>
          <p:cNvPr id="4" name="Slide Number Placeholder 3"/>
          <p:cNvSpPr>
            <a:spLocks noGrp="1"/>
          </p:cNvSpPr>
          <p:nvPr>
            <p:ph type="sldNum" sz="quarter" idx="5"/>
          </p:nvPr>
        </p:nvSpPr>
        <p:spPr/>
        <p:txBody>
          <a:bodyPr/>
          <a:lstStyle/>
          <a:p>
            <a:fld id="{5878AFAC-FD06-4E32-AD8A-B630BB3E74C1}" type="slidenum">
              <a:rPr lang="tr-TR" smtClean="0"/>
              <a:t>5</a:t>
            </a:fld>
            <a:endParaRPr lang="tr-TR"/>
          </a:p>
        </p:txBody>
      </p:sp>
    </p:spTree>
    <p:extLst>
      <p:ext uri="{BB962C8B-B14F-4D97-AF65-F5344CB8AC3E}">
        <p14:creationId xmlns:p14="http://schemas.microsoft.com/office/powerpoint/2010/main" val="410599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78AFAC-FD06-4E32-AD8A-B630BB3E74C1}" type="slidenum">
              <a:rPr lang="tr-TR" smtClean="0"/>
              <a:t>7</a:t>
            </a:fld>
            <a:endParaRPr lang="tr-TR"/>
          </a:p>
        </p:txBody>
      </p:sp>
    </p:spTree>
    <p:extLst>
      <p:ext uri="{BB962C8B-B14F-4D97-AF65-F5344CB8AC3E}">
        <p14:creationId xmlns:p14="http://schemas.microsoft.com/office/powerpoint/2010/main" val="75847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C85AC0-2624-45D4-B2DB-A7E24A731D99}" type="datetime1">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393125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F36A8-BD2C-43C4-AD03-DD20C9E49CBC}" type="datetime1">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171693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C1DD-8B97-4C44-9289-586910B488D8}" type="datetime1">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350450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B21C1-2D0B-4099-837A-B48B0ED266DE}" type="datetime1">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83030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3FCA95-2957-4906-B831-49C3AC078DC5}" type="datetime1">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412130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9AC45-DEFA-4568-9607-5EC29152EB16}" type="datetime1">
              <a:rPr lang="tr-TR" smtClean="0"/>
              <a:t>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414270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BE70CB-7555-41CC-B5C7-E9CE91B98BC0}" type="datetime1">
              <a:rPr lang="tr-TR" smtClean="0"/>
              <a:t>8.05.2022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53117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B10E6-1D40-4862-8721-4EF3EC4CC4CF}" type="datetime1">
              <a:rPr lang="tr-TR" smtClean="0"/>
              <a:t>8.05.2022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288857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95346-9F73-46BC-A895-EC523D551514}" type="datetime1">
              <a:rPr lang="tr-TR" smtClean="0"/>
              <a:t>8.05.2022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94976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CEF577-7EBE-42E9-93F3-3FC0132A456E}" type="datetime1">
              <a:rPr lang="tr-TR" smtClean="0"/>
              <a:t>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117960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2BB5CD-EFB4-4685-9311-4914245D905D}" type="datetime1">
              <a:rPr lang="tr-TR" smtClean="0"/>
              <a:t>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231817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80FD1C-5386-44F4-BC74-E1983F7BC2AF}" type="datetime1">
              <a:rPr lang="tr-TR" smtClean="0"/>
              <a:t>8.05.2022</a:t>
            </a:fld>
            <a:endParaRPr lang="tr-T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187AFF8-81DF-4D44-A660-0F2136B4E293}" type="slidenum">
              <a:rPr lang="tr-TR" smtClean="0"/>
              <a:t>‹#›</a:t>
            </a:fld>
            <a:endParaRPr lang="tr-TR"/>
          </a:p>
        </p:txBody>
      </p:sp>
      <p:sp>
        <p:nvSpPr>
          <p:cNvPr id="7" name="MSIPCMContentMarking" descr="{&quot;HashCode&quot;:-817682047,&quot;Placement&quot;:&quot;Footer&quot;}">
            <a:extLst>
              <a:ext uri="{FF2B5EF4-FFF2-40B4-BE49-F238E27FC236}">
                <a16:creationId xmlns:a16="http://schemas.microsoft.com/office/drawing/2014/main" xmlns="" id="{2C2395C2-55A6-412E-9872-82F411D6846A}"/>
              </a:ext>
            </a:extLst>
          </p:cNvPr>
          <p:cNvSpPr txBox="1"/>
          <p:nvPr userDrawn="1"/>
        </p:nvSpPr>
        <p:spPr>
          <a:xfrm>
            <a:off x="0" y="9677836"/>
            <a:ext cx="4413491" cy="228163"/>
          </a:xfrm>
          <a:prstGeom prst="rect">
            <a:avLst/>
          </a:prstGeom>
          <a:noFill/>
        </p:spPr>
        <p:txBody>
          <a:bodyPr vert="horz" wrap="square" lIns="0" tIns="0" rIns="0" bIns="0" rtlCol="0" anchor="ctr" anchorCtr="1">
            <a:spAutoFit/>
          </a:bodyPr>
          <a:lstStyle/>
          <a:p>
            <a:pPr algn="l">
              <a:spcBef>
                <a:spcPts val="0"/>
              </a:spcBef>
              <a:spcAft>
                <a:spcPts val="0"/>
              </a:spcAft>
            </a:pPr>
            <a:r>
              <a:rPr lang="tr-TR" sz="800">
                <a:solidFill>
                  <a:srgbClr val="008000"/>
                </a:solidFill>
                <a:latin typeface="Calibri" panose="020F0502020204030204" pitchFamily="34" charset="0"/>
              </a:rPr>
              <a:t>Kurumsal bilgiler içermektedir. Sadece ilgili ekipler ve 3. taraflar ile kontrollü olarak paylaşılmalıdır.</a:t>
            </a:r>
          </a:p>
        </p:txBody>
      </p:sp>
    </p:spTree>
    <p:extLst>
      <p:ext uri="{BB962C8B-B14F-4D97-AF65-F5344CB8AC3E}">
        <p14:creationId xmlns:p14="http://schemas.microsoft.com/office/powerpoint/2010/main" val="3591674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jp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47D94BC-2191-4A2D-8EA6-DC4C32B220A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26917" r="26917"/>
          <a:stretch/>
        </p:blipFill>
        <p:spPr>
          <a:xfrm>
            <a:off x="0" y="-4"/>
            <a:ext cx="6858000" cy="9906000"/>
          </a:xfrm>
          <a:prstGeom prst="rect">
            <a:avLst/>
          </a:prstGeom>
        </p:spPr>
      </p:pic>
      <p:sp>
        <p:nvSpPr>
          <p:cNvPr id="147" name="Rectangle 146">
            <a:extLst>
              <a:ext uri="{FF2B5EF4-FFF2-40B4-BE49-F238E27FC236}">
                <a16:creationId xmlns:a16="http://schemas.microsoft.com/office/drawing/2014/main" xmlns="" id="{F8CE406B-2E4B-4FF8-86F6-3B75915122A9}"/>
              </a:ext>
            </a:extLst>
          </p:cNvPr>
          <p:cNvSpPr/>
          <p:nvPr/>
        </p:nvSpPr>
        <p:spPr>
          <a:xfrm>
            <a:off x="230136" y="223832"/>
            <a:ext cx="6397728" cy="2230349"/>
          </a:xfrm>
          <a:prstGeom prst="rect">
            <a:avLst/>
          </a:prstGeom>
          <a:solidFill>
            <a:srgbClr val="0FB4E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8" name="TextBox 147">
            <a:extLst>
              <a:ext uri="{FF2B5EF4-FFF2-40B4-BE49-F238E27FC236}">
                <a16:creationId xmlns:a16="http://schemas.microsoft.com/office/drawing/2014/main" xmlns="" id="{BB332BEC-4E88-468E-88D2-6F0D4F16C0EA}"/>
              </a:ext>
            </a:extLst>
          </p:cNvPr>
          <p:cNvSpPr txBox="1"/>
          <p:nvPr/>
        </p:nvSpPr>
        <p:spPr>
          <a:xfrm>
            <a:off x="230136" y="615731"/>
            <a:ext cx="3622563" cy="1446550"/>
          </a:xfrm>
          <a:prstGeom prst="rect">
            <a:avLst/>
          </a:prstGeom>
          <a:noFill/>
        </p:spPr>
        <p:txBody>
          <a:bodyPr wrap="square" rtlCol="0">
            <a:spAutoFit/>
          </a:bodyPr>
          <a:lstStyle/>
          <a:p>
            <a:pPr lvl="1"/>
            <a:r>
              <a:rPr lang="tr-TR" sz="3200" b="1" dirty="0">
                <a:solidFill>
                  <a:schemeClr val="bg1"/>
                </a:solidFill>
                <a:latin typeface="Century Gothic" panose="020B0502020202020204" pitchFamily="34" charset="0"/>
                <a:ea typeface="Verdana" panose="020B0604030504040204" pitchFamily="34" charset="0"/>
              </a:rPr>
              <a:t>Basın Bülteni</a:t>
            </a:r>
          </a:p>
          <a:p>
            <a:pPr lvl="1"/>
            <a:r>
              <a:rPr lang="tr-TR" sz="2800" dirty="0">
                <a:solidFill>
                  <a:schemeClr val="bg1"/>
                </a:solidFill>
                <a:latin typeface="Century Gothic" panose="020B0502020202020204" pitchFamily="34" charset="0"/>
                <a:ea typeface="Verdana" panose="020B0604030504040204" pitchFamily="34" charset="0"/>
              </a:rPr>
              <a:t>NİSAN</a:t>
            </a:r>
          </a:p>
          <a:p>
            <a:pPr lvl="1"/>
            <a:r>
              <a:rPr lang="tr-TR" sz="2800" dirty="0">
                <a:solidFill>
                  <a:schemeClr val="bg1"/>
                </a:solidFill>
                <a:latin typeface="Century Gothic" panose="020B0502020202020204" pitchFamily="34" charset="0"/>
                <a:ea typeface="Verdana" panose="020B0604030504040204" pitchFamily="34" charset="0"/>
              </a:rPr>
              <a:t>2022</a:t>
            </a:r>
          </a:p>
        </p:txBody>
      </p:sp>
      <p:sp>
        <p:nvSpPr>
          <p:cNvPr id="152" name="Rectangle 151">
            <a:extLst>
              <a:ext uri="{FF2B5EF4-FFF2-40B4-BE49-F238E27FC236}">
                <a16:creationId xmlns:a16="http://schemas.microsoft.com/office/drawing/2014/main" xmlns="" id="{AFAF99D7-D4D9-4CDC-B420-1356ADC4397A}"/>
              </a:ext>
            </a:extLst>
          </p:cNvPr>
          <p:cNvSpPr/>
          <p:nvPr/>
        </p:nvSpPr>
        <p:spPr>
          <a:xfrm>
            <a:off x="5034890" y="8089194"/>
            <a:ext cx="1592974" cy="1592974"/>
          </a:xfrm>
          <a:prstGeom prst="rect">
            <a:avLst/>
          </a:prstGeom>
          <a:solidFill>
            <a:srgbClr val="0FB4E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a:extLst>
              <a:ext uri="{FF2B5EF4-FFF2-40B4-BE49-F238E27FC236}">
                <a16:creationId xmlns:a16="http://schemas.microsoft.com/office/drawing/2014/main" xmlns="" id="{9A680EB4-CFB1-4E69-B2CC-678024771F91}"/>
              </a:ext>
            </a:extLst>
          </p:cNvPr>
          <p:cNvSpPr txBox="1"/>
          <p:nvPr/>
        </p:nvSpPr>
        <p:spPr>
          <a:xfrm>
            <a:off x="5073134" y="8424016"/>
            <a:ext cx="1516487" cy="923330"/>
          </a:xfrm>
          <a:prstGeom prst="rect">
            <a:avLst/>
          </a:prstGeom>
          <a:noFill/>
        </p:spPr>
        <p:txBody>
          <a:bodyPr wrap="square" rtlCol="0">
            <a:spAutoFit/>
          </a:bodyPr>
          <a:lstStyle/>
          <a:p>
            <a:r>
              <a:rPr lang="tr-TR" b="1" i="1" dirty="0">
                <a:solidFill>
                  <a:schemeClr val="bg1"/>
                </a:solidFill>
                <a:latin typeface="Century Gothic" panose="020B0502020202020204" pitchFamily="34" charset="0"/>
                <a:ea typeface="Verdana" panose="020B0604030504040204" pitchFamily="34" charset="0"/>
              </a:rPr>
              <a:t>AĞIR TİCARİ </a:t>
            </a:r>
          </a:p>
          <a:p>
            <a:r>
              <a:rPr lang="tr-TR" b="1" i="1" dirty="0">
                <a:solidFill>
                  <a:schemeClr val="bg1"/>
                </a:solidFill>
                <a:latin typeface="Century Gothic" panose="020B0502020202020204" pitchFamily="34" charset="0"/>
                <a:ea typeface="Verdana" panose="020B0604030504040204" pitchFamily="34" charset="0"/>
              </a:rPr>
              <a:t>ARAÇLAR</a:t>
            </a:r>
          </a:p>
          <a:p>
            <a:r>
              <a:rPr lang="tr-TR" b="1" i="1" dirty="0">
                <a:solidFill>
                  <a:schemeClr val="bg1"/>
                </a:solidFill>
                <a:latin typeface="Century Gothic" panose="020B0502020202020204" pitchFamily="34" charset="0"/>
                <a:ea typeface="Verdana" panose="020B0604030504040204" pitchFamily="34" charset="0"/>
              </a:rPr>
              <a:t>DERNEĞİ</a:t>
            </a:r>
          </a:p>
        </p:txBody>
      </p:sp>
      <p:pic>
        <p:nvPicPr>
          <p:cNvPr id="7" name="Picture 6" descr="A close up of a sign&#10;&#10;Description automatically generated">
            <a:extLst>
              <a:ext uri="{FF2B5EF4-FFF2-40B4-BE49-F238E27FC236}">
                <a16:creationId xmlns:a16="http://schemas.microsoft.com/office/drawing/2014/main" xmlns="" id="{7E133809-5D05-4A33-8F72-E1E49F570C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22" t="-1" r="9489" b="51994"/>
          <a:stretch/>
        </p:blipFill>
        <p:spPr>
          <a:xfrm>
            <a:off x="5553117" y="338227"/>
            <a:ext cx="946634" cy="929659"/>
          </a:xfrm>
          <a:prstGeom prst="rect">
            <a:avLst/>
          </a:prstGeom>
        </p:spPr>
      </p:pic>
    </p:spTree>
    <p:extLst>
      <p:ext uri="{BB962C8B-B14F-4D97-AF65-F5344CB8AC3E}">
        <p14:creationId xmlns:p14="http://schemas.microsoft.com/office/powerpoint/2010/main" val="72369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İçerik Yer Tutucusu 27">
            <a:extLst>
              <a:ext uri="{FF2B5EF4-FFF2-40B4-BE49-F238E27FC236}">
                <a16:creationId xmlns:a16="http://schemas.microsoft.com/office/drawing/2014/main" xmlns="" id="{56DE9327-B0F5-42E5-BD47-8A4160A00E01}"/>
              </a:ext>
            </a:extLst>
          </p:cNvPr>
          <p:cNvGraphicFramePr>
            <a:graphicFrameLocks noGrp="1"/>
          </p:cNvGraphicFramePr>
          <p:nvPr>
            <p:ph idx="1"/>
            <p:extLst>
              <p:ext uri="{D42A27DB-BD31-4B8C-83A1-F6EECF244321}">
                <p14:modId xmlns:p14="http://schemas.microsoft.com/office/powerpoint/2010/main" val="2712949523"/>
              </p:ext>
            </p:extLst>
          </p:nvPr>
        </p:nvGraphicFramePr>
        <p:xfrm>
          <a:off x="266640" y="1525158"/>
          <a:ext cx="6324713" cy="3835407"/>
        </p:xfrm>
        <a:graphic>
          <a:graphicData uri="http://schemas.openxmlformats.org/drawingml/2006/table">
            <a:tbl>
              <a:tblPr/>
              <a:tblGrid>
                <a:gridCol w="1768388">
                  <a:extLst>
                    <a:ext uri="{9D8B030D-6E8A-4147-A177-3AD203B41FA5}">
                      <a16:colId xmlns:a16="http://schemas.microsoft.com/office/drawing/2014/main" xmlns="" val="3575480647"/>
                    </a:ext>
                  </a:extLst>
                </a:gridCol>
                <a:gridCol w="1174547">
                  <a:extLst>
                    <a:ext uri="{9D8B030D-6E8A-4147-A177-3AD203B41FA5}">
                      <a16:colId xmlns:a16="http://schemas.microsoft.com/office/drawing/2014/main" xmlns="" val="328010473"/>
                    </a:ext>
                  </a:extLst>
                </a:gridCol>
                <a:gridCol w="1019661">
                  <a:extLst>
                    <a:ext uri="{9D8B030D-6E8A-4147-A177-3AD203B41FA5}">
                      <a16:colId xmlns:a16="http://schemas.microsoft.com/office/drawing/2014/main" xmlns="" val="488796281"/>
                    </a:ext>
                  </a:extLst>
                </a:gridCol>
                <a:gridCol w="813148">
                  <a:extLst>
                    <a:ext uri="{9D8B030D-6E8A-4147-A177-3AD203B41FA5}">
                      <a16:colId xmlns:a16="http://schemas.microsoft.com/office/drawing/2014/main" xmlns="" val="3504982965"/>
                    </a:ext>
                  </a:extLst>
                </a:gridCol>
                <a:gridCol w="771030">
                  <a:extLst>
                    <a:ext uri="{9D8B030D-6E8A-4147-A177-3AD203B41FA5}">
                      <a16:colId xmlns:a16="http://schemas.microsoft.com/office/drawing/2014/main" xmlns="" val="1004929445"/>
                    </a:ext>
                  </a:extLst>
                </a:gridCol>
                <a:gridCol w="777939">
                  <a:extLst>
                    <a:ext uri="{9D8B030D-6E8A-4147-A177-3AD203B41FA5}">
                      <a16:colId xmlns:a16="http://schemas.microsoft.com/office/drawing/2014/main" xmlns="" val="1013968865"/>
                    </a:ext>
                  </a:extLst>
                </a:gridCol>
              </a:tblGrid>
              <a:tr h="347689">
                <a:tc gridSpan="6">
                  <a:txBody>
                    <a:bodyPr/>
                    <a:lstStyle/>
                    <a:p>
                      <a:pPr algn="ctr" fontAlgn="ctr"/>
                      <a:r>
                        <a:rPr lang="tr-TR" sz="1400" b="1" i="0" u="none" strike="noStrike" dirty="0">
                          <a:effectLst/>
                          <a:latin typeface="Century Gothic" panose="020B0502020202020204" pitchFamily="34" charset="0"/>
                        </a:rPr>
                        <a:t>PERAKENDE SATIŞ ADEDİ (NİSAN 2022)</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775126136"/>
                  </a:ext>
                </a:extLst>
              </a:tr>
              <a:tr h="347689">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KOLUMAN</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KRONE</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SCHMITZ</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TIRSAN</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T</a:t>
                      </a:r>
                      <a:r>
                        <a:rPr lang="tr-TR" sz="1400" b="1" i="0" u="none" strike="noStrike" kern="1200" dirty="0">
                          <a:solidFill>
                            <a:schemeClr val="tx1"/>
                          </a:solidFill>
                          <a:effectLst/>
                          <a:latin typeface="Century Gothic" panose="020B0502020202020204" pitchFamily="34" charset="0"/>
                          <a:ea typeface="+mn-ea"/>
                          <a:cs typeface="+mn-cs"/>
                        </a:rPr>
                        <a:t>OPLAM</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85422971"/>
                  </a:ext>
                </a:extLst>
              </a:tr>
              <a:tr h="347689">
                <a:tc>
                  <a:txBody>
                    <a:bodyPr/>
                    <a:lstStyle/>
                    <a:p>
                      <a:pPr lvl="1" algn="l" fontAlgn="ctr"/>
                      <a:r>
                        <a:rPr lang="tr-TR" sz="1400" b="1" i="0" u="none" strike="noStrike" dirty="0">
                          <a:effectLst/>
                          <a:latin typeface="Century Gothic" panose="020B0502020202020204" pitchFamily="34" charset="0"/>
                        </a:rPr>
                        <a:t>TENTELİ/PERDELİ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548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896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03014996"/>
                  </a:ext>
                </a:extLst>
              </a:tr>
              <a:tr h="347689">
                <a:tc>
                  <a:txBody>
                    <a:bodyPr/>
                    <a:lstStyle/>
                    <a:p>
                      <a:pPr lvl="1" algn="l" fontAlgn="ctr"/>
                      <a:r>
                        <a:rPr lang="tr-TR" sz="1400" b="1" i="0" u="none" strike="noStrike" dirty="0">
                          <a:effectLst/>
                          <a:latin typeface="Century Gothic" panose="020B0502020202020204" pitchFamily="34" charset="0"/>
                        </a:rPr>
                        <a:t>KUTU TİPİ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53569862"/>
                  </a:ext>
                </a:extLst>
              </a:tr>
              <a:tr h="347689">
                <a:tc>
                  <a:txBody>
                    <a:bodyPr/>
                    <a:lstStyle/>
                    <a:p>
                      <a:pPr lvl="1" algn="l" fontAlgn="ctr"/>
                      <a:r>
                        <a:rPr lang="tr-TR" sz="1400" b="1" i="0" u="none" strike="noStrike" dirty="0">
                          <a:effectLst/>
                          <a:latin typeface="Century Gothic" panose="020B0502020202020204" pitchFamily="34" charset="0"/>
                        </a:rPr>
                        <a:t>FRİGORİFİK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153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50269573"/>
                  </a:ext>
                </a:extLst>
              </a:tr>
              <a:tr h="347689">
                <a:tc>
                  <a:txBody>
                    <a:bodyPr/>
                    <a:lstStyle/>
                    <a:p>
                      <a:pPr lvl="1" algn="l" fontAlgn="ctr"/>
                      <a:r>
                        <a:rPr lang="tr-TR" sz="1400" b="1" i="0" u="none" strike="noStrike" dirty="0">
                          <a:effectLst/>
                          <a:latin typeface="Century Gothic" panose="020B0502020202020204" pitchFamily="34" charset="0"/>
                        </a:rPr>
                        <a:t>PLATFORM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79899608"/>
                  </a:ext>
                </a:extLst>
              </a:tr>
              <a:tr h="326763">
                <a:tc>
                  <a:txBody>
                    <a:bodyPr/>
                    <a:lstStyle/>
                    <a:p>
                      <a:pPr lvl="1" algn="l" fontAlgn="ctr"/>
                      <a:r>
                        <a:rPr lang="tr-TR" sz="1400" b="1" i="0" u="none" strike="noStrike" dirty="0">
                          <a:effectLst/>
                          <a:latin typeface="Century Gothic" panose="020B0502020202020204" pitchFamily="34" charset="0"/>
                        </a:rPr>
                        <a:t>SASİ ARAÇLAR</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858753338"/>
                  </a:ext>
                </a:extLst>
              </a:tr>
              <a:tr h="378263">
                <a:tc>
                  <a:txBody>
                    <a:bodyPr/>
                    <a:lstStyle/>
                    <a:p>
                      <a:pPr lvl="1" algn="l" fontAlgn="ctr"/>
                      <a:r>
                        <a:rPr lang="tr-TR" sz="1400" b="1" i="0" u="none" strike="noStrike" dirty="0">
                          <a:effectLst/>
                          <a:latin typeface="Century Gothic" panose="020B0502020202020204" pitchFamily="34" charset="0"/>
                        </a:rPr>
                        <a:t>DÖKME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33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129982857"/>
                  </a:ext>
                </a:extLst>
              </a:tr>
              <a:tr h="348869">
                <a:tc>
                  <a:txBody>
                    <a:bodyPr/>
                    <a:lstStyle/>
                    <a:p>
                      <a:pPr marL="342900" marR="0" lvl="1" indent="0" algn="l"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SIVI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68808768"/>
                  </a:ext>
                </a:extLst>
              </a:tr>
              <a:tr h="347689">
                <a:tc>
                  <a:txBody>
                    <a:bodyPr/>
                    <a:lstStyle/>
                    <a:p>
                      <a:pPr lvl="1" algn="l" fontAlgn="ctr"/>
                      <a:r>
                        <a:rPr lang="tr-TR" sz="1400" b="1" i="0" u="none" strike="noStrike" dirty="0">
                          <a:effectLst/>
                          <a:latin typeface="Century Gothic" panose="020B0502020202020204" pitchFamily="34" charset="0"/>
                        </a:rPr>
                        <a:t>ÖZEL</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23681119"/>
                  </a:ext>
                </a:extLst>
              </a:tr>
              <a:tr h="347689">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675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1.226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36612682"/>
                  </a:ext>
                </a:extLst>
              </a:tr>
            </a:tbl>
          </a:graphicData>
        </a:graphic>
      </p:graphicFrame>
      <p:pic>
        <p:nvPicPr>
          <p:cNvPr id="25" name="Picture 6" descr="A close up of a sign&#10;&#10;Description automatically generated">
            <a:extLst>
              <a:ext uri="{FF2B5EF4-FFF2-40B4-BE49-F238E27FC236}">
                <a16:creationId xmlns:a16="http://schemas.microsoft.com/office/drawing/2014/main" xmlns="" id="{5CCFB3BA-5B9B-4535-A233-FB5CF6E41B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27" name="Metin kutusu 26">
            <a:extLst>
              <a:ext uri="{FF2B5EF4-FFF2-40B4-BE49-F238E27FC236}">
                <a16:creationId xmlns:a16="http://schemas.microsoft.com/office/drawing/2014/main" xmlns="" id="{0553F01C-2FE8-4EE0-B3B5-1ED08D3D1D8B}"/>
              </a:ext>
            </a:extLst>
          </p:cNvPr>
          <p:cNvSpPr txBox="1"/>
          <p:nvPr/>
        </p:nvSpPr>
        <p:spPr>
          <a:xfrm>
            <a:off x="494588" y="739429"/>
            <a:ext cx="574675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Perakende Satış Adetleri</a:t>
            </a:r>
          </a:p>
          <a:p>
            <a:pPr marL="0" marR="0" lvl="0" indent="0" algn="ctr"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Century Gothic" panose="020B0502020202020204" pitchFamily="34" charset="0"/>
                <a:ea typeface="Verdana" panose="020B0604030504040204" pitchFamily="34" charset="0"/>
              </a:rPr>
              <a:t>Semi-Treyler </a:t>
            </a: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Araç Pazarı</a:t>
            </a:r>
          </a:p>
        </p:txBody>
      </p:sp>
      <p:graphicFrame>
        <p:nvGraphicFramePr>
          <p:cNvPr id="5" name="İçerik Yer Tutucusu 27">
            <a:extLst>
              <a:ext uri="{FF2B5EF4-FFF2-40B4-BE49-F238E27FC236}">
                <a16:creationId xmlns:a16="http://schemas.microsoft.com/office/drawing/2014/main" xmlns="" id="{46F9A743-A5FD-4597-96A4-A5C07E99FAEC}"/>
              </a:ext>
            </a:extLst>
          </p:cNvPr>
          <p:cNvGraphicFramePr>
            <a:graphicFrameLocks/>
          </p:cNvGraphicFramePr>
          <p:nvPr>
            <p:extLst>
              <p:ext uri="{D42A27DB-BD31-4B8C-83A1-F6EECF244321}">
                <p14:modId xmlns:p14="http://schemas.microsoft.com/office/powerpoint/2010/main" val="116235241"/>
              </p:ext>
            </p:extLst>
          </p:nvPr>
        </p:nvGraphicFramePr>
        <p:xfrm>
          <a:off x="266640" y="5671585"/>
          <a:ext cx="6324713" cy="3835407"/>
        </p:xfrm>
        <a:graphic>
          <a:graphicData uri="http://schemas.openxmlformats.org/drawingml/2006/table">
            <a:tbl>
              <a:tblPr/>
              <a:tblGrid>
                <a:gridCol w="1768388">
                  <a:extLst>
                    <a:ext uri="{9D8B030D-6E8A-4147-A177-3AD203B41FA5}">
                      <a16:colId xmlns:a16="http://schemas.microsoft.com/office/drawing/2014/main" xmlns="" val="3575480647"/>
                    </a:ext>
                  </a:extLst>
                </a:gridCol>
                <a:gridCol w="1174547">
                  <a:extLst>
                    <a:ext uri="{9D8B030D-6E8A-4147-A177-3AD203B41FA5}">
                      <a16:colId xmlns:a16="http://schemas.microsoft.com/office/drawing/2014/main" xmlns="" val="328010473"/>
                    </a:ext>
                  </a:extLst>
                </a:gridCol>
                <a:gridCol w="1019661">
                  <a:extLst>
                    <a:ext uri="{9D8B030D-6E8A-4147-A177-3AD203B41FA5}">
                      <a16:colId xmlns:a16="http://schemas.microsoft.com/office/drawing/2014/main" xmlns="" val="488796281"/>
                    </a:ext>
                  </a:extLst>
                </a:gridCol>
                <a:gridCol w="813148">
                  <a:extLst>
                    <a:ext uri="{9D8B030D-6E8A-4147-A177-3AD203B41FA5}">
                      <a16:colId xmlns:a16="http://schemas.microsoft.com/office/drawing/2014/main" xmlns="" val="3504982965"/>
                    </a:ext>
                  </a:extLst>
                </a:gridCol>
                <a:gridCol w="771030">
                  <a:extLst>
                    <a:ext uri="{9D8B030D-6E8A-4147-A177-3AD203B41FA5}">
                      <a16:colId xmlns:a16="http://schemas.microsoft.com/office/drawing/2014/main" xmlns="" val="1004929445"/>
                    </a:ext>
                  </a:extLst>
                </a:gridCol>
                <a:gridCol w="777939">
                  <a:extLst>
                    <a:ext uri="{9D8B030D-6E8A-4147-A177-3AD203B41FA5}">
                      <a16:colId xmlns:a16="http://schemas.microsoft.com/office/drawing/2014/main" xmlns="" val="1013968865"/>
                    </a:ext>
                  </a:extLst>
                </a:gridCol>
              </a:tblGrid>
              <a:tr h="347689">
                <a:tc gridSpan="6">
                  <a:txBody>
                    <a:bodyPr/>
                    <a:lstStyle/>
                    <a:p>
                      <a:pPr algn="ctr" fontAlgn="ctr"/>
                      <a:r>
                        <a:rPr lang="tr-TR" sz="1400" b="1" i="0" u="none" strike="noStrike" dirty="0">
                          <a:effectLst/>
                          <a:latin typeface="Century Gothic" panose="020B0502020202020204" pitchFamily="34" charset="0"/>
                        </a:rPr>
                        <a:t>PERAKENDE SATIŞ ADEDİ (OCAK-NİSAN 2022)</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775126136"/>
                  </a:ext>
                </a:extLst>
              </a:tr>
              <a:tr h="347689">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KOLUMAN</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KRONE</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SCHMITZ</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TIRSAN</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T</a:t>
                      </a:r>
                      <a:r>
                        <a:rPr lang="tr-TR" sz="1400" b="1" i="0" u="none" strike="noStrike" kern="1200" dirty="0">
                          <a:solidFill>
                            <a:schemeClr val="tx1"/>
                          </a:solidFill>
                          <a:effectLst/>
                          <a:latin typeface="Century Gothic" panose="020B0502020202020204" pitchFamily="34" charset="0"/>
                          <a:ea typeface="+mn-ea"/>
                          <a:cs typeface="+mn-cs"/>
                        </a:rPr>
                        <a:t>OPLAM</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85422971"/>
                  </a:ext>
                </a:extLst>
              </a:tr>
              <a:tr h="347689">
                <a:tc>
                  <a:txBody>
                    <a:bodyPr/>
                    <a:lstStyle/>
                    <a:p>
                      <a:pPr lvl="1" algn="l" fontAlgn="ctr"/>
                      <a:r>
                        <a:rPr lang="tr-TR" sz="1400" b="1" i="0" u="none" strike="noStrike" dirty="0">
                          <a:effectLst/>
                          <a:latin typeface="Century Gothic" panose="020B0502020202020204" pitchFamily="34" charset="0"/>
                        </a:rPr>
                        <a:t>TENTELİ/PERDELİ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1.509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2.579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03014996"/>
                  </a:ext>
                </a:extLst>
              </a:tr>
              <a:tr h="347689">
                <a:tc>
                  <a:txBody>
                    <a:bodyPr/>
                    <a:lstStyle/>
                    <a:p>
                      <a:pPr lvl="1" algn="l" fontAlgn="ctr"/>
                      <a:r>
                        <a:rPr lang="tr-TR" sz="1400" b="1" i="0" u="none" strike="noStrike" dirty="0">
                          <a:effectLst/>
                          <a:latin typeface="Century Gothic" panose="020B0502020202020204" pitchFamily="34" charset="0"/>
                        </a:rPr>
                        <a:t>KUTU TİPİ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53569862"/>
                  </a:ext>
                </a:extLst>
              </a:tr>
              <a:tr h="347689">
                <a:tc>
                  <a:txBody>
                    <a:bodyPr/>
                    <a:lstStyle/>
                    <a:p>
                      <a:pPr lvl="1" algn="l" fontAlgn="ctr"/>
                      <a:r>
                        <a:rPr lang="tr-TR" sz="1400" b="1" i="0" u="none" strike="noStrike" dirty="0">
                          <a:effectLst/>
                          <a:latin typeface="Century Gothic" panose="020B0502020202020204" pitchFamily="34" charset="0"/>
                        </a:rPr>
                        <a:t>FRİGORİFİK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52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449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50269573"/>
                  </a:ext>
                </a:extLst>
              </a:tr>
              <a:tr h="347689">
                <a:tc>
                  <a:txBody>
                    <a:bodyPr/>
                    <a:lstStyle/>
                    <a:p>
                      <a:pPr lvl="1" algn="l" fontAlgn="ctr"/>
                      <a:r>
                        <a:rPr lang="tr-TR" sz="1400" b="1" i="0" u="none" strike="noStrike" dirty="0">
                          <a:effectLst/>
                          <a:latin typeface="Century Gothic" panose="020B0502020202020204" pitchFamily="34" charset="0"/>
                        </a:rPr>
                        <a:t>PLATFORM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130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350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79899608"/>
                  </a:ext>
                </a:extLst>
              </a:tr>
              <a:tr h="326763">
                <a:tc>
                  <a:txBody>
                    <a:bodyPr/>
                    <a:lstStyle/>
                    <a:p>
                      <a:pPr lvl="1" algn="l" fontAlgn="ctr"/>
                      <a:r>
                        <a:rPr lang="tr-TR" sz="1400" b="1" i="0" u="none" strike="noStrike" dirty="0">
                          <a:effectLst/>
                          <a:latin typeface="Century Gothic" panose="020B0502020202020204" pitchFamily="34" charset="0"/>
                        </a:rPr>
                        <a:t>SASİ ARAÇLAR</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34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858753338"/>
                  </a:ext>
                </a:extLst>
              </a:tr>
              <a:tr h="378263">
                <a:tc>
                  <a:txBody>
                    <a:bodyPr/>
                    <a:lstStyle/>
                    <a:p>
                      <a:pPr lvl="1" algn="l" fontAlgn="ctr"/>
                      <a:r>
                        <a:rPr lang="tr-TR" sz="1400" b="1" i="0" u="none" strike="noStrike" dirty="0">
                          <a:effectLst/>
                          <a:latin typeface="Century Gothic" panose="020B0502020202020204" pitchFamily="34" charset="0"/>
                        </a:rPr>
                        <a:t>DÖKME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98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129982857"/>
                  </a:ext>
                </a:extLst>
              </a:tr>
              <a:tr h="348869">
                <a:tc>
                  <a:txBody>
                    <a:bodyPr/>
                    <a:lstStyle/>
                    <a:p>
                      <a:pPr marL="342900" marR="0" lvl="1" indent="0" algn="l"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SIVI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34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68808768"/>
                  </a:ext>
                </a:extLst>
              </a:tr>
              <a:tr h="347689">
                <a:tc>
                  <a:txBody>
                    <a:bodyPr/>
                    <a:lstStyle/>
                    <a:p>
                      <a:pPr lvl="1" algn="l" fontAlgn="ctr"/>
                      <a:r>
                        <a:rPr lang="tr-TR" sz="1400" b="1" i="0" u="none" strike="noStrike" dirty="0">
                          <a:effectLst/>
                          <a:latin typeface="Century Gothic" panose="020B0502020202020204" pitchFamily="34" charset="0"/>
                        </a:rPr>
                        <a:t>ÖZEL</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23681119"/>
                  </a:ext>
                </a:extLst>
              </a:tr>
              <a:tr h="347689">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375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608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1.893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3.585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36612682"/>
                  </a:ext>
                </a:extLst>
              </a:tr>
            </a:tbl>
          </a:graphicData>
        </a:graphic>
      </p:graphicFrame>
    </p:spTree>
    <p:extLst>
      <p:ext uri="{BB962C8B-B14F-4D97-AF65-F5344CB8AC3E}">
        <p14:creationId xmlns:p14="http://schemas.microsoft.com/office/powerpoint/2010/main" val="384508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7E133809-5D05-4A33-8F72-E1E49F570C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xmlns="" id="{9A680EB4-CFB1-4E69-B2CC-678024771F91}"/>
              </a:ext>
            </a:extLst>
          </p:cNvPr>
          <p:cNvSpPr txBox="1"/>
          <p:nvPr/>
        </p:nvSpPr>
        <p:spPr>
          <a:xfrm>
            <a:off x="140207" y="1142480"/>
            <a:ext cx="6577586"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Century Gothic" panose="020B0502020202020204" pitchFamily="34" charset="0"/>
                <a:ea typeface="Verdana" panose="020B0604030504040204" pitchFamily="34" charset="0"/>
              </a:rPr>
              <a:t>TAİD Hakkında</a:t>
            </a:r>
            <a:endPar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p:txBody>
      </p:sp>
      <p:sp>
        <p:nvSpPr>
          <p:cNvPr id="70" name="TextBox 69">
            <a:extLst>
              <a:ext uri="{FF2B5EF4-FFF2-40B4-BE49-F238E27FC236}">
                <a16:creationId xmlns:a16="http://schemas.microsoft.com/office/drawing/2014/main" xmlns="" id="{8EFEFCE7-61E5-41B4-9045-8D51237D3EAD}"/>
              </a:ext>
            </a:extLst>
          </p:cNvPr>
          <p:cNvSpPr txBox="1"/>
          <p:nvPr/>
        </p:nvSpPr>
        <p:spPr>
          <a:xfrm>
            <a:off x="140207" y="1641554"/>
            <a:ext cx="6577586" cy="2015936"/>
          </a:xfrm>
          <a:prstGeom prst="rect">
            <a:avLst/>
          </a:prstGeom>
          <a:noFill/>
        </p:spPr>
        <p:txBody>
          <a:bodyPr wrap="square" rtlCol="0">
            <a:spAutoFit/>
          </a:bodyPr>
          <a:lstStyle/>
          <a:p>
            <a:pPr lvl="0">
              <a:defRPr/>
            </a:pPr>
            <a:r>
              <a:rPr lang="tr-TR" sz="1250" dirty="0">
                <a:solidFill>
                  <a:prstClr val="black"/>
                </a:solidFill>
                <a:latin typeface="Century Gothic" panose="020B0502020202020204" pitchFamily="34" charset="0"/>
                <a:ea typeface="Verdana" panose="020B0604030504040204" pitchFamily="34" charset="0"/>
              </a:rPr>
              <a:t>Kısa adı TAİD olan Ağır Ticari Araçlar Derneği, Mayıs 2000’de Ticari Araç İthalatçıları Derneği adıyla kurulmuştur. Kuruluş çalışmalarına 1999 yılında başlayan TAİD, Avrupa’nın önde gelen ticari araç üreticilerinin ülkemizdeki ithalatçılarını bir dernek çatısı altında toplamıştır.</a:t>
            </a:r>
          </a:p>
          <a:p>
            <a:pPr lvl="0">
              <a:defRPr/>
            </a:pPr>
            <a:r>
              <a:rPr lang="tr-TR" sz="1250" dirty="0">
                <a:solidFill>
                  <a:prstClr val="black"/>
                </a:solidFill>
                <a:latin typeface="Century Gothic" panose="020B0502020202020204" pitchFamily="34" charset="0"/>
                <a:ea typeface="Verdana" panose="020B0604030504040204" pitchFamily="34" charset="0"/>
              </a:rPr>
              <a:t>Derneğin amacı, Ülkemizde yerleşik ağır ticari araç (azami yüklü ağırlığı 3,5 ton ve üzeri ticari taşıt araçları ve bunların tamamlayıcısı treyler ve diğer üstyapılar) imalatçı, ithalatçı ve distribütörlerini temsilen kullanıcı sektörlerin Avrupa Birliği normları doğrultusunda gelişimini sağlamak, tüketici ve toplum yararına taşımacılık sektörü ile ilgili diğer kuruluşlarla işbirliğinde bulunmak ve sektör mensuplarının hak ve yararlarını gözetmektir. </a:t>
            </a:r>
          </a:p>
        </p:txBody>
      </p:sp>
      <p:sp>
        <p:nvSpPr>
          <p:cNvPr id="71" name="TextBox 70">
            <a:extLst>
              <a:ext uri="{FF2B5EF4-FFF2-40B4-BE49-F238E27FC236}">
                <a16:creationId xmlns:a16="http://schemas.microsoft.com/office/drawing/2014/main" xmlns="" id="{57E0B0DA-EEB8-48B4-987C-D69C506D3B89}"/>
              </a:ext>
            </a:extLst>
          </p:cNvPr>
          <p:cNvSpPr txBox="1"/>
          <p:nvPr/>
        </p:nvSpPr>
        <p:spPr>
          <a:xfrm>
            <a:off x="140207" y="3787232"/>
            <a:ext cx="6577586"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TAİD Üyeleri</a:t>
            </a:r>
          </a:p>
        </p:txBody>
      </p:sp>
      <p:sp>
        <p:nvSpPr>
          <p:cNvPr id="76" name="TextBox 75">
            <a:extLst>
              <a:ext uri="{FF2B5EF4-FFF2-40B4-BE49-F238E27FC236}">
                <a16:creationId xmlns:a16="http://schemas.microsoft.com/office/drawing/2014/main" xmlns="" id="{8A4551E9-5209-4184-A197-57AB9F9B3B90}"/>
              </a:ext>
            </a:extLst>
          </p:cNvPr>
          <p:cNvSpPr txBox="1"/>
          <p:nvPr/>
        </p:nvSpPr>
        <p:spPr>
          <a:xfrm>
            <a:off x="140207" y="7525792"/>
            <a:ext cx="6577586"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Century Gothic" panose="020B0502020202020204" pitchFamily="34" charset="0"/>
                <a:ea typeface="Verdana" panose="020B0604030504040204" pitchFamily="34" charset="0"/>
              </a:rPr>
              <a:t>TAİD İletişim</a:t>
            </a:r>
            <a:endPar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p:txBody>
      </p:sp>
      <p:sp>
        <p:nvSpPr>
          <p:cNvPr id="77" name="TextBox 76">
            <a:extLst>
              <a:ext uri="{FF2B5EF4-FFF2-40B4-BE49-F238E27FC236}">
                <a16:creationId xmlns:a16="http://schemas.microsoft.com/office/drawing/2014/main" xmlns="" id="{F2C34DD4-DD48-405E-8465-16E5D732340C}"/>
              </a:ext>
            </a:extLst>
          </p:cNvPr>
          <p:cNvSpPr txBox="1"/>
          <p:nvPr/>
        </p:nvSpPr>
        <p:spPr>
          <a:xfrm>
            <a:off x="140207" y="8024866"/>
            <a:ext cx="6577586" cy="738664"/>
          </a:xfrm>
          <a:prstGeom prst="rect">
            <a:avLst/>
          </a:prstGeom>
          <a:noFill/>
        </p:spPr>
        <p:txBody>
          <a:bodyPr wrap="square" rtlCol="0">
            <a:spAutoFit/>
          </a:bodyPr>
          <a:lstStyle/>
          <a:p>
            <a:pPr lvl="0">
              <a:defRPr/>
            </a:pPr>
            <a:r>
              <a:rPr lang="tr-TR" sz="1400" b="1" dirty="0">
                <a:solidFill>
                  <a:prstClr val="black"/>
                </a:solidFill>
                <a:latin typeface="Century Gothic" panose="020B0502020202020204" pitchFamily="34" charset="0"/>
                <a:ea typeface="Verdana" panose="020B0604030504040204" pitchFamily="34" charset="0"/>
              </a:rPr>
              <a:t>Mustafa Şehirli</a:t>
            </a:r>
          </a:p>
          <a:p>
            <a:pPr lvl="0">
              <a:defRPr/>
            </a:pPr>
            <a:r>
              <a:rPr lang="tr-TR" sz="1400" dirty="0">
                <a:solidFill>
                  <a:prstClr val="black"/>
                </a:solidFill>
                <a:latin typeface="Century Gothic" panose="020B0502020202020204" pitchFamily="34" charset="0"/>
                <a:ea typeface="Verdana" panose="020B0604030504040204" pitchFamily="34" charset="0"/>
              </a:rPr>
              <a:t>Genel Sekreter</a:t>
            </a:r>
          </a:p>
          <a:p>
            <a:pPr lvl="0">
              <a:defRPr/>
            </a:pPr>
            <a:r>
              <a:rPr lang="tr-TR" sz="1400" i="1" dirty="0">
                <a:solidFill>
                  <a:prstClr val="black"/>
                </a:solidFill>
                <a:latin typeface="Century Gothic" panose="020B0502020202020204" pitchFamily="34" charset="0"/>
                <a:ea typeface="Verdana" panose="020B0604030504040204" pitchFamily="34" charset="0"/>
              </a:rPr>
              <a:t>taid@taid.org.tr </a:t>
            </a:r>
          </a:p>
        </p:txBody>
      </p:sp>
      <p:sp>
        <p:nvSpPr>
          <p:cNvPr id="20" name="Rectangle 19">
            <a:extLst>
              <a:ext uri="{FF2B5EF4-FFF2-40B4-BE49-F238E27FC236}">
                <a16:creationId xmlns:a16="http://schemas.microsoft.com/office/drawing/2014/main" xmlns="" id="{94062076-E94F-4AEA-A7A9-C2EB6770B8BB}"/>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Group 4">
            <a:extLst>
              <a:ext uri="{FF2B5EF4-FFF2-40B4-BE49-F238E27FC236}">
                <a16:creationId xmlns:a16="http://schemas.microsoft.com/office/drawing/2014/main" xmlns="" id="{74CBDDFE-0F50-4911-8746-F6B186087E30}"/>
              </a:ext>
            </a:extLst>
          </p:cNvPr>
          <p:cNvGrpSpPr/>
          <p:nvPr/>
        </p:nvGrpSpPr>
        <p:grpSpPr>
          <a:xfrm>
            <a:off x="1867732" y="4327474"/>
            <a:ext cx="1620000" cy="597895"/>
            <a:chOff x="74756" y="4314509"/>
            <a:chExt cx="1620000" cy="597895"/>
          </a:xfrm>
        </p:grpSpPr>
        <p:pic>
          <p:nvPicPr>
            <p:cNvPr id="4" name="Picture 3">
              <a:extLst>
                <a:ext uri="{FF2B5EF4-FFF2-40B4-BE49-F238E27FC236}">
                  <a16:creationId xmlns:a16="http://schemas.microsoft.com/office/drawing/2014/main" xmlns="" id="{C363ADA5-B058-48CE-A01A-D8F00C57373D}"/>
                </a:ext>
              </a:extLst>
            </p:cNvPr>
            <p:cNvPicPr>
              <a:picLocks noChangeAspect="1"/>
            </p:cNvPicPr>
            <p:nvPr/>
          </p:nvPicPr>
          <p:blipFill rotWithShape="1">
            <a:blip r:embed="rId3"/>
            <a:srcRect b="33164"/>
            <a:stretch/>
          </p:blipFill>
          <p:spPr>
            <a:xfrm>
              <a:off x="74756" y="4314509"/>
              <a:ext cx="1620000" cy="407274"/>
            </a:xfrm>
            <a:prstGeom prst="rect">
              <a:avLst/>
            </a:prstGeom>
          </p:spPr>
        </p:pic>
        <p:sp>
          <p:nvSpPr>
            <p:cNvPr id="2" name="TextBox 1">
              <a:extLst>
                <a:ext uri="{FF2B5EF4-FFF2-40B4-BE49-F238E27FC236}">
                  <a16:creationId xmlns:a16="http://schemas.microsoft.com/office/drawing/2014/main" xmlns="" id="{79197CA6-3ED4-4945-8932-2AA4D7929B89}"/>
                </a:ext>
              </a:extLst>
            </p:cNvPr>
            <p:cNvSpPr txBox="1"/>
            <p:nvPr/>
          </p:nvSpPr>
          <p:spPr>
            <a:xfrm>
              <a:off x="172862" y="4727738"/>
              <a:ext cx="1423788"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Doğuş Otomotiv Servis ve Tic. A.Ş.</a:t>
              </a:r>
            </a:p>
          </p:txBody>
        </p:sp>
      </p:grpSp>
      <p:grpSp>
        <p:nvGrpSpPr>
          <p:cNvPr id="21" name="Group 20">
            <a:extLst>
              <a:ext uri="{FF2B5EF4-FFF2-40B4-BE49-F238E27FC236}">
                <a16:creationId xmlns:a16="http://schemas.microsoft.com/office/drawing/2014/main" xmlns="" id="{CD565D77-FD1A-4C0A-A2B2-B96D4733F0B6}"/>
              </a:ext>
            </a:extLst>
          </p:cNvPr>
          <p:cNvGrpSpPr/>
          <p:nvPr/>
        </p:nvGrpSpPr>
        <p:grpSpPr>
          <a:xfrm>
            <a:off x="3501105" y="4364277"/>
            <a:ext cx="1620000" cy="597895"/>
            <a:chOff x="1756138" y="4314509"/>
            <a:chExt cx="1620000" cy="597895"/>
          </a:xfrm>
        </p:grpSpPr>
        <p:pic>
          <p:nvPicPr>
            <p:cNvPr id="6" name="Picture 5">
              <a:extLst>
                <a:ext uri="{FF2B5EF4-FFF2-40B4-BE49-F238E27FC236}">
                  <a16:creationId xmlns:a16="http://schemas.microsoft.com/office/drawing/2014/main" xmlns="" id="{7463A3C3-E138-43DF-8A49-BEA189FD7FC7}"/>
                </a:ext>
              </a:extLst>
            </p:cNvPr>
            <p:cNvPicPr>
              <a:picLocks noChangeAspect="1"/>
            </p:cNvPicPr>
            <p:nvPr/>
          </p:nvPicPr>
          <p:blipFill rotWithShape="1">
            <a:blip r:embed="rId4"/>
            <a:srcRect b="26256"/>
            <a:stretch/>
          </p:blipFill>
          <p:spPr>
            <a:xfrm>
              <a:off x="1756138" y="4314509"/>
              <a:ext cx="1620000" cy="455612"/>
            </a:xfrm>
            <a:prstGeom prst="rect">
              <a:avLst/>
            </a:prstGeom>
          </p:spPr>
        </p:pic>
        <p:sp>
          <p:nvSpPr>
            <p:cNvPr id="84" name="TextBox 83">
              <a:extLst>
                <a:ext uri="{FF2B5EF4-FFF2-40B4-BE49-F238E27FC236}">
                  <a16:creationId xmlns:a16="http://schemas.microsoft.com/office/drawing/2014/main" xmlns="" id="{0A6D8949-DBE6-4996-BC75-C5E8A9A505B9}"/>
                </a:ext>
              </a:extLst>
            </p:cNvPr>
            <p:cNvSpPr txBox="1"/>
            <p:nvPr/>
          </p:nvSpPr>
          <p:spPr>
            <a:xfrm>
              <a:off x="1993706" y="4727738"/>
              <a:ext cx="1144865"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Ford Otomotiv Sanayi A.Ş.</a:t>
              </a:r>
            </a:p>
          </p:txBody>
        </p:sp>
      </p:grpSp>
      <p:grpSp>
        <p:nvGrpSpPr>
          <p:cNvPr id="22" name="Group 21">
            <a:extLst>
              <a:ext uri="{FF2B5EF4-FFF2-40B4-BE49-F238E27FC236}">
                <a16:creationId xmlns:a16="http://schemas.microsoft.com/office/drawing/2014/main" xmlns="" id="{3C6D4BCD-1DD9-4D16-9885-B83B951C3CEC}"/>
              </a:ext>
            </a:extLst>
          </p:cNvPr>
          <p:cNvGrpSpPr/>
          <p:nvPr/>
        </p:nvGrpSpPr>
        <p:grpSpPr>
          <a:xfrm>
            <a:off x="5121105" y="4314509"/>
            <a:ext cx="1524510" cy="638491"/>
            <a:chOff x="3451016" y="4314509"/>
            <a:chExt cx="1620000" cy="597895"/>
          </a:xfrm>
        </p:grpSpPr>
        <p:pic>
          <p:nvPicPr>
            <p:cNvPr id="8" name="Picture 7">
              <a:extLst>
                <a:ext uri="{FF2B5EF4-FFF2-40B4-BE49-F238E27FC236}">
                  <a16:creationId xmlns:a16="http://schemas.microsoft.com/office/drawing/2014/main" xmlns="" id="{6BEBE584-E372-44C3-B20E-569D9613A4DB}"/>
                </a:ext>
              </a:extLst>
            </p:cNvPr>
            <p:cNvPicPr>
              <a:picLocks noChangeAspect="1"/>
            </p:cNvPicPr>
            <p:nvPr/>
          </p:nvPicPr>
          <p:blipFill rotWithShape="1">
            <a:blip r:embed="rId5"/>
            <a:srcRect b="25536"/>
            <a:stretch/>
          </p:blipFill>
          <p:spPr>
            <a:xfrm>
              <a:off x="3451016" y="4314509"/>
              <a:ext cx="1620000" cy="446522"/>
            </a:xfrm>
            <a:prstGeom prst="rect">
              <a:avLst/>
            </a:prstGeom>
          </p:spPr>
        </p:pic>
        <p:sp>
          <p:nvSpPr>
            <p:cNvPr id="85" name="TextBox 84">
              <a:extLst>
                <a:ext uri="{FF2B5EF4-FFF2-40B4-BE49-F238E27FC236}">
                  <a16:creationId xmlns:a16="http://schemas.microsoft.com/office/drawing/2014/main" xmlns="" id="{C71EDA37-A4AE-44F9-9D33-55DC24E91C16}"/>
                </a:ext>
              </a:extLst>
            </p:cNvPr>
            <p:cNvSpPr txBox="1"/>
            <p:nvPr/>
          </p:nvSpPr>
          <p:spPr>
            <a:xfrm>
              <a:off x="3621258" y="4727738"/>
              <a:ext cx="1279517"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Iveco</a:t>
              </a:r>
              <a:r>
                <a:rPr lang="tr-TR" sz="600" dirty="0">
                  <a:solidFill>
                    <a:srgbClr val="53565A"/>
                  </a:solidFill>
                  <a:latin typeface="Century Gothic" panose="020B0502020202020204" pitchFamily="34" charset="0"/>
                </a:rPr>
                <a:t> Araç Sanayi ve Tic. A.Ş.</a:t>
              </a:r>
            </a:p>
          </p:txBody>
        </p:sp>
      </p:grpSp>
      <p:grpSp>
        <p:nvGrpSpPr>
          <p:cNvPr id="24" name="Group 23">
            <a:extLst>
              <a:ext uri="{FF2B5EF4-FFF2-40B4-BE49-F238E27FC236}">
                <a16:creationId xmlns:a16="http://schemas.microsoft.com/office/drawing/2014/main" xmlns="" id="{E2A0369B-F5E0-44FC-805E-7F9E9646436B}"/>
              </a:ext>
            </a:extLst>
          </p:cNvPr>
          <p:cNvGrpSpPr/>
          <p:nvPr/>
        </p:nvGrpSpPr>
        <p:grpSpPr>
          <a:xfrm>
            <a:off x="180235" y="5021292"/>
            <a:ext cx="1620000" cy="590211"/>
            <a:chOff x="61260" y="5039440"/>
            <a:chExt cx="1620000" cy="590211"/>
          </a:xfrm>
        </p:grpSpPr>
        <p:pic>
          <p:nvPicPr>
            <p:cNvPr id="10" name="Picture 9">
              <a:extLst>
                <a:ext uri="{FF2B5EF4-FFF2-40B4-BE49-F238E27FC236}">
                  <a16:creationId xmlns:a16="http://schemas.microsoft.com/office/drawing/2014/main" xmlns="" id="{C7792C45-B0E7-40E7-9327-FA3C8B4C7283}"/>
                </a:ext>
              </a:extLst>
            </p:cNvPr>
            <p:cNvPicPr>
              <a:picLocks noChangeAspect="1"/>
            </p:cNvPicPr>
            <p:nvPr/>
          </p:nvPicPr>
          <p:blipFill rotWithShape="1">
            <a:blip r:embed="rId6"/>
            <a:srcRect b="31260"/>
            <a:stretch/>
          </p:blipFill>
          <p:spPr>
            <a:xfrm>
              <a:off x="61260" y="5039440"/>
              <a:ext cx="1620000" cy="405545"/>
            </a:xfrm>
            <a:prstGeom prst="rect">
              <a:avLst/>
            </a:prstGeom>
          </p:spPr>
        </p:pic>
        <p:sp>
          <p:nvSpPr>
            <p:cNvPr id="87" name="TextBox 86">
              <a:extLst>
                <a:ext uri="{FF2B5EF4-FFF2-40B4-BE49-F238E27FC236}">
                  <a16:creationId xmlns:a16="http://schemas.microsoft.com/office/drawing/2014/main" xmlns="" id="{FC8C0788-A597-411E-BFB7-C69F9B25BBDA}"/>
                </a:ext>
              </a:extLst>
            </p:cNvPr>
            <p:cNvSpPr txBox="1"/>
            <p:nvPr/>
          </p:nvSpPr>
          <p:spPr>
            <a:xfrm>
              <a:off x="237112" y="5444985"/>
              <a:ext cx="1268296"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Koluman Motorlu Araçlar A.Ş.</a:t>
              </a:r>
            </a:p>
          </p:txBody>
        </p:sp>
      </p:grpSp>
      <p:grpSp>
        <p:nvGrpSpPr>
          <p:cNvPr id="25" name="Group 24">
            <a:extLst>
              <a:ext uri="{FF2B5EF4-FFF2-40B4-BE49-F238E27FC236}">
                <a16:creationId xmlns:a16="http://schemas.microsoft.com/office/drawing/2014/main" xmlns="" id="{9D40FAAE-3B8C-438D-A17A-8EB926264AFE}"/>
              </a:ext>
            </a:extLst>
          </p:cNvPr>
          <p:cNvGrpSpPr/>
          <p:nvPr/>
        </p:nvGrpSpPr>
        <p:grpSpPr>
          <a:xfrm>
            <a:off x="1881105" y="5078130"/>
            <a:ext cx="1620000" cy="590211"/>
            <a:chOff x="1756138" y="5039440"/>
            <a:chExt cx="1620000" cy="590211"/>
          </a:xfrm>
        </p:grpSpPr>
        <p:pic>
          <p:nvPicPr>
            <p:cNvPr id="12" name="Picture 11">
              <a:extLst>
                <a:ext uri="{FF2B5EF4-FFF2-40B4-BE49-F238E27FC236}">
                  <a16:creationId xmlns:a16="http://schemas.microsoft.com/office/drawing/2014/main" xmlns="" id="{F391529E-9920-4304-BF48-EB2E2169032C}"/>
                </a:ext>
              </a:extLst>
            </p:cNvPr>
            <p:cNvPicPr>
              <a:picLocks noChangeAspect="1"/>
            </p:cNvPicPr>
            <p:nvPr/>
          </p:nvPicPr>
          <p:blipFill rotWithShape="1">
            <a:blip r:embed="rId7"/>
            <a:srcRect b="31106"/>
            <a:stretch/>
          </p:blipFill>
          <p:spPr>
            <a:xfrm>
              <a:off x="1756138" y="5039440"/>
              <a:ext cx="1620000" cy="405545"/>
            </a:xfrm>
            <a:prstGeom prst="rect">
              <a:avLst/>
            </a:prstGeom>
          </p:spPr>
        </p:pic>
        <p:sp>
          <p:nvSpPr>
            <p:cNvPr id="88" name="TextBox 87">
              <a:extLst>
                <a:ext uri="{FF2B5EF4-FFF2-40B4-BE49-F238E27FC236}">
                  <a16:creationId xmlns:a16="http://schemas.microsoft.com/office/drawing/2014/main" xmlns="" id="{C9146BB7-851F-4E0E-971F-1D1EF2E420E6}"/>
                </a:ext>
              </a:extLst>
            </p:cNvPr>
            <p:cNvSpPr txBox="1"/>
            <p:nvPr/>
          </p:nvSpPr>
          <p:spPr>
            <a:xfrm>
              <a:off x="1968859" y="5444985"/>
              <a:ext cx="1194558"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Krone</a:t>
              </a:r>
              <a:r>
                <a:rPr lang="tr-TR" sz="600" dirty="0">
                  <a:solidFill>
                    <a:srgbClr val="53565A"/>
                  </a:solidFill>
                  <a:latin typeface="Century Gothic" panose="020B0502020202020204" pitchFamily="34" charset="0"/>
                </a:rPr>
                <a:t> </a:t>
              </a:r>
              <a:r>
                <a:rPr lang="tr-TR" sz="600" dirty="0" err="1">
                  <a:solidFill>
                    <a:srgbClr val="53565A"/>
                  </a:solidFill>
                  <a:latin typeface="Century Gothic" panose="020B0502020202020204" pitchFamily="34" charset="0"/>
                </a:rPr>
                <a:t>Trailler</a:t>
              </a:r>
              <a:r>
                <a:rPr lang="tr-TR" sz="600" dirty="0">
                  <a:solidFill>
                    <a:srgbClr val="53565A"/>
                  </a:solidFill>
                  <a:latin typeface="Century Gothic" panose="020B0502020202020204" pitchFamily="34" charset="0"/>
                </a:rPr>
                <a:t> </a:t>
              </a:r>
              <a:r>
                <a:rPr lang="tr-TR" sz="600" dirty="0" err="1">
                  <a:solidFill>
                    <a:srgbClr val="53565A"/>
                  </a:solidFill>
                  <a:latin typeface="Century Gothic" panose="020B0502020202020204" pitchFamily="34" charset="0"/>
                </a:rPr>
                <a:t>Int</a:t>
              </a:r>
              <a:r>
                <a:rPr lang="tr-TR" sz="600" dirty="0">
                  <a:solidFill>
                    <a:srgbClr val="53565A"/>
                  </a:solidFill>
                  <a:latin typeface="Century Gothic" panose="020B0502020202020204" pitchFamily="34" charset="0"/>
                </a:rPr>
                <a:t>. Tic. Ltd. Şti.</a:t>
              </a:r>
            </a:p>
          </p:txBody>
        </p:sp>
      </p:grpSp>
      <p:grpSp>
        <p:nvGrpSpPr>
          <p:cNvPr id="26" name="Group 25">
            <a:extLst>
              <a:ext uri="{FF2B5EF4-FFF2-40B4-BE49-F238E27FC236}">
                <a16:creationId xmlns:a16="http://schemas.microsoft.com/office/drawing/2014/main" xmlns="" id="{6E58D05A-21F7-4798-85FB-73ADBADCEC71}"/>
              </a:ext>
            </a:extLst>
          </p:cNvPr>
          <p:cNvGrpSpPr/>
          <p:nvPr/>
        </p:nvGrpSpPr>
        <p:grpSpPr>
          <a:xfrm>
            <a:off x="3608829" y="5062378"/>
            <a:ext cx="1404552" cy="590211"/>
            <a:chOff x="3436035" y="5039440"/>
            <a:chExt cx="1404552" cy="590211"/>
          </a:xfrm>
        </p:grpSpPr>
        <p:pic>
          <p:nvPicPr>
            <p:cNvPr id="13" name="Picture 12">
              <a:extLst>
                <a:ext uri="{FF2B5EF4-FFF2-40B4-BE49-F238E27FC236}">
                  <a16:creationId xmlns:a16="http://schemas.microsoft.com/office/drawing/2014/main" xmlns="" id="{C455EBC9-0729-4BD0-9D0E-3B063CA45D66}"/>
                </a:ext>
              </a:extLst>
            </p:cNvPr>
            <p:cNvPicPr>
              <a:picLocks noChangeAspect="1"/>
            </p:cNvPicPr>
            <p:nvPr/>
          </p:nvPicPr>
          <p:blipFill rotWithShape="1">
            <a:blip r:embed="rId8"/>
            <a:srcRect b="20843"/>
            <a:stretch/>
          </p:blipFill>
          <p:spPr>
            <a:xfrm>
              <a:off x="3437802" y="5039440"/>
              <a:ext cx="1401019" cy="416689"/>
            </a:xfrm>
            <a:prstGeom prst="rect">
              <a:avLst/>
            </a:prstGeom>
          </p:spPr>
        </p:pic>
        <p:sp>
          <p:nvSpPr>
            <p:cNvPr id="89" name="TextBox 88">
              <a:extLst>
                <a:ext uri="{FF2B5EF4-FFF2-40B4-BE49-F238E27FC236}">
                  <a16:creationId xmlns:a16="http://schemas.microsoft.com/office/drawing/2014/main" xmlns="" id="{485214D7-1A98-46F2-8422-EC2C8193BD5D}"/>
                </a:ext>
              </a:extLst>
            </p:cNvPr>
            <p:cNvSpPr txBox="1"/>
            <p:nvPr/>
          </p:nvSpPr>
          <p:spPr>
            <a:xfrm>
              <a:off x="3436035" y="5444985"/>
              <a:ext cx="1404552"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MAN Kamyon ve Otobüs Tic. A.Ş.</a:t>
              </a:r>
            </a:p>
          </p:txBody>
        </p:sp>
      </p:grpSp>
      <p:grpSp>
        <p:nvGrpSpPr>
          <p:cNvPr id="27" name="Group 26">
            <a:extLst>
              <a:ext uri="{FF2B5EF4-FFF2-40B4-BE49-F238E27FC236}">
                <a16:creationId xmlns:a16="http://schemas.microsoft.com/office/drawing/2014/main" xmlns="" id="{F852AC07-2015-4FCA-96C9-2B4B33ADAB7A}"/>
              </a:ext>
            </a:extLst>
          </p:cNvPr>
          <p:cNvGrpSpPr/>
          <p:nvPr/>
        </p:nvGrpSpPr>
        <p:grpSpPr>
          <a:xfrm>
            <a:off x="5165405" y="5037235"/>
            <a:ext cx="1585984" cy="758185"/>
            <a:chOff x="5145895" y="5039440"/>
            <a:chExt cx="1401019" cy="590211"/>
          </a:xfrm>
        </p:grpSpPr>
        <p:pic>
          <p:nvPicPr>
            <p:cNvPr id="14" name="Picture 13">
              <a:extLst>
                <a:ext uri="{FF2B5EF4-FFF2-40B4-BE49-F238E27FC236}">
                  <a16:creationId xmlns:a16="http://schemas.microsoft.com/office/drawing/2014/main" xmlns="" id="{4B6582E8-5961-4EEA-A46E-230980002392}"/>
                </a:ext>
              </a:extLst>
            </p:cNvPr>
            <p:cNvPicPr>
              <a:picLocks noChangeAspect="1"/>
            </p:cNvPicPr>
            <p:nvPr/>
          </p:nvPicPr>
          <p:blipFill rotWithShape="1">
            <a:blip r:embed="rId9"/>
            <a:srcRect b="16786"/>
            <a:stretch/>
          </p:blipFill>
          <p:spPr>
            <a:xfrm>
              <a:off x="5145895" y="5039440"/>
              <a:ext cx="1401019" cy="418324"/>
            </a:xfrm>
            <a:prstGeom prst="rect">
              <a:avLst/>
            </a:prstGeom>
          </p:spPr>
        </p:pic>
        <p:sp>
          <p:nvSpPr>
            <p:cNvPr id="90" name="TextBox 89">
              <a:extLst>
                <a:ext uri="{FF2B5EF4-FFF2-40B4-BE49-F238E27FC236}">
                  <a16:creationId xmlns:a16="http://schemas.microsoft.com/office/drawing/2014/main" xmlns="" id="{9A60C0CA-EDB5-4AE1-B754-28F4DA98907F}"/>
                </a:ext>
              </a:extLst>
            </p:cNvPr>
            <p:cNvSpPr txBox="1"/>
            <p:nvPr/>
          </p:nvSpPr>
          <p:spPr>
            <a:xfrm>
              <a:off x="5307635" y="5444985"/>
              <a:ext cx="1077539"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Mercedes-Benz Türk A.Ş.</a:t>
              </a:r>
            </a:p>
          </p:txBody>
        </p:sp>
      </p:grpSp>
      <p:grpSp>
        <p:nvGrpSpPr>
          <p:cNvPr id="28" name="Group 27">
            <a:extLst>
              <a:ext uri="{FF2B5EF4-FFF2-40B4-BE49-F238E27FC236}">
                <a16:creationId xmlns:a16="http://schemas.microsoft.com/office/drawing/2014/main" xmlns="" id="{FF47BDE1-1477-4998-9051-D0642011A3DF}"/>
              </a:ext>
            </a:extLst>
          </p:cNvPr>
          <p:cNvGrpSpPr/>
          <p:nvPr/>
        </p:nvGrpSpPr>
        <p:grpSpPr>
          <a:xfrm>
            <a:off x="140207" y="5763042"/>
            <a:ext cx="1636987" cy="637106"/>
            <a:chOff x="46299" y="5740747"/>
            <a:chExt cx="1636987" cy="637106"/>
          </a:xfrm>
        </p:grpSpPr>
        <p:pic>
          <p:nvPicPr>
            <p:cNvPr id="15" name="Picture 14">
              <a:extLst>
                <a:ext uri="{FF2B5EF4-FFF2-40B4-BE49-F238E27FC236}">
                  <a16:creationId xmlns:a16="http://schemas.microsoft.com/office/drawing/2014/main" xmlns="" id="{A2278F0B-07E2-4748-8AEB-B24E88E46340}"/>
                </a:ext>
              </a:extLst>
            </p:cNvPr>
            <p:cNvPicPr>
              <a:picLocks noChangeAspect="1"/>
            </p:cNvPicPr>
            <p:nvPr/>
          </p:nvPicPr>
          <p:blipFill rotWithShape="1">
            <a:blip r:embed="rId10"/>
            <a:srcRect b="27564"/>
            <a:stretch/>
          </p:blipFill>
          <p:spPr>
            <a:xfrm>
              <a:off x="54792" y="5740747"/>
              <a:ext cx="1620000" cy="446693"/>
            </a:xfrm>
            <a:prstGeom prst="rect">
              <a:avLst/>
            </a:prstGeom>
          </p:spPr>
        </p:pic>
        <p:sp>
          <p:nvSpPr>
            <p:cNvPr id="91" name="TextBox 90">
              <a:extLst>
                <a:ext uri="{FF2B5EF4-FFF2-40B4-BE49-F238E27FC236}">
                  <a16:creationId xmlns:a16="http://schemas.microsoft.com/office/drawing/2014/main" xmlns="" id="{8440A136-5DCC-4D96-A00F-DFD86AFB9343}"/>
                </a:ext>
              </a:extLst>
            </p:cNvPr>
            <p:cNvSpPr txBox="1"/>
            <p:nvPr/>
          </p:nvSpPr>
          <p:spPr>
            <a:xfrm>
              <a:off x="46299" y="6193187"/>
              <a:ext cx="1636987"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Otokar Otomotiv ve Savunma San. A.Ş.</a:t>
              </a:r>
            </a:p>
          </p:txBody>
        </p:sp>
      </p:grpSp>
      <p:grpSp>
        <p:nvGrpSpPr>
          <p:cNvPr id="29" name="Group 28">
            <a:extLst>
              <a:ext uri="{FF2B5EF4-FFF2-40B4-BE49-F238E27FC236}">
                <a16:creationId xmlns:a16="http://schemas.microsoft.com/office/drawing/2014/main" xmlns="" id="{B1F4D1BA-68F4-4ECD-B75D-BAC9BC857DA8}"/>
              </a:ext>
            </a:extLst>
          </p:cNvPr>
          <p:cNvGrpSpPr/>
          <p:nvPr/>
        </p:nvGrpSpPr>
        <p:grpSpPr>
          <a:xfrm>
            <a:off x="1881105" y="5744790"/>
            <a:ext cx="1645002" cy="637106"/>
            <a:chOff x="1742357" y="5740747"/>
            <a:chExt cx="1645002" cy="637106"/>
          </a:xfrm>
        </p:grpSpPr>
        <p:pic>
          <p:nvPicPr>
            <p:cNvPr id="16" name="Picture 15">
              <a:extLst>
                <a:ext uri="{FF2B5EF4-FFF2-40B4-BE49-F238E27FC236}">
                  <a16:creationId xmlns:a16="http://schemas.microsoft.com/office/drawing/2014/main" xmlns="" id="{AFE33C1F-30C9-4358-9904-C4734E22865F}"/>
                </a:ext>
              </a:extLst>
            </p:cNvPr>
            <p:cNvPicPr>
              <a:picLocks noChangeAspect="1"/>
            </p:cNvPicPr>
            <p:nvPr/>
          </p:nvPicPr>
          <p:blipFill rotWithShape="1">
            <a:blip r:embed="rId11"/>
            <a:srcRect b="24474"/>
            <a:stretch/>
          </p:blipFill>
          <p:spPr>
            <a:xfrm>
              <a:off x="1754858" y="5740747"/>
              <a:ext cx="1620000" cy="456485"/>
            </a:xfrm>
            <a:prstGeom prst="rect">
              <a:avLst/>
            </a:prstGeom>
          </p:spPr>
        </p:pic>
        <p:sp>
          <p:nvSpPr>
            <p:cNvPr id="92" name="TextBox 91">
              <a:extLst>
                <a:ext uri="{FF2B5EF4-FFF2-40B4-BE49-F238E27FC236}">
                  <a16:creationId xmlns:a16="http://schemas.microsoft.com/office/drawing/2014/main" xmlns="" id="{4D0A6084-D99F-47C5-B953-B66D251DB5B7}"/>
                </a:ext>
              </a:extLst>
            </p:cNvPr>
            <p:cNvSpPr txBox="1"/>
            <p:nvPr/>
          </p:nvSpPr>
          <p:spPr>
            <a:xfrm>
              <a:off x="1742357" y="6193187"/>
              <a:ext cx="1645002"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Schmitz</a:t>
              </a:r>
              <a:r>
                <a:rPr lang="tr-TR" sz="600" dirty="0">
                  <a:solidFill>
                    <a:srgbClr val="53565A"/>
                  </a:solidFill>
                  <a:latin typeface="Century Gothic" panose="020B0502020202020204" pitchFamily="34" charset="0"/>
                </a:rPr>
                <a:t> </a:t>
              </a:r>
              <a:r>
                <a:rPr lang="tr-TR" sz="600" dirty="0" err="1">
                  <a:solidFill>
                    <a:srgbClr val="53565A"/>
                  </a:solidFill>
                  <a:latin typeface="Century Gothic" panose="020B0502020202020204" pitchFamily="34" charset="0"/>
                </a:rPr>
                <a:t>Cargobull</a:t>
              </a:r>
              <a:r>
                <a:rPr lang="tr-TR" sz="600" dirty="0">
                  <a:solidFill>
                    <a:srgbClr val="53565A"/>
                  </a:solidFill>
                  <a:latin typeface="Century Gothic" panose="020B0502020202020204" pitchFamily="34" charset="0"/>
                </a:rPr>
                <a:t> Treyler </a:t>
              </a:r>
              <a:r>
                <a:rPr lang="tr-TR" sz="600" dirty="0" err="1">
                  <a:solidFill>
                    <a:srgbClr val="53565A"/>
                  </a:solidFill>
                  <a:latin typeface="Century Gothic" panose="020B0502020202020204" pitchFamily="34" charset="0"/>
                </a:rPr>
                <a:t>San.Tic.Ltd.Şti</a:t>
              </a:r>
              <a:r>
                <a:rPr lang="tr-TR" sz="600" dirty="0">
                  <a:solidFill>
                    <a:srgbClr val="53565A"/>
                  </a:solidFill>
                  <a:latin typeface="Century Gothic" panose="020B0502020202020204" pitchFamily="34" charset="0"/>
                </a:rPr>
                <a:t>.</a:t>
              </a:r>
            </a:p>
          </p:txBody>
        </p:sp>
      </p:grpSp>
      <p:grpSp>
        <p:nvGrpSpPr>
          <p:cNvPr id="30" name="Group 29">
            <a:extLst>
              <a:ext uri="{FF2B5EF4-FFF2-40B4-BE49-F238E27FC236}">
                <a16:creationId xmlns:a16="http://schemas.microsoft.com/office/drawing/2014/main" xmlns="" id="{3A901306-3D54-4D88-B649-67D6BF26F0A1}"/>
              </a:ext>
            </a:extLst>
          </p:cNvPr>
          <p:cNvGrpSpPr/>
          <p:nvPr/>
        </p:nvGrpSpPr>
        <p:grpSpPr>
          <a:xfrm>
            <a:off x="3487231" y="5769263"/>
            <a:ext cx="1794081" cy="637106"/>
            <a:chOff x="3362357" y="5740747"/>
            <a:chExt cx="1794081" cy="637106"/>
          </a:xfrm>
        </p:grpSpPr>
        <p:pic>
          <p:nvPicPr>
            <p:cNvPr id="17" name="Picture 16">
              <a:extLst>
                <a:ext uri="{FF2B5EF4-FFF2-40B4-BE49-F238E27FC236}">
                  <a16:creationId xmlns:a16="http://schemas.microsoft.com/office/drawing/2014/main" xmlns="" id="{1B935F33-56D2-4719-98D6-9315407D5756}"/>
                </a:ext>
              </a:extLst>
            </p:cNvPr>
            <p:cNvPicPr>
              <a:picLocks noChangeAspect="1"/>
            </p:cNvPicPr>
            <p:nvPr/>
          </p:nvPicPr>
          <p:blipFill rotWithShape="1">
            <a:blip r:embed="rId12"/>
            <a:srcRect t="1" b="22685"/>
            <a:stretch/>
          </p:blipFill>
          <p:spPr>
            <a:xfrm>
              <a:off x="3451016" y="5740747"/>
              <a:ext cx="1620000" cy="456486"/>
            </a:xfrm>
            <a:prstGeom prst="rect">
              <a:avLst/>
            </a:prstGeom>
          </p:spPr>
        </p:pic>
        <p:sp>
          <p:nvSpPr>
            <p:cNvPr id="93" name="TextBox 92">
              <a:extLst>
                <a:ext uri="{FF2B5EF4-FFF2-40B4-BE49-F238E27FC236}">
                  <a16:creationId xmlns:a16="http://schemas.microsoft.com/office/drawing/2014/main" xmlns="" id="{0B76021B-43E8-4932-9536-11DB1EE6C338}"/>
                </a:ext>
              </a:extLst>
            </p:cNvPr>
            <p:cNvSpPr txBox="1"/>
            <p:nvPr/>
          </p:nvSpPr>
          <p:spPr>
            <a:xfrm>
              <a:off x="3362357" y="6193187"/>
              <a:ext cx="1794081"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Temsa</a:t>
              </a:r>
              <a:r>
                <a:rPr lang="tr-TR" sz="600" dirty="0">
                  <a:solidFill>
                    <a:srgbClr val="53565A"/>
                  </a:solidFill>
                  <a:latin typeface="Century Gothic" panose="020B0502020202020204" pitchFamily="34" charset="0"/>
                </a:rPr>
                <a:t> İş Makinaları İmalat Paz. ve Satış A.Ş.</a:t>
              </a:r>
            </a:p>
          </p:txBody>
        </p:sp>
      </p:grpSp>
      <p:grpSp>
        <p:nvGrpSpPr>
          <p:cNvPr id="31" name="Group 30">
            <a:extLst>
              <a:ext uri="{FF2B5EF4-FFF2-40B4-BE49-F238E27FC236}">
                <a16:creationId xmlns:a16="http://schemas.microsoft.com/office/drawing/2014/main" xmlns="" id="{8771633D-AE30-4BDF-A99A-3537FAD69C7B}"/>
              </a:ext>
            </a:extLst>
          </p:cNvPr>
          <p:cNvGrpSpPr/>
          <p:nvPr/>
        </p:nvGrpSpPr>
        <p:grpSpPr>
          <a:xfrm>
            <a:off x="5097073" y="5742243"/>
            <a:ext cx="1620000" cy="637106"/>
            <a:chOff x="5145895" y="5740747"/>
            <a:chExt cx="1620000" cy="637106"/>
          </a:xfrm>
        </p:grpSpPr>
        <p:pic>
          <p:nvPicPr>
            <p:cNvPr id="18" name="Picture 17">
              <a:extLst>
                <a:ext uri="{FF2B5EF4-FFF2-40B4-BE49-F238E27FC236}">
                  <a16:creationId xmlns:a16="http://schemas.microsoft.com/office/drawing/2014/main" xmlns="" id="{FBCC793C-7234-4460-A59C-CC6020762317}"/>
                </a:ext>
              </a:extLst>
            </p:cNvPr>
            <p:cNvPicPr>
              <a:picLocks noChangeAspect="1"/>
            </p:cNvPicPr>
            <p:nvPr/>
          </p:nvPicPr>
          <p:blipFill rotWithShape="1">
            <a:blip r:embed="rId13"/>
            <a:srcRect b="25189"/>
            <a:stretch/>
          </p:blipFill>
          <p:spPr>
            <a:xfrm>
              <a:off x="5145895" y="5740747"/>
              <a:ext cx="1620000" cy="439327"/>
            </a:xfrm>
            <a:prstGeom prst="rect">
              <a:avLst/>
            </a:prstGeom>
          </p:spPr>
        </p:pic>
        <p:sp>
          <p:nvSpPr>
            <p:cNvPr id="94" name="TextBox 93">
              <a:extLst>
                <a:ext uri="{FF2B5EF4-FFF2-40B4-BE49-F238E27FC236}">
                  <a16:creationId xmlns:a16="http://schemas.microsoft.com/office/drawing/2014/main" xmlns="" id="{57080A2D-7D23-4B37-8143-FBDEE03EED4F}"/>
                </a:ext>
              </a:extLst>
            </p:cNvPr>
            <p:cNvSpPr txBox="1"/>
            <p:nvPr/>
          </p:nvSpPr>
          <p:spPr>
            <a:xfrm>
              <a:off x="5164174" y="6193187"/>
              <a:ext cx="1601721"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Tırsan Treyler </a:t>
              </a:r>
              <a:r>
                <a:rPr lang="tr-TR" sz="600" dirty="0" err="1">
                  <a:solidFill>
                    <a:srgbClr val="53565A"/>
                  </a:solidFill>
                  <a:latin typeface="Century Gothic" panose="020B0502020202020204" pitchFamily="34" charset="0"/>
                </a:rPr>
                <a:t>Sanyi</a:t>
              </a:r>
              <a:r>
                <a:rPr lang="tr-TR" sz="600" dirty="0">
                  <a:solidFill>
                    <a:srgbClr val="53565A"/>
                  </a:solidFill>
                  <a:latin typeface="Century Gothic" panose="020B0502020202020204" pitchFamily="34" charset="0"/>
                </a:rPr>
                <a:t> Tic. Ve Nakliyat A.Ş.</a:t>
              </a:r>
            </a:p>
          </p:txBody>
        </p:sp>
      </p:grpSp>
      <p:sp>
        <p:nvSpPr>
          <p:cNvPr id="95" name="TextBox 94">
            <a:extLst>
              <a:ext uri="{FF2B5EF4-FFF2-40B4-BE49-F238E27FC236}">
                <a16:creationId xmlns:a16="http://schemas.microsoft.com/office/drawing/2014/main" xmlns="" id="{D4C54BE3-5C3B-4063-89D5-586CBE85799F}"/>
              </a:ext>
            </a:extLst>
          </p:cNvPr>
          <p:cNvSpPr txBox="1"/>
          <p:nvPr/>
        </p:nvSpPr>
        <p:spPr>
          <a:xfrm>
            <a:off x="170936" y="6977805"/>
            <a:ext cx="1444626"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Volvo </a:t>
            </a:r>
            <a:r>
              <a:rPr lang="tr-TR" sz="600" dirty="0" err="1">
                <a:solidFill>
                  <a:srgbClr val="53565A"/>
                </a:solidFill>
                <a:latin typeface="Century Gothic" panose="020B0502020202020204" pitchFamily="34" charset="0"/>
              </a:rPr>
              <a:t>Group</a:t>
            </a:r>
            <a:r>
              <a:rPr lang="tr-TR" sz="600" dirty="0">
                <a:solidFill>
                  <a:srgbClr val="53565A"/>
                </a:solidFill>
                <a:latin typeface="Century Gothic" panose="020B0502020202020204" pitchFamily="34" charset="0"/>
              </a:rPr>
              <a:t> Otomotiv Tic. Ltd. Şti.</a:t>
            </a:r>
          </a:p>
        </p:txBody>
      </p:sp>
      <p:pic>
        <p:nvPicPr>
          <p:cNvPr id="33" name="Resim 32">
            <a:extLst>
              <a:ext uri="{FF2B5EF4-FFF2-40B4-BE49-F238E27FC236}">
                <a16:creationId xmlns:a16="http://schemas.microsoft.com/office/drawing/2014/main" xmlns="" id="{FBDE835D-EC84-4100-940E-0A6D3035203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249" y="6414573"/>
            <a:ext cx="1493321" cy="586217"/>
          </a:xfrm>
          <a:prstGeom prst="rect">
            <a:avLst/>
          </a:prstGeom>
        </p:spPr>
      </p:pic>
      <p:pic>
        <p:nvPicPr>
          <p:cNvPr id="19" name="Resim 18">
            <a:extLst>
              <a:ext uri="{FF2B5EF4-FFF2-40B4-BE49-F238E27FC236}">
                <a16:creationId xmlns:a16="http://schemas.microsoft.com/office/drawing/2014/main" xmlns="" id="{8EFB7636-D15A-42E1-9C99-FE106EE6539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7236" y="4336240"/>
            <a:ext cx="1559017" cy="537592"/>
          </a:xfrm>
          <a:prstGeom prst="rect">
            <a:avLst/>
          </a:prstGeom>
        </p:spPr>
      </p:pic>
      <p:sp>
        <p:nvSpPr>
          <p:cNvPr id="49" name="TextBox 94">
            <a:extLst>
              <a:ext uri="{FF2B5EF4-FFF2-40B4-BE49-F238E27FC236}">
                <a16:creationId xmlns:a16="http://schemas.microsoft.com/office/drawing/2014/main" xmlns="" id="{DF4A5DAE-29A1-46B3-87A3-B081F151FB43}"/>
              </a:ext>
            </a:extLst>
          </p:cNvPr>
          <p:cNvSpPr txBox="1"/>
          <p:nvPr/>
        </p:nvSpPr>
        <p:spPr>
          <a:xfrm>
            <a:off x="128015" y="4753033"/>
            <a:ext cx="1898277"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Anadolu </a:t>
            </a:r>
            <a:r>
              <a:rPr lang="tr-TR" sz="600" dirty="0" err="1">
                <a:solidFill>
                  <a:srgbClr val="53565A"/>
                </a:solidFill>
                <a:latin typeface="Century Gothic" panose="020B0502020202020204" pitchFamily="34" charset="0"/>
              </a:rPr>
              <a:t>Isuzu</a:t>
            </a:r>
            <a:r>
              <a:rPr lang="tr-TR" sz="600" dirty="0">
                <a:solidFill>
                  <a:srgbClr val="53565A"/>
                </a:solidFill>
                <a:latin typeface="Century Gothic" panose="020B0502020202020204" pitchFamily="34" charset="0"/>
              </a:rPr>
              <a:t> Otomotiv Sanayii ve Ticaret A.Ş.</a:t>
            </a:r>
          </a:p>
        </p:txBody>
      </p:sp>
    </p:spTree>
    <p:extLst>
      <p:ext uri="{BB962C8B-B14F-4D97-AF65-F5344CB8AC3E}">
        <p14:creationId xmlns:p14="http://schemas.microsoft.com/office/powerpoint/2010/main" val="88854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xmlns="" id="{AFA81AC1-DB85-4920-AE59-BAC368B17F27}"/>
              </a:ext>
            </a:extLst>
          </p:cNvPr>
          <p:cNvSpPr/>
          <p:nvPr/>
        </p:nvSpPr>
        <p:spPr>
          <a:xfrm>
            <a:off x="-6331" y="9703062"/>
            <a:ext cx="6858000" cy="198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6" descr="A close up of a sign&#10;&#10;Description automatically generated">
            <a:extLst>
              <a:ext uri="{FF2B5EF4-FFF2-40B4-BE49-F238E27FC236}">
                <a16:creationId xmlns:a16="http://schemas.microsoft.com/office/drawing/2014/main" xmlns="" id="{7E133809-5D05-4A33-8F72-E1E49F570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xmlns="" id="{9A680EB4-CFB1-4E69-B2CC-678024771F91}"/>
              </a:ext>
            </a:extLst>
          </p:cNvPr>
          <p:cNvSpPr txBox="1"/>
          <p:nvPr/>
        </p:nvSpPr>
        <p:spPr>
          <a:xfrm>
            <a:off x="237844" y="867948"/>
            <a:ext cx="6391555" cy="2446824"/>
          </a:xfrm>
          <a:prstGeom prst="rect">
            <a:avLst/>
          </a:prstGeom>
          <a:noFill/>
        </p:spPr>
        <p:txBody>
          <a:bodyPr wrap="square" rtlCol="0">
            <a:spAutoFit/>
          </a:bodyPr>
          <a:lstStyle/>
          <a:p>
            <a:pPr algn="ctr"/>
            <a:r>
              <a:rPr lang="tr-TR" b="1" dirty="0">
                <a:latin typeface="Century Gothic" panose="020B0502020202020204" pitchFamily="34" charset="0"/>
                <a:ea typeface="Verdana" panose="020B0604030504040204" pitchFamily="34" charset="0"/>
              </a:rPr>
              <a:t>Ağır Ticari Araç Pazarı</a:t>
            </a:r>
          </a:p>
          <a:p>
            <a:pPr algn="ctr"/>
            <a:r>
              <a:rPr lang="tr-TR" sz="1400" b="1" dirty="0">
                <a:latin typeface="Century Gothic" panose="020B0502020202020204" pitchFamily="34" charset="0"/>
                <a:ea typeface="Verdana" panose="020B0604030504040204" pitchFamily="34" charset="0"/>
              </a:rPr>
              <a:t>(Kamyon/Çekici)</a:t>
            </a:r>
          </a:p>
          <a:p>
            <a:endParaRPr lang="tr-TR" b="1" dirty="0">
              <a:latin typeface="Century Gothic" panose="020B0502020202020204" pitchFamily="34" charset="0"/>
              <a:ea typeface="Verdana" panose="020B0604030504040204" pitchFamily="34" charset="0"/>
            </a:endParaRPr>
          </a:p>
          <a:p>
            <a:pPr>
              <a:spcAft>
                <a:spcPts val="600"/>
              </a:spcAft>
            </a:pPr>
            <a:r>
              <a:rPr lang="tr-TR" sz="1400" b="1" dirty="0">
                <a:latin typeface="Century Gothic" panose="020B0502020202020204" pitchFamily="34" charset="0"/>
                <a:ea typeface="Verdana" panose="020B0604030504040204" pitchFamily="34" charset="0"/>
              </a:rPr>
              <a:t>2022 yılı Ocak-Nisan dönemi Ağır Ticari araç pazarı, bir önceki yılın aynı dönemine göre %9 oranında azaldı.  Bu dönemde satılan toplam araç sayısı 8.736 oldu. </a:t>
            </a:r>
          </a:p>
          <a:p>
            <a:pPr>
              <a:spcAft>
                <a:spcPts val="600"/>
              </a:spcAft>
            </a:pPr>
            <a:r>
              <a:rPr lang="tr-TR" sz="1400" dirty="0">
                <a:latin typeface="Century Gothic" panose="020B0502020202020204" pitchFamily="34" charset="0"/>
                <a:ea typeface="Verdana" panose="020B0604030504040204" pitchFamily="34" charset="0"/>
              </a:rPr>
              <a:t>Çekici satışları, 2022 yılı: Ocak-Nisan döneminde geçen yıla göre %4 oranında azalarak 5.238 adet olurken, 16 ton ve üstü kamyon satışları %20 oranında azalarak 2.209 adet oldu. 16 ton altı kamyon satışları da %9 oranında azalarak 1.289 adet oldu.</a:t>
            </a:r>
          </a:p>
        </p:txBody>
      </p:sp>
      <p:graphicFrame>
        <p:nvGraphicFramePr>
          <p:cNvPr id="8" name="Chart 14">
            <a:extLst>
              <a:ext uri="{FF2B5EF4-FFF2-40B4-BE49-F238E27FC236}">
                <a16:creationId xmlns:a16="http://schemas.microsoft.com/office/drawing/2014/main" xmlns="" id="{0E030039-9800-41DB-9784-155B074781F8}"/>
              </a:ext>
            </a:extLst>
          </p:cNvPr>
          <p:cNvGraphicFramePr/>
          <p:nvPr>
            <p:extLst>
              <p:ext uri="{D42A27DB-BD31-4B8C-83A1-F6EECF244321}">
                <p14:modId xmlns:p14="http://schemas.microsoft.com/office/powerpoint/2010/main" val="4139615807"/>
              </p:ext>
            </p:extLst>
          </p:nvPr>
        </p:nvGraphicFramePr>
        <p:xfrm>
          <a:off x="609600" y="3467170"/>
          <a:ext cx="5638799" cy="2840381"/>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77" descr="A close up of a sign&#10;&#10;Description automatically generated">
            <a:extLst>
              <a:ext uri="{FF2B5EF4-FFF2-40B4-BE49-F238E27FC236}">
                <a16:creationId xmlns:a16="http://schemas.microsoft.com/office/drawing/2014/main" xmlns="" id="{994912A7-1096-49B3-A7CD-EDD2F0A0DF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22" t="-1" r="9489" b="51994"/>
          <a:stretch/>
        </p:blipFill>
        <p:spPr>
          <a:xfrm>
            <a:off x="647010" y="3503940"/>
            <a:ext cx="306859" cy="301357"/>
          </a:xfrm>
          <a:prstGeom prst="rect">
            <a:avLst/>
          </a:prstGeom>
        </p:spPr>
      </p:pic>
      <p:sp>
        <p:nvSpPr>
          <p:cNvPr id="13" name="TextBox 15">
            <a:extLst>
              <a:ext uri="{FF2B5EF4-FFF2-40B4-BE49-F238E27FC236}">
                <a16:creationId xmlns:a16="http://schemas.microsoft.com/office/drawing/2014/main" xmlns="" id="{E526A430-6378-4AB8-9540-46310989873B}"/>
              </a:ext>
            </a:extLst>
          </p:cNvPr>
          <p:cNvSpPr txBox="1"/>
          <p:nvPr/>
        </p:nvSpPr>
        <p:spPr>
          <a:xfrm>
            <a:off x="259897" y="6438830"/>
            <a:ext cx="6391555" cy="3631763"/>
          </a:xfrm>
          <a:prstGeom prst="rect">
            <a:avLst/>
          </a:prstGeom>
          <a:noFill/>
        </p:spPr>
        <p:txBody>
          <a:bodyPr wrap="square" rtlCol="0">
            <a:spAutoFit/>
          </a:bodyPr>
          <a:lstStyle/>
          <a:p>
            <a:pPr>
              <a:spcAft>
                <a:spcPts val="600"/>
              </a:spcAft>
            </a:pPr>
            <a:r>
              <a:rPr lang="tr-TR" sz="1400" b="1" dirty="0">
                <a:latin typeface="Century Gothic" panose="020B0502020202020204" pitchFamily="34" charset="0"/>
                <a:ea typeface="Verdana" panose="020B0604030504040204" pitchFamily="34" charset="0"/>
              </a:rPr>
              <a:t>Toplam Ağır Ticari Araç Pazarı 2022 Nisan ayında bir önceki yılın Nisan ayına göre %19 azalmıştır. Çekici satışları %26 oranında, 16 ton ve üstü kamyon satışları %13 oranında ve 16 ton altı kamyon satışları da %7 oranında azaldı.</a:t>
            </a:r>
          </a:p>
          <a:p>
            <a:pPr>
              <a:spcAft>
                <a:spcPts val="600"/>
              </a:spcAft>
            </a:pPr>
            <a:r>
              <a:rPr lang="tr-TR" sz="1400" dirty="0">
                <a:latin typeface="Century Gothic" panose="020B0502020202020204" pitchFamily="34" charset="0"/>
                <a:ea typeface="Verdana" panose="020B0604030504040204" pitchFamily="34" charset="0"/>
              </a:rPr>
              <a:t>2022 yılı Nisan ayı Ağır Ticari araç pazarı 2021 yılı Nisan ayına göre %19 azalarak 2.116 adet oldu.</a:t>
            </a:r>
          </a:p>
          <a:p>
            <a:pPr>
              <a:spcAft>
                <a:spcPts val="600"/>
              </a:spcAft>
            </a:pPr>
            <a:r>
              <a:rPr lang="tr-TR" sz="1400" dirty="0">
                <a:latin typeface="Century Gothic" panose="020B0502020202020204" pitchFamily="34" charset="0"/>
                <a:ea typeface="Verdana" panose="020B0604030504040204" pitchFamily="34" charset="0"/>
              </a:rPr>
              <a:t>2022 yılı Nisan ayında Çekici satışları bir önceki yılın aynı ayına göre %26 oranında azalarak 1.096 adet, 16 ton ve üstü Kamyon satışları  %13 oranında azalarak 607 adet ve 16 ton altı kamyon satışları %7 azalarak 413 adet oldu.</a:t>
            </a:r>
            <a:endParaRPr lang="tr-TR" sz="1400" b="1" dirty="0">
              <a:latin typeface="Century Gothic" panose="020B0502020202020204" pitchFamily="34" charset="0"/>
              <a:ea typeface="Verdana" panose="020B0604030504040204" pitchFamily="34" charset="0"/>
            </a:endParaRPr>
          </a:p>
          <a:p>
            <a:pPr>
              <a:spcAft>
                <a:spcPts val="600"/>
              </a:spcAft>
            </a:pPr>
            <a:r>
              <a:rPr lang="tr-TR" sz="1400" dirty="0">
                <a:latin typeface="Century Gothic" panose="020B0502020202020204" pitchFamily="34" charset="0"/>
                <a:ea typeface="Verdana" panose="020B0604030504040204" pitchFamily="34" charset="0"/>
              </a:rPr>
              <a:t>Ağır Ticari araç pazarı (16 ton ve üstü Kamyon/Çekici) son 10 yıllık Nisan ayı ortalama satışlarına göre %7 azaldı. Çekici satışları son 10 yıllık Nisan ayı ortalama satışlarına göre %4 oranında artarken, Kamyon satışları  %22 oranında azaldı.</a:t>
            </a:r>
          </a:p>
          <a:p>
            <a:pPr>
              <a:spcAft>
                <a:spcPts val="600"/>
              </a:spcAft>
            </a:pPr>
            <a:endParaRPr lang="tr-TR" sz="1400" dirty="0">
              <a:latin typeface="Century Gothic" panose="020B0502020202020204" pitchFamily="34" charset="0"/>
              <a:ea typeface="Verdana" panose="020B0604030504040204" pitchFamily="34" charset="0"/>
            </a:endParaRPr>
          </a:p>
        </p:txBody>
      </p:sp>
    </p:spTree>
    <p:extLst>
      <p:ext uri="{BB962C8B-B14F-4D97-AF65-F5344CB8AC3E}">
        <p14:creationId xmlns:p14="http://schemas.microsoft.com/office/powerpoint/2010/main" val="235188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7E133809-5D05-4A33-8F72-E1E49F570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graphicFrame>
        <p:nvGraphicFramePr>
          <p:cNvPr id="21" name="Chart 20">
            <a:extLst>
              <a:ext uri="{FF2B5EF4-FFF2-40B4-BE49-F238E27FC236}">
                <a16:creationId xmlns:a16="http://schemas.microsoft.com/office/drawing/2014/main" xmlns="" id="{95613493-3792-4213-BD59-C18C5A305CAC}"/>
              </a:ext>
            </a:extLst>
          </p:cNvPr>
          <p:cNvGraphicFramePr/>
          <p:nvPr>
            <p:extLst>
              <p:ext uri="{D42A27DB-BD31-4B8C-83A1-F6EECF244321}">
                <p14:modId xmlns:p14="http://schemas.microsoft.com/office/powerpoint/2010/main" val="196583301"/>
              </p:ext>
            </p:extLst>
          </p:nvPr>
        </p:nvGraphicFramePr>
        <p:xfrm>
          <a:off x="312420" y="3904074"/>
          <a:ext cx="6233160" cy="27177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xmlns="" id="{CDBE1E57-D6D7-4E73-B8FD-C4AEEE54EC4E}"/>
              </a:ext>
            </a:extLst>
          </p:cNvPr>
          <p:cNvGraphicFramePr/>
          <p:nvPr>
            <p:extLst>
              <p:ext uri="{D42A27DB-BD31-4B8C-83A1-F6EECF244321}">
                <p14:modId xmlns:p14="http://schemas.microsoft.com/office/powerpoint/2010/main" val="4187234496"/>
              </p:ext>
            </p:extLst>
          </p:nvPr>
        </p:nvGraphicFramePr>
        <p:xfrm>
          <a:off x="312420" y="6779406"/>
          <a:ext cx="6233160" cy="2761309"/>
        </p:xfrm>
        <a:graphic>
          <a:graphicData uri="http://schemas.openxmlformats.org/drawingml/2006/chart">
            <c:chart xmlns:c="http://schemas.openxmlformats.org/drawingml/2006/chart" xmlns:r="http://schemas.openxmlformats.org/officeDocument/2006/relationships" r:id="rId5"/>
          </a:graphicData>
        </a:graphic>
      </p:graphicFrame>
      <p:pic>
        <p:nvPicPr>
          <p:cNvPr id="68" name="Picture 67" descr="A close up of a sign&#10;&#10;Description automatically generated">
            <a:extLst>
              <a:ext uri="{FF2B5EF4-FFF2-40B4-BE49-F238E27FC236}">
                <a16:creationId xmlns:a16="http://schemas.microsoft.com/office/drawing/2014/main" xmlns="" id="{30BDBDBA-A771-484E-9476-E4AC6118B3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22" t="-1" r="9489" b="51994"/>
          <a:stretch/>
        </p:blipFill>
        <p:spPr>
          <a:xfrm>
            <a:off x="372303" y="3973383"/>
            <a:ext cx="317153" cy="311466"/>
          </a:xfrm>
          <a:prstGeom prst="rect">
            <a:avLst/>
          </a:prstGeom>
        </p:spPr>
      </p:pic>
      <p:pic>
        <p:nvPicPr>
          <p:cNvPr id="69" name="Picture 68" descr="A close up of a sign&#10;&#10;Description automatically generated">
            <a:extLst>
              <a:ext uri="{FF2B5EF4-FFF2-40B4-BE49-F238E27FC236}">
                <a16:creationId xmlns:a16="http://schemas.microsoft.com/office/drawing/2014/main" xmlns="" id="{56528E41-F903-4729-A51F-A2BDDDFC7A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22" t="-1" r="9489" b="51994"/>
          <a:stretch/>
        </p:blipFill>
        <p:spPr>
          <a:xfrm>
            <a:off x="372303" y="6850373"/>
            <a:ext cx="312682" cy="311466"/>
          </a:xfrm>
          <a:prstGeom prst="rect">
            <a:avLst/>
          </a:prstGeom>
        </p:spPr>
      </p:pic>
      <p:sp>
        <p:nvSpPr>
          <p:cNvPr id="70" name="Rectangle 69">
            <a:extLst>
              <a:ext uri="{FF2B5EF4-FFF2-40B4-BE49-F238E27FC236}">
                <a16:creationId xmlns:a16="http://schemas.microsoft.com/office/drawing/2014/main" xmlns="" id="{1C2B4ADA-EF15-4C96-B52B-974FA05B5012}"/>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Chart 14">
            <a:extLst>
              <a:ext uri="{FF2B5EF4-FFF2-40B4-BE49-F238E27FC236}">
                <a16:creationId xmlns:a16="http://schemas.microsoft.com/office/drawing/2014/main" xmlns="" id="{6E667C07-9811-41A0-87EB-5D4C8F44B9C2}"/>
              </a:ext>
            </a:extLst>
          </p:cNvPr>
          <p:cNvGraphicFramePr/>
          <p:nvPr>
            <p:extLst>
              <p:ext uri="{D42A27DB-BD31-4B8C-83A1-F6EECF244321}">
                <p14:modId xmlns:p14="http://schemas.microsoft.com/office/powerpoint/2010/main" val="3616777379"/>
              </p:ext>
            </p:extLst>
          </p:nvPr>
        </p:nvGraphicFramePr>
        <p:xfrm>
          <a:off x="312422" y="986489"/>
          <a:ext cx="6233158" cy="2639465"/>
        </p:xfrm>
        <a:graphic>
          <a:graphicData uri="http://schemas.openxmlformats.org/drawingml/2006/chart">
            <c:chart xmlns:c="http://schemas.openxmlformats.org/drawingml/2006/chart" xmlns:r="http://schemas.openxmlformats.org/officeDocument/2006/relationships" r:id="rId8"/>
          </a:graphicData>
        </a:graphic>
      </p:graphicFrame>
      <p:pic>
        <p:nvPicPr>
          <p:cNvPr id="15" name="Picture 67" descr="A close up of a sign&#10;&#10;Description automatically generated">
            <a:extLst>
              <a:ext uri="{FF2B5EF4-FFF2-40B4-BE49-F238E27FC236}">
                <a16:creationId xmlns:a16="http://schemas.microsoft.com/office/drawing/2014/main" xmlns="" id="{CE5C9135-1DFC-422C-B0CD-4B64AF36F7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22" t="-1" r="9489" b="51994"/>
          <a:stretch/>
        </p:blipFill>
        <p:spPr>
          <a:xfrm>
            <a:off x="372303" y="1042260"/>
            <a:ext cx="317153" cy="311466"/>
          </a:xfrm>
          <a:prstGeom prst="rect">
            <a:avLst/>
          </a:prstGeom>
        </p:spPr>
      </p:pic>
    </p:spTree>
    <p:extLst>
      <p:ext uri="{BB962C8B-B14F-4D97-AF65-F5344CB8AC3E}">
        <p14:creationId xmlns:p14="http://schemas.microsoft.com/office/powerpoint/2010/main" val="389333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7E133809-5D05-4A33-8F72-E1E49F570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70" name="Rectangle 69">
            <a:extLst>
              <a:ext uri="{FF2B5EF4-FFF2-40B4-BE49-F238E27FC236}">
                <a16:creationId xmlns:a16="http://schemas.microsoft.com/office/drawing/2014/main" xmlns="" id="{1C2B4ADA-EF15-4C96-B52B-974FA05B5012}"/>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xmlns="" id="{8FD35102-C027-4B12-AB59-8D6C493468D1}"/>
              </a:ext>
            </a:extLst>
          </p:cNvPr>
          <p:cNvSpPr txBox="1"/>
          <p:nvPr/>
        </p:nvSpPr>
        <p:spPr>
          <a:xfrm>
            <a:off x="1454150" y="588988"/>
            <a:ext cx="3733800" cy="369332"/>
          </a:xfrm>
          <a:prstGeom prst="rect">
            <a:avLst/>
          </a:prstGeom>
          <a:noFill/>
        </p:spPr>
        <p:txBody>
          <a:bodyPr wrap="square">
            <a:spAutoFit/>
          </a:bodyPr>
          <a:lstStyle/>
          <a:p>
            <a:pPr algn="ctr"/>
            <a:r>
              <a:rPr lang="tr-TR" sz="1800" b="1" dirty="0">
                <a:solidFill>
                  <a:prstClr val="black"/>
                </a:solidFill>
                <a:latin typeface="Century Gothic" panose="020B0502020202020204" pitchFamily="34" charset="0"/>
                <a:ea typeface="Verdana" panose="020B0604030504040204" pitchFamily="34" charset="0"/>
                <a:cs typeface="+mn-cs"/>
              </a:rPr>
              <a:t>Semi-Treyler Araç Pazarı</a:t>
            </a:r>
            <a:endParaRPr lang="tr-TR" dirty="0"/>
          </a:p>
        </p:txBody>
      </p:sp>
      <p:sp>
        <p:nvSpPr>
          <p:cNvPr id="20" name="Metin kutusu 19">
            <a:extLst>
              <a:ext uri="{FF2B5EF4-FFF2-40B4-BE49-F238E27FC236}">
                <a16:creationId xmlns:a16="http://schemas.microsoft.com/office/drawing/2014/main" xmlns="" id="{338FE2C3-F9C4-4CEB-90F2-C412498E86A1}"/>
              </a:ext>
            </a:extLst>
          </p:cNvPr>
          <p:cNvSpPr txBox="1"/>
          <p:nvPr/>
        </p:nvSpPr>
        <p:spPr>
          <a:xfrm>
            <a:off x="325814" y="1090347"/>
            <a:ext cx="6447126" cy="523220"/>
          </a:xfrm>
          <a:prstGeom prst="rect">
            <a:avLst/>
          </a:prstGeom>
          <a:noFill/>
        </p:spPr>
        <p:txBody>
          <a:bodyPr wrap="square">
            <a:spAutoFit/>
          </a:bodyPr>
          <a:lstStyle/>
          <a:p>
            <a:r>
              <a:rPr lang="tr-TR" sz="1400" b="1" dirty="0">
                <a:latin typeface="Century Gothic" panose="020B0502020202020204" pitchFamily="34" charset="0"/>
                <a:ea typeface="Verdana" panose="020B0604030504040204" pitchFamily="34" charset="0"/>
              </a:rPr>
              <a:t>2022 yılı Ocak-Nisan dönemi Semi-Treyler araç pazarı, bir önceki yılın aynı dönemine göre %14 oranında arttı. Satış adedi ise 3.585 oldu. </a:t>
            </a:r>
            <a:endParaRPr lang="tr-TR" sz="1400" dirty="0"/>
          </a:p>
        </p:txBody>
      </p:sp>
      <p:sp>
        <p:nvSpPr>
          <p:cNvPr id="24" name="Metin kutusu 23">
            <a:extLst>
              <a:ext uri="{FF2B5EF4-FFF2-40B4-BE49-F238E27FC236}">
                <a16:creationId xmlns:a16="http://schemas.microsoft.com/office/drawing/2014/main" xmlns="" id="{7FC55630-779A-4013-AF8A-36977985EFC1}"/>
              </a:ext>
            </a:extLst>
          </p:cNvPr>
          <p:cNvSpPr txBox="1"/>
          <p:nvPr/>
        </p:nvSpPr>
        <p:spPr>
          <a:xfrm>
            <a:off x="325814" y="3406232"/>
            <a:ext cx="6447126" cy="523220"/>
          </a:xfrm>
          <a:prstGeom prst="rect">
            <a:avLst/>
          </a:prstGeom>
          <a:noFill/>
        </p:spPr>
        <p:txBody>
          <a:bodyPr wrap="square">
            <a:spAutoFit/>
          </a:bodyPr>
          <a:lstStyle/>
          <a:p>
            <a:pPr>
              <a:spcAft>
                <a:spcPts val="600"/>
              </a:spcAft>
            </a:pPr>
            <a:r>
              <a:rPr lang="tr-TR" sz="1400" b="1" dirty="0">
                <a:latin typeface="Century Gothic" panose="020B0502020202020204" pitchFamily="34" charset="0"/>
                <a:ea typeface="Verdana" panose="020B0604030504040204" pitchFamily="34" charset="0"/>
              </a:rPr>
              <a:t>Toplam Semi-Treyler Araç Pazarı 2022 yılı Nisan ayında bir önceki yılın Nisan ayına göre %34 oranında artarak 1.226 adet olarak gerçekleşti.</a:t>
            </a:r>
            <a:endParaRPr lang="tr-TR" sz="1400" dirty="0">
              <a:latin typeface="Century Gothic" panose="020B0502020202020204" pitchFamily="34" charset="0"/>
              <a:ea typeface="Verdana" panose="020B0604030504040204" pitchFamily="34" charset="0"/>
            </a:endParaRPr>
          </a:p>
        </p:txBody>
      </p:sp>
      <p:graphicFrame>
        <p:nvGraphicFramePr>
          <p:cNvPr id="22" name="Grafik 21">
            <a:extLst>
              <a:ext uri="{FF2B5EF4-FFF2-40B4-BE49-F238E27FC236}">
                <a16:creationId xmlns:a16="http://schemas.microsoft.com/office/drawing/2014/main" xmlns="" id="{C527F21F-D678-4A5B-8CB1-871E18191195}"/>
              </a:ext>
            </a:extLst>
          </p:cNvPr>
          <p:cNvGraphicFramePr>
            <a:graphicFrameLocks/>
          </p:cNvGraphicFramePr>
          <p:nvPr>
            <p:extLst>
              <p:ext uri="{D42A27DB-BD31-4B8C-83A1-F6EECF244321}">
                <p14:modId xmlns:p14="http://schemas.microsoft.com/office/powerpoint/2010/main" val="2347002315"/>
              </p:ext>
            </p:extLst>
          </p:nvPr>
        </p:nvGraphicFramePr>
        <p:xfrm>
          <a:off x="858529" y="1707910"/>
          <a:ext cx="4925041" cy="1622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Grafik 36">
            <a:extLst>
              <a:ext uri="{FF2B5EF4-FFF2-40B4-BE49-F238E27FC236}">
                <a16:creationId xmlns:a16="http://schemas.microsoft.com/office/drawing/2014/main" xmlns="" id="{D59AA7EB-D64D-4CC1-A6C4-39C193C87D70}"/>
              </a:ext>
            </a:extLst>
          </p:cNvPr>
          <p:cNvGraphicFramePr>
            <a:graphicFrameLocks/>
          </p:cNvGraphicFramePr>
          <p:nvPr>
            <p:extLst>
              <p:ext uri="{D42A27DB-BD31-4B8C-83A1-F6EECF244321}">
                <p14:modId xmlns:p14="http://schemas.microsoft.com/office/powerpoint/2010/main" val="1670903398"/>
              </p:ext>
            </p:extLst>
          </p:nvPr>
        </p:nvGraphicFramePr>
        <p:xfrm>
          <a:off x="858529" y="5613536"/>
          <a:ext cx="4925042" cy="17580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Grafik 38">
            <a:extLst>
              <a:ext uri="{FF2B5EF4-FFF2-40B4-BE49-F238E27FC236}">
                <a16:creationId xmlns:a16="http://schemas.microsoft.com/office/drawing/2014/main" xmlns="" id="{AF1740A7-EA81-4ED3-B838-B650FAB26C77}"/>
              </a:ext>
            </a:extLst>
          </p:cNvPr>
          <p:cNvGraphicFramePr>
            <a:graphicFrameLocks/>
          </p:cNvGraphicFramePr>
          <p:nvPr>
            <p:extLst>
              <p:ext uri="{D42A27DB-BD31-4B8C-83A1-F6EECF244321}">
                <p14:modId xmlns:p14="http://schemas.microsoft.com/office/powerpoint/2010/main" val="569182367"/>
              </p:ext>
            </p:extLst>
          </p:nvPr>
        </p:nvGraphicFramePr>
        <p:xfrm>
          <a:off x="858529" y="7465436"/>
          <a:ext cx="4925042" cy="21971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afik 9">
            <a:extLst>
              <a:ext uri="{FF2B5EF4-FFF2-40B4-BE49-F238E27FC236}">
                <a16:creationId xmlns:a16="http://schemas.microsoft.com/office/drawing/2014/main" xmlns="" id="{0C61F2A3-4F25-45E9-8127-9EB589EB8069}"/>
              </a:ext>
            </a:extLst>
          </p:cNvPr>
          <p:cNvGraphicFramePr>
            <a:graphicFrameLocks/>
          </p:cNvGraphicFramePr>
          <p:nvPr>
            <p:extLst>
              <p:ext uri="{D42A27DB-BD31-4B8C-83A1-F6EECF244321}">
                <p14:modId xmlns:p14="http://schemas.microsoft.com/office/powerpoint/2010/main" val="1609565122"/>
              </p:ext>
            </p:extLst>
          </p:nvPr>
        </p:nvGraphicFramePr>
        <p:xfrm>
          <a:off x="858529" y="3904551"/>
          <a:ext cx="4925041" cy="162344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7565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7E133809-5D05-4A33-8F72-E1E49F570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xmlns="" id="{9A680EB4-CFB1-4E69-B2CC-678024771F91}"/>
              </a:ext>
            </a:extLst>
          </p:cNvPr>
          <p:cNvSpPr txBox="1"/>
          <p:nvPr/>
        </p:nvSpPr>
        <p:spPr>
          <a:xfrm>
            <a:off x="361859" y="804547"/>
            <a:ext cx="6110194" cy="218970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Century Gothic" panose="020B0502020202020204" pitchFamily="34" charset="0"/>
                <a:ea typeface="Verdana" panose="020B0604030504040204" pitchFamily="34" charset="0"/>
              </a:rPr>
              <a:t>Genel Ekonomik</a:t>
            </a: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 Görünüm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a:p>
            <a:pPr>
              <a:lnSpc>
                <a:spcPct val="107000"/>
              </a:lnSpc>
              <a:spcAft>
                <a:spcPts val="800"/>
              </a:spcAft>
            </a:pPr>
            <a:r>
              <a:rPr lang="tr-TR" sz="1250" b="1" dirty="0">
                <a:effectLst/>
                <a:latin typeface="Century Gothic" panose="020B0502020202020204" pitchFamily="34" charset="0"/>
                <a:ea typeface="Calibri" panose="020F0502020204030204" pitchFamily="34" charset="0"/>
                <a:cs typeface="Times New Roman" panose="02020603050405020304" pitchFamily="18" charset="0"/>
              </a:rPr>
              <a:t>PMI VE </a:t>
            </a:r>
            <a:r>
              <a:rPr lang="tr-TR" sz="1250" b="1" dirty="0">
                <a:latin typeface="Century Gothic" panose="020B0502020202020204" pitchFamily="34" charset="0"/>
                <a:ea typeface="Calibri" panose="020F0502020204030204" pitchFamily="34" charset="0"/>
                <a:cs typeface="Times New Roman" panose="02020603050405020304" pitchFamily="18" charset="0"/>
              </a:rPr>
              <a:t>İLİŞKİLİ TEMEL </a:t>
            </a:r>
            <a:r>
              <a:rPr lang="tr-TR" sz="1250" b="1" dirty="0">
                <a:effectLst/>
                <a:latin typeface="Century Gothic" panose="020B0502020202020204" pitchFamily="34" charset="0"/>
                <a:ea typeface="Calibri" panose="020F0502020204030204" pitchFamily="34" charset="0"/>
                <a:cs typeface="Times New Roman" panose="02020603050405020304" pitchFamily="18" charset="0"/>
              </a:rPr>
              <a:t>VERİLER</a:t>
            </a:r>
          </a:p>
          <a:p>
            <a:pPr>
              <a:lnSpc>
                <a:spcPct val="107000"/>
              </a:lnSpc>
              <a:spcAft>
                <a:spcPts val="800"/>
              </a:spcAft>
            </a:pPr>
            <a:r>
              <a:rPr lang="tr-TR" sz="1250" dirty="0">
                <a:latin typeface="Century Gothic" panose="020B0502020202020204" pitchFamily="34" charset="0"/>
                <a:ea typeface="Calibri" panose="020F0502020204030204" pitchFamily="34" charset="0"/>
                <a:cs typeface="Times New Roman" panose="02020603050405020304" pitchFamily="18" charset="0"/>
              </a:rPr>
              <a:t>ISO tarafından yayınlanan PMI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verisi Nisan ayında </a:t>
            </a:r>
            <a:r>
              <a:rPr lang="tr-TR" sz="1250" dirty="0" err="1" smtClean="0">
                <a:latin typeface="Century Gothic" panose="020B0502020202020204" pitchFamily="34" charset="0"/>
                <a:ea typeface="Calibri" panose="020F0502020204030204" pitchFamily="34" charset="0"/>
                <a:cs typeface="Times New Roman" panose="02020603050405020304" pitchFamily="18" charset="0"/>
              </a:rPr>
              <a:t>üstüste</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 ikinci ayda da negatif değişim göstermiş, çok az da olsa bir düşüşle 49,4 den 49,2 ye gerilemiştir.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Bilindiği üzere 50 </a:t>
            </a:r>
            <a:r>
              <a:rPr lang="tr-TR" sz="1250" dirty="0" err="1" smtClean="0">
                <a:latin typeface="Century Gothic" panose="020B0502020202020204" pitchFamily="34" charset="0"/>
                <a:ea typeface="Calibri" panose="020F0502020204030204" pitchFamily="34" charset="0"/>
                <a:cs typeface="Times New Roman" panose="02020603050405020304" pitchFamily="18" charset="0"/>
              </a:rPr>
              <a:t>nin</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 altındaki değerler küçülme yönlü olarak kabul edilmektedir. Nisan ayındaki bu olumsuz tablonun en büyük nedeni talepteki düşüşler, maliyetlerdeki artışlar ve Ukrayna savaşı olarak gösterilmektedir. </a:t>
            </a:r>
            <a:endParaRPr lang="tr-TR" sz="125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91" name="Rectangle 90">
            <a:extLst>
              <a:ext uri="{FF2B5EF4-FFF2-40B4-BE49-F238E27FC236}">
                <a16:creationId xmlns:a16="http://schemas.microsoft.com/office/drawing/2014/main" xmlns="" id="{C81E0C25-AFED-44D3-A269-F3BBBF78D808}"/>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37"/>
          <p:cNvSpPr>
            <a:spLocks noChangeArrowheads="1"/>
          </p:cNvSpPr>
          <p:nvPr/>
        </p:nvSpPr>
        <p:spPr bwMode="auto">
          <a:xfrm>
            <a:off x="1265238" y="260350"/>
            <a:ext cx="4953000" cy="46038"/>
          </a:xfrm>
          <a:prstGeom prst="rect">
            <a:avLst/>
          </a:prstGeom>
          <a:solidFill>
            <a:srgbClr val="CBD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3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5470" tIns="42849" rIns="91440" bIns="0" numCol="1" anchor="ctr" anchorCtr="0" compatLnSpc="1">
            <a:prstTxWarp prst="textNoShape">
              <a:avLst/>
            </a:prstTxWarp>
            <a:spAutoFit/>
          </a:bodyPr>
          <a:lstStyle/>
          <a:p>
            <a:endParaRPr lang="tr-TR"/>
          </a:p>
        </p:txBody>
      </p:sp>
      <p:sp>
        <p:nvSpPr>
          <p:cNvPr id="4" name="Metin kutusu 3"/>
          <p:cNvSpPr txBox="1"/>
          <p:nvPr/>
        </p:nvSpPr>
        <p:spPr>
          <a:xfrm>
            <a:off x="128015" y="2407134"/>
            <a:ext cx="5805474" cy="284693"/>
          </a:xfrm>
          <a:prstGeom prst="rect">
            <a:avLst/>
          </a:prstGeom>
          <a:noFill/>
        </p:spPr>
        <p:txBody>
          <a:bodyPr wrap="square" rtlCol="0">
            <a:spAutoFit/>
          </a:bodyPr>
          <a:lstStyle/>
          <a:p>
            <a:endParaRPr lang="tr-TR" sz="125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AutoShape 2" descr="data:image/png;base64,/9j/4AAQSkZJRgABAQEAkACQAAD/2wBDAAIBAQIBAQICAgICAgICAwUDAwMDAwYEBAMFBwYHBwcGBwcICQsJCAgKCAcHCg0KCgsMDAwMBwkODw0MDgsMDAz/2wBDAQICAgMDAwYDAwYMCAcIDAwMDAwMDAwMDAwMDAwMDAwMDAwMDAwMDAwMDAwMDAwMDAwMDAwMDAwMDAwMDAwMDAz/wAARCAF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D571X9vLU7v4teN/CnhH4FfGD4hf8K/1WLRdW1XRbvw1bWIu3s7a98uMX+r2s7Yhu4ct5QXJIBOK9Euf2rvhlpvxP0/wNffELwNp3jzU5DBbeGLnxBZprE0wiWVoltfNMjusbqxCg/KwPQg18deJP2bvEXhf9rn42eIdX+C/7Tfi+y8X+K7XWNE1P4d/FyHw1pVxapo2m2pE1mPEmnZmE9tOGaS3JZAg3soAHSeMv2PvHXiCf4uapZ+EPs2peMvjh4J8Y2DveWYuptI04eHftMjyCU48n7JqA8stuba+wMJFL1h0p+yjPS6g5Ps5Ommum3NKT00Ud+pVZJSlydL2+SbX5Jb9duh9BfET9uz4YfDn436D8NZPFeiar4/1zWLfR38O6bqdpPquktPbyXEdxd2vmiaKApGPn2HJljwCGzV/WP2zPhpb+FviTqGj+MvDfi+6+Ednc3firSfD+rWuoalo5gSZ2gnhWTMMx8iVQkpTLIwyMHHy/P+zX8StP+MngTwwfhZNrOneGPjRqvxFuviJLqmmLbfYL7+0pEEUXni9N1Et5DaOrQBPLgBSRxtVfOP2eP+Ce3xd8JfCvxb4b16z+KGoav4Z+E/iHwDpF1reteFE0TXbi9ZCh0+Owtkvnhle3WbzdWuI5YTNtKytJNKvPCUnRlJ/F7zXnanGS0/x3jrZu918PKbKFP6wot+7eK++pKLf/AICoy/up69WfeHiP9r/4WeB/Durap4j+IvgbwxaeHYbKbWm1jX7Sy/sMXqhrQXfmSAQGbP7veRv/AIc123hLxdpXj/wtp2uaFqen61omsW0d7YahYXKXNrfQSKHjlilQlXRlIKspIIIINfD+sfsteP8A4PfBnR/B2leB/iD4jl8F+KIvFGh+MfB/iDQYPFMUt1Z3cU8rJq5NnfXcJlltZTeYR7W6hkjeSeJlT6a/Yh8GeKvAH7MHhjS/GmnafpXiOIXMtzbWttZ2zostzLLGblLJVtBeNG6Ncm1HkG4aYxkoVJ65Rj71ujX4q+nez0vp+OnDCU+WHNu1r63/AAurO29200ra+r0UUVkbBRRRQAUUUUAFFFFABRRRQAUUUUAFFFFABRRRQAUUUUAFFFFABRRRQAUUUUAFFFFABRRRQAUUUUAFFFFABRRRQAUUUUAFFFFABRRRQAUUUUAFFFFABRRRQAUUUUAFFFFABRRRQAUUUUAFFFFABRRRQAUUUUAFFFFABRRRQAUUUUAFFFFABRRRQAUUUUAFFFFABRRRQAUUUUAFFFFABRRRQAUUUUAFcT48/aO8DfDH4reC/A2u+JdN0/xh8RJ7i38OaOzlrzVDb28lxOyRqCRHHHGxaRsICUXdudFbtq+aP2pvgDZXH7Yf7PvjbQPBVq+tf8JxM/ibX9P0dTdfY4vDWtwW5vLlE3eSktwsaea21WmCrguAXHWST2/r9fwH9ib6qMmvVJv9DvYf25vhZJ8UdZ8IyeKRZ6noK3Ru7u9067tNHLWkfm3cUWpyxLZTzW6bmmiineSERyb1Xy327H7P/wC1L4K/ad03ULjwjfarK+ktELuz1bQ7/RL+BZU3wym1voYZ/JlUMY5dnlybH2M21sfnx+0p+zr8QPj38Grn4HaB4N8ZReNfCXjXx34putWvNIktNH1Kw1Kz1/7F5GpvGLKd7ttYtIniSVpIj5/mooiY19Ufsh6lffG39rjx58V7Xwx4w8KeFdR8FeHfC0EHibQLvQb+6v7S41S5uf8ARbqOOUpCt9BGJdpjdjII3YITTpJSjdvon+Hxejfu23i/ieqQV1yN8vd/+lKNvXl/eX2cdI31kfUNFee/HafWfDUOj63pniLVNPjj1rSNPn02OC0e0vI7nUre3lLl4WmDeXMwBSRcEKcdc+hVIgooooAKKKKACiiigAooooAKKKKACiiigAooooAKKKKACiiigAooooAKKKKACiiigAooooAKKKKACiiigAooooAKKKKACiiigAooooAKKKKACiiigAooooAKKKKACiiigAooooAKKKKACiiigAooooAKKKKACiiigAooooAKKKKACiiigAooooAKKKKACiiigAooooAKKKKACiiigAooooAKKKKACiiigAooooAKKKKACiiigAooooA4L9o7/kn2n/8AY0eHf/T1Y13tcF+0d/yT7T/+xo8O/wDp6sa72gAooooAKKKKACiiigAooooAKKKKACiiigAooooAKKKKACiiigAooooAKKKKACiiigAooooAKKKKACiiigAooooAKKKKACiiigAooooAKKKKACiiigAooooAKKKKACiiigAooooAKKKKACiiigAooooAKKKKACiiigAooooAKKKKACiiigAooooAKKKKACiiigAooooAKKKKACiiigAooooAKKKKACiiigAooooAKKKKACor+6+w2M02x5PJRn2IMs+BnAHrUtIRkenv6VFRScGouzGrX1Pgbwd/wVO8a+FPANv4t8c3Pww1TSfHHwk1v4seHLLw7BcxXHhuHTlgkNjfSSXMv27et5En2iKO1/eW0y+T8w2e0/8ABPj9pTxT+0BpWrN4w8X6BrOrQWlndJpNv8Kdf+H97p6Sh90rRaxdzS3du7LsSeKOOPdDINzHITA+CH/BNTU/hP4/8T+LJPGvhOz8Wahpuo2Gk654T+Hdh4evftF9LFJPquqqHmt9T1Im2twZfJt4sCbEK+b8vqnwI+Avi7wv8R9V8b/EfxZ4Z8XeML7TINCt5/Dvhufw/YWtjFLJMFNvNfXrvM0szlpPOC7VjCxqQzPtFxvto192s2ku7s4Rbdm0ua7bcWq2q93dP5P4NfLaTS7tq1rM3/2jv+Sfaf8A9jR4d/8AT1Y13teXftN+BtE1LSND1240fS59c0/xL4fitdRktI2u7ZG1mzDKkpG9QQzAgEZ3H1Ne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532Gb7Ps+0bG8rf93djjPtmpaQjcMHkHqKipFyg4rS407O5+UuiftHfEj9nTw3qd1Z33xyt/Hcvwb8V6547Hj4X09hbeKNN+wsl3pcV8fsgt4pLy5JOmD+z3iNuvJVMfXn7JVjefBf8Aa+8f/Cuz8SeLvE3hOw8F+HvFVvJ4k8QXmvXtlfXdzqltcgXV3LLN5cq2MEgi3iNGDmNVDkV6B8Jf2DPhT8E/7aXQvDEkltr2nyaPPZ6tq17rNna6c7Fn0+0t7yaWKzsmJ5tbZY4SFQbMIgG1+zx+yn4H/ZY0e+svBmnalbDUjCLm51TW77Wr2WOFPLgh+03s00wgiXIjhD+XGGbYq7mz0Ka6rp06+9N28ox5ly+UVF6JMVX3k0u+/wD4Br5ytFxd/wCZyTV2nT/ab8Y2lhpGh6M8WqNd33iXw/JHJHplzJaKBrNmTvuFjMMZ+U4V3UngAHcM+o1wX7R3/JPtP/7Gjw7/AOnqxrvayAKKKKACiiigAooooAKKKKACiiigAooooAKKKKACiiigAooooAKKKKACiiigAooooAKKKKACiiigAooooAKKKKACiiigAooooAKKKKACiiigAooooAKKKKACiiigAooooAKKKKACiiigAooooAKKKKACiiigAooooAKKKKACiiigAooooAKKKKACiiigAooooAKKKKACiiigAooooAKKKKACiiigAooooAKKKKACiiigAooooAKK4fwN+018N/idq/irT/DXxB8EeIb/AMCyGHxJbaZrtrdzeHnBkBW8SNybcgxSjEgX/Vv/AHTit8Df2s/hX+0+2pD4a/Ev4f8AxDOi+WdQHhnxFZ6t9g8zd5fm/Z5H8vfsfbuxnY2OhoWu3a/yez9Aem/p8+xJ+0d/yT7T/wDsaPDv/p6sa72uC/aO/wCSfaf/ANjR4d/9PVjXe0AFFFFABRRRQAUUUUAFFFFABRRRQAUUUUAFFFFABRRRQAUUUUAFFFFABRRRQAUUUUAFFFFABRRRQAUUUUAFFFFABRRRQAUUUUAFFFFABRRRQAUVx/xo/aG8Afs3+HLbWPiJ448H+AtIvLkWdvfeI9ZttLtp5yrMIkkndFZyqsQoOcKTjg1X+KP7Tfw2+B2taBpvjX4g+B/CGo+LJfI0O11vXbXT5tZk3Iuy2SV1aZt0kYwgJy6juKFrt3t8+3qD039fl3O4orifjd+0t8Of2ZtFs9S+JHj/AME/D/TtRnNtaXXiXXLXSYbqUKWMcbzuis20E4BJwM1ofCX40eDvj74Kh8SeBPFnhrxr4duZHih1XQdUg1KyldG2uqzQsyEqwIIB4IwaFre3QHpa/U6aiiigAooooAKKKKACiiigAooooAKKKKACiiigAooooAKKKKACiiigAooooAKKKKACiiigAooooAKKKKACivnT9pf/AIKf/C79nC4l0z+0n8W+KA3lJo+iEXEiydAskmdkZzgEZL+iGvF/7B/ai/4KBj/iZTr8Cvh5d9baMONUuoj2YfLM2QcHcYUI/havoMLw7iJ01iMU1RpfzT0v/hj8UvkreZ89i+JMPCo8NhE61X+WGtv8Uvhj83fyPvOivhr9hL4yeIf2Tfj5qX7OfxMv5bn94brwdrFwx230LklYQzE8PglBn5XWSPJO0V9y1xZrlk8DX9m3zRaTjJbSi9mv1XR6HblGaQx1D2iXLJNqUXvGS3T/AEfVahRRRXmHqBRRRQAUUUUAFFFFABRRRQAVU1+VoNCvXSCa5dIHZYYm2ySkKflU9iegPvVuis6sOeDh3VioS5ZKR+Qf7MniSw+LHgq38Nr470J49D/Z91/wxNJ4V0N9Q1b4MQyNp8Z0/wAQW0GZb/UwUbYFSwO/TrzFl+8Z4vtD/gnp8VE8TeMdZ8N+E/jXH+0N8ONE0GweHxXHLolwml6iXljfTUm0i3t7cgQRwy+W6PNH5gLOVkjA+rKK6XUvLm9b+d5Tkr3u9Od21u2rybu04neSt53XlpBPay15NdLWeiVrnl37TdprcmkaHNb6hpcWhp4l8Pi6tJNPkku5n/tmz2lJxMqIAduQYnzg8jII9Rrgv2jv+Sfaf/2NHh3/ANPVjXe1kMKKKKACiiigAooooAKKKKACiiigAooooAKKKKACiiigAooooAKKKKACiiigAooooAKKKKACiiigAooooAKKKKACiiigAooooAKKKKACiiigD4h/4KhfE23+E/7RPw41S78a+AvhPHP4R8S6YPGPj+1W98Nss76cX0sQtLbj7fOIRJExuceXa3ANtdBv3XhGrftJ/BTwb+z94G+C+oaj4M+D/j/4mfBvQdG8YX/xQ8TWts/hDw0LWaKG3KXnkLe6hme68uCOCJAxaa5EYEUMv6q15R+1h+2z8N/2J/DOlar8Q/EEejw61epY2cKRtPcTksoeQRrljHErbnbGFGByzKrZuUKVFxqtct9b9r1Hb75/cnpeTZ24XD4jFYiFLCQcqm0VFXd/dd0lvblb1vrb7MeU5z9pD9oix+Dv7Hni29+HWu6HrniLw5b2fhjSD9viu0tNXvRa2+nLdENxlry0lIbBaORWHDqT6T+z98FdL/Z2+DXh/wAGaOZpbTQ7URPdXD77jUJ2Jee6nfq880zSSyOeWeRmPJrV8D2mg3dtc+INAezurfxa8WqyX1rN50Wo5t4oo5VcEqVMMUQG35SBnqSTuVs58zlLrKzfy/4Lfrp2OH2fIlTtblurbdvytpfbW27CiiipGFFFFABRRRQAUUUUAFFFFABRRRQAUUUUAFFFFABRRRQAUUUUAFFFFABRRRQAUVhfEf4maB8IfCF3r/ibVrLRNHsl3TXV1JsQeijuzHsoBJPABNfH2t/8Fgr/AOJuqz6Z8GPhL4u8eTo5iF9PC8Vsh7OUjVztP+20ZwecdK9XL8kxuOTnh4Xit5NpRXq3ZHk5jnmCwLUMTO0ntFJuT9Ers+3qwvHnxP8ADfwt0r7d4l1/RtAs+cTajeR2yNj0LkZPsK+ND8Nf2zf2mPm13xT4d+EGjz8ta6YR9rVT0KtEZJAcdjOv0zW54E/4IqeAU1f+1viD4m8XfEfV3IM8l7dtbQz/AFCs03/kavS/sfL8PrjcWm/5aac3/wCBaR/Fnm/21mOI0wOEaX81RqC/8B1k/uRr/F7/AILJfCnwW76f4S/tf4h+IJG8m1s9KtZI4ZpScBfNdRkH1jWT2FcD/wAKf/aa/b/Pm+N9ZHwZ+H91yNFsVYahdR/3ZFyJDkcESuoB5EVfXvwp/Zu8A/A2BV8I+ENA0Fwu0z2tmi3Djp80pBkb8WNdtTWdYPB/8iuhaX89S0pL0VuWPrZsX9iY3Gf8jWveP8lO8Yv1lfml6XSPF/2Z/wBgP4YfspwRy+G/D8VxrSrh9Z1HFzfucYJVyMR57iMKD3Fe0UUV4GKxlfE1HWxE3KT6t3PoMJg6GFpqjhoKMV0SsfPX/BRT9jUftX/CVLnRT9i8feE2N/4fvY38qQyDDG3L8YDlVwcja6ocgZzH/wAE6P2ym/ao+FU1jr6/YfiD4QcWHiCykTy5HdSVFwE4wGKkMMDa6sMAbc/RNfDP7f3wg1z9k3426f8AtJ/Di2LfZnWDxlpcXyx31uxVWmYDswCq5x8rLHJjIY19DlNSGYYf+yK7tLelJ9JPeD8p/hK3c+dzelPL8T/bGHV46KrFdYraa/vQ69437H3NRXL/AAX+MGifHv4YaP4t8O3P2rSdatxPETw8Z6PG47OjAqw7FTVXWP2ifh/4d+MWmfDvUPHXg6x+IGt25u9O8M3GtW0WsX8IEjGWG0ZxNIgEUp3KpGI35+U4+YqU506jpTVpJtW63W/3H1FOpCpTVWm7xavfpZ9TsqK5PR/j14G8Q/FvVfAFh4z8J33jvQrZLzUvDlvq9vLq+nQOEKyzWquZY0YSRkMygHzF5+YVU+Kv7S/w4+BOvaDpfjf4geCfBup+KZjbaLZ65rlrp0+sShkUx2yTOrTNukjGEBOXUdxUb2t128/Qvv5b/n+R29FFFABRRRQAUUUUAFFFMuZxa27yNuKxqWIVSxIHPAHJqZSUYuUtkCTbsh9FfIPw3/4KqPqPh+48ReM/AtpoHhbVPh3ffFLwzPoviRNb1C/0a0MXmpe2xggWzvGW5ttkUctzE7GZPPzF83q/7NH7TfiP4n/EHxJ4H8feDtL8D+OvDumadrzWOl68+t2Nzp181wkEi3L2tq3mrLaXEcsflbUKoVkkD8a+zl1X9XafzTi7rdW1CXu797fl17e9HXa7S30Oq/aO/wCSfaf/ANjR4d/9PVjXe1wX7R3/ACT7T/8AsaPDv/p6san+N3x/0L9n7RbO/wBesPG1/Bfzm3iXw14N1fxNMrBS2ZItNtriSNcD77qq54zk4rNtLcEm9jtqK8Ltf+Cj/wAJr/4M6b48ttT8W3ehaxe3mn2dvb+B9cm1eaWzkeK7/wCJYtmb4JA6MskhgCIQNzDIz33jH9o3wR4D+B3/AAsnUvEVkvghrKDUINUtw90l7FcbBb+QkSs87zNJGsUcSs8ryIqKzMAXsm30tfyvqvvWwLVpLd3t52dnb0ej8ztqK4v4FftB+FP2kfB8+t+Er69ubayvZdOvbbUNLu9K1DTbqPG+C5s7uOK5t5MMjBJY0JSRHAKurHtKbTW4k09v6sFFFFIYUUUUAFFFFABRRRQAUUUUAFFFFABRRRQAUUVzHxb+M3hf4E+Dp9f8Xa3Y6FpUHBmuXwZG6hEUZZ3PZVBJ9KunTnUmqdNXb2S1bIqVYU4OpUaSW7eiR09FfBWvfti/GP8A4KCa1c+HvgPotz4O8GJIYL3xlqY8qRl6Hym5EZx/DGHl5U5j5rS03/gjlrXhewim0D4+fEHRNadQ91dw7/LmmP3nCpOjAHjgux46mvpHw9Rw65cyxEaU39mzm1/i5fh9NX5HzK4irYhuWW4aVWC+1dQT/wAPN8XrovNn3HRXxH/wyd+1z8N+fDPx30fxBHHz5euWxLSjrjMkM/J6feH1FH/C1/22fhkP+Jh8PfAvja1jHzzWk0aTNj+6FuIzzn/nkenbvP8Aq7Cf+74qlL1k4v8A8nS/Mv8A1jnDTEYSrH0ipL/yRv8AI+3KK+JB/wAFJPjpp6mxu/2WvGU2qZ2ia3kuvsue5yLVlxkf89O/X1P+Gg/2zfiRxonwg8JeFrWTjz9UuVMsXbo9yp7E/wCqPb8V/qrjI61p04Lu6kLfg2H+tmDlpRhUm+ypzv8AjFH23RXxJ/woT9tD4j/NrHxa8HeFLWTn7Pptsplj74ytsD7f609PzP8Ah01418cf8jz+0T8Qdeifh7aAyxxgdCB5k7ryM/wDr0Pd/wBiYKn/ALxjYL/Cpz/9tS/EP7cx1T/d8DN/4nCH/tzf4H23RXwtJ+wt+0F+ylI1z8GvitL4m0eIlx4e8RkYI6lE37osk9WUw/WrWhf8FZ/EPwW1aHRvj18K/EHgu7ZvKGqadC0tlO3cqrnlRg8xyy+w4pvhqdZc2W1Y112Wk/8AwCVn91yVxPToPlzOlKg+796H/gcbr77H2/RXA/BX9qL4fftEWAn8G+LNH1xtu9reKbZdRDjl4HxKvXuorvq+erUKtGbp1ouMl0as/uZ9HRr0q0FUoyUovqndfegorjPiz+0P4G+BNj9o8X+K9D8PjbuWO7ulWaUf7EX33/4Cpr5k8Y/8FlPD3iHWn0X4TeBfF/xO1og7Ps9o9vbnsGxteYjucxr9R29DA5Hj8YubD0m499o/+BOy/E87H57l+CfLiKqUu28v/AVd/gfZ1FfDbeGP2yv2o1L3+reHPgvoco3Lb2uDeuv8PKmWRW9cyR/7vao/h1+338Qf2OfGVr4F/aS0iZrOVzFpvjSwiMtvdKO8m0ASDHUqBIvG6Mk7q9H/AFXrSi1h6sKlRauEZXlby0tJrqots81cVUYyUsRSqU6b0U5xtG/nreKfRySR90UVn+FPFmmeOvDtpq+i6hZ6rpd/GJba7tJllhnQ91ZSQa0K+alFxfLLc+njJSXNHYKKKxfiH8RNF+E/gvUPEPiLUbbSdG0qIzXN1O2FjUfqWJwAoySSAASacISnJQgrtinOMIuc3ZLdkvjbxvpPw38Jahruu6hbaXpGlwm4urq4bbHCg7n37ADkkgAEmvxr/bJ/ZP8AiB/wWf8A2htW+JHwt0ae18M6SLXQoZ9c1F4oblFkCtNCrkrHtVzK8UYxtUnDSvtf6cs7Lxl/wWO+Jy3V2NU8Ifs/+Hbo+TCG8u41+VDjPoX9TysQJA3OSa++PBPgnSfhv4S0/QtC0+20vSNLhFva2tum2OFB2Hv3JPJJJJJNe1nOTYHD4KWCxi58RO10npS69N59+iWjOfg7jDN8Nm8M4yifs6NO6V1f219HdPan2ejbSaaPhj4Wf8G9Pws8EeA9O07UfF/xBv8AUoYV+13Fvd2sMEsxHzmONrdyiZzhSzY7knJrof8Ahwt8IP8AoY/iT/4MLL/5Er7boownEuaYWhDDYevKMIJJJdEtkcWaZDl2ZYyrmGOoqdWrJylJ7uTd2/vPiT/hwt8IP+hj+JP/AIMLL/5Eo/4cj+GdE40D4nfEnSFHyKPtUTbY/wC78iR98H046V9t0V0/64Zz1xDfrZ/mjg/1NyXph0vS6/JnxKP+CVHxI0Qg6H+098R9OAO4o4uXV8fdB23ijjnqD16Uo/Yd/ad8N4Ok/tHy3pQFl/tC1kYFjkEHd5vGPrz2719s0Uv9a8wf8Tkl606b/wDbQ/1Ry5fw+ePpUqL/ANuPhrX/AAX+278F9OfWYPGngv4j2embXOjx2cQubxBy3H2aFm6HhZtx7AnivU/2R/8Agph4M/aTvl8O6vHL4H8fwv5E+haofLMso4ZYHYLvOf4GCyDn5SBmvpKvDf2uP+CfvgH9r3TzPq9mdI8TxJi117T1CXcRH3RJ2lQYHytyBnay5zWsM1wGNXssxpKm+k6cVFr/ABRWkl9z7Gc8px+CftcurOousKknJP8AwyesX967nuVFfAemftF/Gz/gmhqUGj/Fuxu/iT8MRIsFp4pscyXdmhOFWRm5LY/gmIPZZWAxX2d8Fvjv4S/aG8GRa/4O1uz1vTpMB2hbEluxGdksZw0b/wCywB/CvPzLJK+EiqyanSe046xfk+z8nZnoZZntDFydBpwqreEtJLzXdeaujrqKp+IPENh4T0W51LVL2003TrNDLcXV1MsMMCDqzOxAUe5NfHPxc/4KqXnxD8WyeCf2e/Ct58Q/Ez5RtVeFl02z7bxnaWAP8bmOPOOXBxWGXZRisdJrDx0W8npGPrJ6I3zLOMJgYp4iWr2itZS9IrVn1d8VPjB4Y+CHhKbXPFuuafoOlQ8Ge7l27267UX7zseyqCx7Cvki6/wCCweq+Odavf+FX/Azx58RtBsZPJbVLYTRBn/3IrabaD1G5g2OqjpUnwq/4JZat8WPFsPjX9onxZeeO/EH34tFgnZNOsgSDsJULkZ6pEqJkfxg19keGfC+m+C9BttL0fT7LS9NskEdvaWkKwwwKOyooAA+gr1n/AGPgVySX1mfV3caa9LWlL10XkeRH+2ce+dP6tT6KylUfre8Y+mrPjP8A4ejfF/8A6NN+JP8A33e//K+j/h6N8X/+jTfiT/33e/8Ayvr7boqP7Wyv/oBj/wCB1P8A5I0/sjNP+g+X/gun/wDInxFJ/wAFTfi1bRmSf9lH4jxQxjdJIZLzCKOSedPA4HvXoHwA/wCCtPwl+Ndwmn6lqU3gTX93lSWGvgW8e8cELP8A6vrxhyjE/wANfTteV/tAfsVfDP8Aabt3Pi7wrYXl8V2rqUANtfR+n75MMwHZWyvtTWOyWt7lbDOl/ehNtr1U20/vRLwGd0Pfo4pVX/LOCSfpKCTX3M9QtbuK+to5oZEmhlUOkiMGV1PIII4IqSvhK7/4J2/Gf9ky5e++AfxQu7vSUYyf8Izr7qY2HdVyDAzHP3tkR/2s1e8K/wDBWzWvg7r0Hh74+/DXXPA+osfLGqWMDS2U5HV1RiSU94pJevSnLhqVdc+V1Y112XuzXrB6/wDgNwjxPGg+TNKUqD7v3oP0mtP/AAKx9v0V5VoH7c/wZ8SaPBfW/wAUvAUcNwu9Futbt7SYD/ailZXU+zKDVz/hsv4Qf9FW+G3/AIU1l/8AHK8V5bjE7OlL/wABf+R7SzPBtXVWNv8AEv8AM9Jorzb/AIbL+EH/AEVb4bf+FNZf/HKr6p+258HNH02e6l+Kfw+eK3jaR1g1+1nkIAydsaOXc+iqCT2FCy3Ft2VKX/gL/wAhvMsGld1Y/wDgS/zPUa+cf2u/+CkXhP8AZs1D/hGdGt5vHHxEu2EFroGmEyNFK3CidlB2H0QAuePlAO6vHPE/7WfxZ/4KI6/d+F/gVYXfg7wJFIYNS8a36mGWRf4hCRyhweFTMvKkmIE17/8AsifsAeBv2QtP+06Zbtrfiu5U/bfEGoKGu5i33hH1ESE5+VeT/EzYzXurK8Lly9pmvvVOlJPX/t9/ZXkve9DwZZri8yfs8p92n1qyWn/cOP2n5v3fU8O+HH7Avj39sDxfaeO/2ktXma2jbztM8FWMpitbNTztl2n5OMZVSZDxvkyCtfanhjwvpvgrQLTStIsLTS9MsYxFbWtrCsUMCDoqqoAA+lX6K8nMs3xGNaVSyhH4Yx0jH0X67vuetlmT4fApundzl8U5ayl6v9Nl0QUUUV5Z6oUUUUAFFFFABVbWNHtfEOkXVhfW8N3ZXsTwXEEyB45o2BVlYHgggkEe9WaKabTugaTVmfn18MdYu/8Agk/+13L4I1ieY/Bb4k3JudFvZnJTR7k4XDsem3KRuT1TypM8MK4b9ov4iW1p+2v4x8JtrHh21udW+MPg7WE+HlxGreNPGDwppCprel3B5i0y3WAtMgtrjK6dfL9ttVkKQ/ef7Wv7MeiftbfBPU/COshYnmHn6fe7Nz6ddKD5cy/TJDD+JWYd818j/sQf8FKR8GdYsvgn8X2+ya34bvZ9Cj8QG5WS1URMEhjmb0yHQS9MLHuHLMPsp0Z5vCOZ0I81elb2kVvNKUZKa8/c5Zb62klezXxuHrRyWrLLqztQq39nJ7RbunTfld3jqtLxva5k/CXxVpeo/Hf4W+A7G+sv+Fr+A/jb408S+M9OQ+Vf6Vo1zFrzrfXURJdLO5jvNL8qRh5cnmQhTlcLq/t5ftkfADV/iLrXw5tPiD8IdA8T/GvwNaW/iTxr4p8UWUGk6f4Vl+1C2e0W4l8q+uJftN00EMA8r5zNcOFEMc/6Bg719j3FUPCfhXT/AAN4X07RdJtls9M0m2jtLSBSSIYo1CquSSTgAckknua+LavCMJbLfz93la8o6LTXS6vrp9t7R+0dWOj6eT5nO77u7ev+G97O7fBtnZad4Q0q3024+2adBZwx2tx5wm8+IIAj7xw2Vwd3fOa0qKKucnKTk+pjTgoRUV0CiiipKCiiigAqvq1m+o6Vc28U8lrLPE8aTJ96EkEBh7jr+FWKKmcVOLjLZjjJxfMj8+fg9/wSZ8ap4c8T+HfEx+Hfg601v4far4M1vXvC95d6lqPxO1O8MIi8R63DPb26/bIfJlkCvNeSF7+4X7Sqg+b9Ffss/A74haf8ZfFPxO+Kkfg7TvFuu+H9J8Kw6Z4X1K51LT4bWwkvJzcme4trZ/MnmvpT5XlkRLEgEkhYke+UVt7ST37fq27dr8zVlpbRKyVk1dNd/wD7XfvrGL1u7rfV38u/ab8HWl/pGh6y8uqLd2PiXw/HHHHqdzHaMDrNmDvt1kEMh+Y4Z0YjggjaMRftva14t0f9lrxbH4Dj1I+MNXhh0XSriwtJLqbTJr2eO0F7sRWYrbCY3DHGFWFi2FBI2f2jv+Sfaf8A9jR4d/8AT1Y13tYyipLlls9/TqVCTjJSXQ+Jv2tv2Y/C3wh8U/BqWWx+L9p8L/AvhDVfBsFv8M01xtUs5pG0ySz8w6KDqAhZLCUM6kRmRYhMSHWtf4i6r4m8Z/sDaZ4V8dy+LP8Ahd3grw94X8Xa4fDvhttaubPUIrxJY7pbcFItQVLixmae1tZTO8ccixASSQbvribW7O31eGwku7ZL64ikuIrZpVE0saFA7qmclVMiAkDALrnqK+Vf2mf+CnfhL4XeNJfDXw20cfEv4m6iEsRBpcfmwxshcpHLNGC0uwySHy487Sz5ZCTXpZfl+Lx03Rw0XKV+a/SLTlK7elveldu60UUrWucGPzLC5fSjVxUuVWsr6t7KyWrd0rWV9Xd31RB+wnrN98KvC/xm+LPxS1x9MsfH3iuHVINS1rw7P4SN1Db6TYWPmJpd2zXdmjS2sqRQXDPOyxq5LeYtcb4z/b7+Jn7aniS68Ifs4+Hri00pG8i/8aapF5UVup6mMMCIuORkPKQciNSM1P8AD3/gnP47/as8WWvjX9pTxJc3oQ+bZeENPn8u1slP8EjIdqccEREscDdKSCK+0vBngnR/h14atdG0HTLHR9Ksk2QWlnCsMUQ9lUAfU9692U8syyyjbEVopL/p3GySXbnenZR7I+eUc0zT4m8PRf8A4Nkvx9mvvl6Hxcnhr9sn9lhBJZap4e+NOhRDc9vcnF8i/wAXLeXKx9AHk/3e1bfgX/gsp4W0zXF0T4q+DfFvwu1xcCUXlpJcW6dsn5FmA/7ZEe9fZVYvjr4c+H/ifojab4k0TSde09uTb6haJcx59QrggH361h/beDxOmYYaLf8ANT9yX3axf/gKNv7DxuG1y/FSS/lqe/H79Jr/AMCZn/C344+DvjbpX23wl4m0XxDAFDP9hu0leL/fQHch9mANdVXyL8Uv+CNfw08Q6r/a/gjUPEPw012M74LjSbt5II3/AL3lu28fRJEFczF+yF+13pif2JbfH7R5fDsR/dXtxCzam46fMzW7P/5HNH9lZZX97C4tRXapFpr5xUk/wH/a2aUPcxWEcn3pyTT+UnFr8T7grhPHf7T/AMOPhgH/AOEg8d+EtJkjGTDcarCsx+ke7efwFfLg/wCCP2t/EXn4lfHb4geLFk/1kETtGig9VBmkmGP+AAe1d14D/wCCOPwI8F7GuPDmpeIZo+RJqmqTNk+6RGND+K4pfUclpa1cTKflCFvxm1+QfXs7raUsLGn5zqX/AAgn+Y7xz/wWJ+A/gxmSDxLf6/MhwyaZpc7/AJPIqIfwY13XwQ/4KD/CH9oHyYtB8aaZFqM2ANP1JvsN1uP8KpLjef8ArmWHvXWeBf2W/ht8MlT+wPAfhHSnQYE0GlQiY/WTbvP4mvPvjf8A8Eyfgx8d/Nmv/CFpo2oy/wDL/oZ+wTAnqxVB5Tn3dGo5sgn+75asf714y++No6ejuHLxBD95zUp/3bSj90ry19VY99or4b/4d+/Hb9mP978F/jJc6lpUGTHoHiQbolUfwJuEkWT6hIvqKdF/wU2+KX7Okq23x0+DOr6faxsEk1zQB5lqfoCzRMT14nH+7T/1bdfXLa0K3lfln/4DK34Nh/rMqGmZUZ0fO3ND/wACjf8AFI+4qK+U9S/4LPfAax0GG8i17Wby4lXc1jDo04nhPoxdVjz/ALrke9cb/wAPi9Q+Ix2/DP4H/ELxhvO1JZIzEin1byEnGPX5h9ayp8KZtPV0HFd5WivvlY1qcW5RB2VdSfaN5P7opn29TJp0toWkkZY441LMzHAUDqSfSviQfGL9tP4vjGj/AA78HeAbKThbnUZEadPcq8rHj/rj+dV9S/4J5fH/APaGt1s/i58cx/Ydww+3aXoMBEdxGDnYQEhjz7sjgHnDYrVcPUqbvjMVTguqTc5fdFNfijF8R1aqtg8JVm+jaUI/fJp/gzpv2h/+Cqlja+LP+EF+Cuiy/FDx3ckxI9mjS6dZsOrFl5m29SVIjA5MgwRWL8Jf+CYuv/GrxlB48/aP8SXHi/XPv2/h2CfGn6eCQRGxTCkDAzHEFTI5aTJr6Y/Z5/Zb8D/st+EhpHgzQ7fTkcD7Tdt+8u75h/FLKfmbuQOFGTgAV6FVVM9pYSLo5PFwT0dR/wASXz+wvKOvmKnkNXFzVfOZ87Wqpr+HH5fbfnLTsinoGgWPhXRrbTtMsrTTtPsoxFb2trCsUMCDoqooAUD0Aq5RRXzDbbuz6hJJWQUUUUhhRRRQAUUUUAFU9d8P2HinSZrDU7K01GxuV2TW11Cs0Uo9GVgQR9RVyimm07oTSasz5T+NX/BHz4U/Ei/OqeGo9S+HWvI3mw3WhTbYEk7N5DfKuPSIx9BzXDRfsIftP3cX/CMXf7RBTwbGcJfwrMdXdeAQx2rJ07G5I/OvuWivoaPFOYwgoTmppbc8VNr0ck2vyPna3CmWzm6kIODe/JKUFLyai0n+Z8nfCb/gjj8JfA1+NS8SrrXxB1p282W51q7bynfufKj2hh7SF6+nPB3gXRPh3oqaboGj6XoenxfctbC1S2hX6KgA/StWivNx2bY3Gu+KquXq9F6LZfI9LAZRgsErYWko+i1fq9382FYXxH+GegfF7whd6B4m0iy1vR71ds1rdR70Pow7qw7MCCDyCDW7RXDCcoSU4OzXVHfOEZxcJq6fRnwV4q/ZE+LP/BO/xFd+KvgPqF34u8DyyfaNT8F37GeRF/iMQHMhx0ZMSjCgiUA179+yB/wUH8DfteWP2SwmbQvF1up+2eH79wt1GV+8YzwJUBzyoyP4lXNe7184ftf/APBNnwl+0xe/8JJpE0vgn4h2zCe217TQY2llXlTOqkbiO0gIkGB8xA219THNcLmSVPNvdqdKsVr/ANvr7S8173qfKyynF5a/aZT71PrSk9P+3JfZfk/d9D274qfFXQPgn4D1DxL4n1K30nRtMj8ye4lP5KoHLOx4CgEkkACvhTwv4U8Y/wDBYf4nw+IfEkV94W+Avh28Y6dpocxz69IpILEg8t1DOOIwSiZbe9XvB/7B/wAbv2o/iTplj+0P4gW58DeBGC2lvZXMZ/4SWQE4kPl4YArgNJIqybflUAs7j7z0HQbLwtotrpum2ltYafYxLBbW1vGI4oI1GFVVHAAHYVo62GyWFsLNVcRL7cdYwT/l7za3f2dlrcyVHE53O+LhKlh4/YlpKbX83aCey+1u9LEXhTwppvgXw1Y6Po9jbabpemwrb2trboEigjUYCqBWhRRXyMpOT5pbn2EYqK5Y7BRRRSGFFFFABRRRQAUUUUAV9U0u21zTZ7O9t4Ly0uo2imgnjEkcyMMFWU5BBHBBr4y+NP8AwTD1j4V+NZfiB+zpr8vgjxKuXn0JpcadqAzuMa7sqoJ/5ZyBo84x5YFfatFellubYnAyboPR7xesZLs09H/VjzMyyjC4+KVdaraS0lF94tar8u58JaH+wH8X/wBs3XoNa/aL8XTaXotvIHt/COiToI1I7uyFol7/ADAyOQcb1r7E+EfwU8KfAbwlFofhDQtP0HTIuTFbR4aVv70jnLSN/tOSfeuporXMc7xWMiqc2o01tCK5Yr5fq7vzMstyLC4KTqwTlUe85Pmm/n+isvIKKKK8g9gKKKKACiiigArO8V+ENJ8d6HNpmt6Zp+sabcjEtre26Twyj/aRgQfyrRopxk4vmjoxSipLlkro+c9Q/wCCS/7Pmp30txJ8PIVeZi7CLWNQiQE/3UScKo9gAKh/4dE/s8f9E+/8rup//JFfSVFev/rDmq0WJqf+By/zPH/1dyl6vC0//AI/5Hzb/wAOif2eP+iff+V3U/8A5Ip0P/BI79nqGVXHw9UlCGG7W9SYceoNxg/Q19IUUf6xZr/0E1P/AAOX+Yf6uZT/ANAtP/wCP+RQ8MeF9N8FaBaaVpFhaaXpljGIra1tYVihgQdFVVAAH0q/RRXkOTk+aW57EUorljsFFFFIYUUUUAFFFFABRRRQAUUUUAFfBf7RH/BEHR/if8Z7zXvCniC38J6JqVvNPNYG1M4t7042eUuQBCxLFhnKkYUENhPvSivTyvOcZl1R1MHPlbVn1v8AJ6HmZpk+DzGmqWMhzJO68vmtT4H+Hf7aPxJ/4J9ajpfgT49+HGvfCUCpY6P4u0eDfEIkG1FYKArhVA+XCSqoyVfINfbvw8+JOg/Frwla674a1ax1vSL1d0N1aSiRG9QcdGHdTgg8EA1Y8Y+DNJ+IXhq70fXdNstX0q+Ty7i0u4VlhmX3VgR7j0Ir4q+If/BPPx/+yP4tuvG/7NevTwwu3m33g7UJvNtrtR/DGXOJOM4EhDrztkyQK9nmy7Nfith676/8u5Pz/kf3x9DxeXMsp+G+IoLp/wAvYry/nX3S9T7i1HTrfWNPntLuCG6tbqNoZoZkDxzIwwysp4IIJBB4INfEn7KX/BP34G+Nv2lPjD4v074JfCjQfB+k+b8MtL0zT/B+n2llrEMfly6tc3MSQqs/mXeLULIGCLp7FcedJnR8F/8ABa/4c+H/AAFrUvxWtNU+HPi3wzGRe6NPaySPeyjjy7YYDeYTj93IFIzncVVmH058AvE3gXx/8LLHxH8OjoU3hXxO82rxT6VAkMN5NcSNJPK6qB++eVpDLvG/zC+/5s181jMJVwWLlh8QrVOV6euildbxceZdU+Y+swc/ruXRzDDpui525rO146uOu00+V230Pnj/AIJU/sy+APBeneOfi94O+H3g7wBH8VNUki0ix8PaHbaTbwaBYyyQaefLgjRWe4xLeM7DeftiISVhjA5rxT8KfBfwu/by+EfxH8DaF4ItdI8Y+J9V0TWfGuh6x/aXifxZqk9rqHmaVftImZNOt5LTf/x9TPBJZQRJbQxQs6fVviL9n7wj4g+GmkeDxoem6d4Z0G806907TbC0it7axawuobq2WKMLsjVZII8BAMAfKVOCIfDv7MPw18H/ABg1P4h6T8PPA2l+P9bjaHUfE1poNrBrF+jbNyzXaoJpAfLTIZjnYvoKzjK04vpHTzcbLT/t7W7vvq+a7Q5JOM0vtXfo9bP/ALd6eWl1udzRRRUAFFFQ6jbPe6fPDHcTWcksbIk8IQyQEjAdQ6suR1G5SMjkEcUm7K4LVk1FfDVp4j+MPw+8ffHnUPDvxc+Kvxa0L4PeD7mzi0jVPD/h+e51rxVJZi9ht7VNN0q1lb7PA1rldziWS+C4XyGD+jf8E9vH/i+91HWfD/xI1344SeNhpdjqp0f4jWXhOF4bZzLGbqzbw9GI/LeZXRo7mVpU8pPkQNueoLm+5Ned+bbv7seb/C0+9id4K772+7l37ayUdftJrtf2L9o7/kn2n/8AY0eHf/T1Y13teXftN+MbSw0jQ9GeLVGu77xL4fkjkj0y5ktFA1mzJ33CxmGM/KcK7qTwADuGfUaQH4R/ts/slftVfFn/AIKk/wBj6hdXup+I/EgmOga3pxktdHttGB2SBeW8iCNZdssTFmLSc+aZVZ/19/ZD/Yv8H/sh+ALKx0XTLF/ED2kcera0Ij9o1GYKPMYFizJGXBKxg7V46nJPr9FYZfTq4OnVo06suSo7uN3b7uvr6dj6fiviOGerByrYanCeGhyKUYpNr1tou0Vom5PrYKKKK3PmAooooAKKKKACiiigAooooAKbLEs8TI6h0cFWVhkMD1BFOooA4zSf2cfh5oGtvqVj4D8GWWoytve7g0S2jnduuS4QMT+Ndko2jA4A4AHalorSpWqVHepJv1dzOnRp01anFL0VgooorM0CiiigAooooAKKKKACiiigAooooAKKKKACiiigAooooAKKKKACiiigAooooAKKKKACiiigAooooAKKKKACiiigAooooAKKKKACiiigAooooAKKKKACiiigAooooAKKKKACiiigAooooAKKKKACiiigAooooAKKKKACiiigAooooA+Ff+Czv/BKG4/bz8IWni3wbN5XxH8MWpgtrKacR2ut2+4t5BLELHMCTskJAOdrnG1k9Q/4JW/8E/D/AME9P2df+EdvNcu9b8Qa5Ouo6xi4c6fbXGwL5dtEeFUDAaTAaQqC2AEVfpqiuP6hR+svF29+1v6+Wh9NU4uzOeSxyCU/3EZc1ra73tfsnd+r9LFFFFdh8yFFFFABRRRQB5v4V/Zj0Xwf8NPGXhiz1XxLDF431XVNZvtRt7/7HqUFxfzPK5guLdY3j8reEibl1SJAWbGTD8Cv2am+D/iHU9e1rxz4x+JfinU7WLTzrfiaLTIrq3someRLWNNPs7SARiSWRyxiMjF/mdlRFX06ihaWt0SS8klbTtppp002CXvXv1bb823fX56+uu5wX7R3/JPtP/7Gjw7/AOnqxrva4L9o7/kn2n/9jR4d/wDT1Y13tABRRRQAUUUUAFFFFABRRRQAUUUUAFFFFABRRRQAUUUUAFFFFABRRRQAUUUUAFFFFABRRRQAUUUUAFFFFABRRRQAUUUUAFFFFABRRRQAUUUUAFFFFABRRRQAUUUUAFFFFABRRRQAUUUUAFFFFABRRRQAUUUUAFFFFABRRRQAUUUUAFFFFABRRRQAUUUUAFFFFABRRRQAUUUUAFFFFABRRRQAUUUUAFFFFABRRRQAUUUUAFFFQ6jp1vrGnz2l3BDdWt1G0M0MyB45kYYZWU8EEEgg8EGk720BWvqTUV+auufsveBPhl4a/ax+M/wm+G3gn4Y3fgDwnrPgXwhdeEdAtdDnD21p52qakHtYldpvtWLeMnds/s0lMedJn3L9iTwF4T+Cn7ZnxH8HfCzTNF0P4Y/8IH4V10adocEcOlx6pczasj3KLGAnnXFrBaNI4y0gjiZicgm4JSSfdJ/em1fteKTXW75baXCd4pt9G19zhF/NSlZrsnK+yPe/2jv+Sfaf/wBjR4d/9PVjXe15d+03ea3HpGhw2+n6XLob+JfD5uruTUJI7uF/7Zs9oSAQsjgnbkmVMZPBwAfUakAooooAKKKKACiiigAooooAKKKKACiiigAooooAKKKKACiiigAooooAKKKKACiiigAooooAKKKKACiiigAooooAKKKKACiiigAooooAKKKKACiiigAooooAKKKKACiiigAooooAKKKKACiiigAooooAKKKKACiiigAooooAKKKKACiiigAooooAKKKKACiiigAooooAKKKKACiiigAooooAKKKKACiiigAooooAKKKKACiiigDN8NeDdI8F2NxbaPpWm6TbXd3PfzxWdskCT3E8jSzzMqgBpJJHd3Y8szEkkkmsX4PfAfwN+zx4Zm0XwB4M8KeBtGuLl72Ww8P6Rb6ZbSzuFDytHAiqXYKoLEZO0c8V1lFC029PkD139fn3/FnBftHf8k+0/wD7Gjw7/wCnqxrva4L9o7/kn2n/APY0eHf/AE9WNd7QAUUUUAFFFFABRRRQAUUUUAFFFFABRRRQAUUUUAFFFFABRRRQAUUUUAFFFFABRRRQAUUUUAFFFFABRRRQAUUUUAFFFFABRRRQAUUUUAFFFFABRRRQAUUUUAFFFFABRRRQAUUUUAFFFFABRRRQAUUUUAFFFFABRRRQAUUUUAFFFFABRRRQAUUUUAFFFFABRRRQAUUUUAFFFFABRRRQAUUUUAFFFFABRRRQAUUUUAFFFFABSFtoyeAOppag1OxXVNNuLZyVS4iaJivUBgRx+dRUclBuCu+g42b12PD/AAJ+3xonjfw54g8RP4K+Iej+CdK8P3HirS/FV7Y2raR4n02EbmntJIbiR4iUKukd4ltJIj7kRlVynW/s6fHzW/jzpNxfap8KPiF8M7UQwXFk/ii40WQ6mkoZv3S6dqF2yFAF3CYRn94uN2G2/GPwA/4J4at4J8LXvhmD4G2vh3TdK+GeqeBPGaz65ZafF8brqQWsNpcfbrGaa9WNYre7xNexwzwjUFREI8zZ7r+wb+z1b/Cv4keJNb8L/BRv2dfBF5o9npo8HtDo1u2pahFLM8mpNHpN1c22TC8MPmPJ58nlkOoWOMttFRva901vtaznq9neSULJK6vdxitlW0V499vL3NntpeTfdbO6aPZv2jv+Sfaf/wBjR4d/9PVjXe15d+034fu7rSND1FNc1S2tLbxL4fSTS447Y2l2TrNmA7s0RmBGQRslUfKMg8g+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7eJp9nLPKcRQIZHOM4AGTUtMngS6geORQ8cilWVhkMDwQaipz8j5N+nqONr+9sfCXwP8A+Cr2t+MfhT42+JOrSeFNQ8NWPgG58eaP4eTw5rPh7UoVjRZEtY9Su/MsdZjIkjjmu7Ly0t5TGpjcTKV92/Zg+OHj+++Nniz4YfFCbwhqninQdB0nxVbar4Z0u40uxuLS/kvIPs7W89zcuJYZrGTMnmgSLKhEcZUg8VoH/BMh9a0WXw9468a2/iDwnofgrVfh54Pt9I0NtI1DRtH1AQRy/a7hrmeO8ukitLRI5o4LdVMcjGJi42ei/sxfsw+JPhV468Q+NfiB4007x7488QaXp3h99R03QG0Ozh06wNw8CC2a5uT5zy3dxJLIJQrlkCxxhMHdez6duu+8rLrrbl5m76aKT1uquztvfpt9j8Lc9lZe81dWSa0f2sPif4a8IeFNL0/VvEOh6XfyeINCvEtru/igmaCPWLR5JQjMCUVUdmbGAEYk8Gtz/hqj4Yf9FH8B/wDhQWn/AMco/aO/5J9p/wD2NHh3/wBPVjXe1mBwX/DVHww/6KP4D/8ACgtP/jlH/DVHww/6KP4D/wDCgtP/AI5Xe0UAcF/w1R8MP+ij+A//AAoLT/45R/w1R8MP+ij+A/8AwoLT/wCOUfCD/koPxU/7GiD/ANMul13tAHBf8NUfDD/oo/gP/wAKC0/+OUf8NUfDD/oo/gP/AMKC0/8Ajld7XBfF/wD5KD8K/wDsaJ//AEy6pQAf8NUfDD/oo/gP/wAKC0/+OUf8NUfDD/oo/gP/AMKC0/8Ajld7RQBwX/DVHww/6KP4D/8ACgtP/jlH/DVHww/6KP4D/wDCgtP/AI5Xe1wX7OP/ACT7UP8AsaPEX/p6vqAD/hqj4Yf9FH8B/wDhQWn/AMco/wCGqPhh/wBFH8B/+FBaf/HK72igDgv+GqPhh/0UfwH/AOFBaf8Axyj/AIao+GH/AEUfwH/4UFp/8co8Q/8AJz3hD/sV9c/9K9HrvaAOC/4ao+GH/RR/Af8A4UFp/wDHKP8Ahqj4Yf8ARR/Af/hQWn/xyu9ooA4L/hqj4Yf9FH8B/wDhQWn/AMco/wCGqPhh/wBFH8B/+FBaf/HKP2V/+TYfhx/2K+mf+kkVd7QBwX/DVHww/wCij+A//CgtP/jlH/DVHww/6KP4D/8ACgtP/jld7XBeHv8Ak57xf/2K+h/+lesUAH/DVHww/wCij+A//CgtP/jlH/DVHww/6KP4D/8ACgtP/jld7RQBwX/DVHww/wCij+A//CgtP/jlH/DVHww/6KP4D/8ACgtP/jlH7VH/ACbD8R/+xX1P/wBJJa72gDgv+GqPhh/0UfwH/wCFBaf/AByj/hqj4Yf9FH8B/wDhQWn/AMcrvaKAOC/4ao+GH/RR/Af/AIUFp/8AHKP+GqPhh/0UfwH/AOFBaf8Axyj4Qf8AJQfip/2NEH/pl0uu9oA4L/hqj4Yf9FH8B/8AhQWn/wAco/4ao+GH/RR/Af8A4UFp/wDHK72uC/aO/wCSfaf/ANjR4d/9PVjQAf8ADVHww/6KP4D/APCgtP8A45R/w1R8MP8Aoo/gP/woLT/45Xe0UAcF/wANUfDD/oo/gP8A8KC0/wDjlH/DVHww/wCij+A//CgtP/jld7XBfs4/8k+1D/saPEX/AKer6gA/4ao+GH/RR/Af/hQWn/xyj/hqj4Yf9FH8B/8AhQWn/wAcrvaKAOC/4ao+GH/RR/Af/hQWn/xyj/hqj4Yf9FH8B/8AhQWn/wAco8Q/8nPeEP8AsV9c/wDSvR672gDgv+GqPhh/0UfwH/4UFp/8co/4ao+GH/RR/Af/AIUFp/8AHK72igDgv+GqPhh/0UfwH/4UFp/8co/4ao+GH/RR/Af/AIUFp/8AHKP2V/8Ak2H4cf8AYr6Z/wCkkVd7QBwX/DVHww/6KP4D/wDCgtP/AI5R/wANUfDD/oo/gP8A8KC0/wDjld7XBeHv+TnvF/8A2K+h/wDpXrFAB/w1R8MP+ij+A/8AwoLT/wCOUf8ADVHww/6KP4D/APCgtP8A45Xe0UAcF/w1R8MP+ij+A/8AwoLT/wCOUf8ADVHww/6KP4D/APCgtP8A45R+1R/ybD8R/wDsV9T/APSSWu9oA4L/AIao+GH/AEUfwH/4UFp/8co/4ao+GH/RR/Af/hQWn/xyu9ooA4L/AIao+GH/AEUfwH/4UFp/8co/4ao+GH/RR/Af/hQWn/xyj4Qf8lB+Kn/Y0Qf+mXS672gDgv8Ahqj4Yf8ARR/Af/hQWn/xyj/hqj4Yf9FH8B/+FBaf/HK72uC/aO/5J9p//Y0eHf8A09WNAB/w1R8MP+ij+A//AAoLT/45R/w1R8MP+ij+A/8AwoLT/wCOV3tFAHBf8NUfDD/oo/gP/wAKC0/+OUf8NUfDD/oo/gP/AMKC0/8Ajld7XBfs4/8AJPtQ/wCxo8Rf+nq+oAP+GqPhh/0UfwH/AOFBaf8Axyj/AIao+GH/AEUfwH/4UFp/8crvaKAOC/4ao+GH/RR/Af8A4UFp/wDHKP8Ahqj4Yf8ARR/Af/hQWn/xyj4v/wDJQfhX/wBjRP8A+mXVK72gDgv+GqPhh/0UfwH/AOFBaf8Axyj/AIao+GH/AEUfwH/4UFp/8crvaKAOC/4ao+GH/RR/Af8A4UFp/wDHKP8Ahqj4Yf8ARR/Af/hQWn/xyj9lf/k2H4cf9ivpn/pJFXe0AcF/w1R8MP8Aoo/gP/woLT/45R/w1R8MP+ij+A//AAoLT/45Xe1wXiH/AJOe8If9ivrn/pXo9AB/w1R8MP8Aoo/gP/woLT/45R/w1R8MP+ij+A//AAoLT/45Xe0UAcF/w1R8MP8Aoo/gP/woLT/45R/w1R8MP+ij+A//AAoLT/45R+1R/wAmw/Ef/sV9T/8ASSWu9oA4L/hqj4Yf9FH8B/8AhQWn/wAco/4ao+GH/RR/Af8A4UFp/wDHK72igDgv+GqPhh/0UfwH/wCFBaf/AByj/hqj4Yf9FH8B/wDhQWn/AMco+EH/ACUH4qf9jRB/6ZdLrvaAOC/4ao+GH/RR/Af/AIUFp/8AHKP+GqPhh/0UfwH/AOFBaf8Axyu9rgv2jv8Akn2n/wDY0eHf/T1Y0AH/AA1R8MP+ij+A/wDwoLT/AOOUf8NUfDD/AKKP4D/8KC0/+OV3tFAHBf8ADVHww/6KP4D/APCgtP8A45R/w1R8MP8Aoo/gP/woLT/45Xe1wX7OP/JPtQ/7GjxF/wCnq+oAP+GqPhh/0UfwH/4UFp/8co/4ao+GH/RR/Af/AIUFp/8AHK72igDkvC/x88C+N9bh0zRfGnhPV9RuNxitLLV7e4nl2qWbaiOWOFBJwOACa62uC+L/APyUH4V/9jRP/wCmXVK72gAooooAKKKKACiiigDgv2jv+Sfaf/2NHh3/ANPVjWR+3J8TtZ+C37GXxV8XeHZTba94b8KalqOn3HlpJ9lnitpHSYq/yMEYByG4IUg1sftG8/D7T/8AsaPD3/p6sq7DxD4esPFugXularZWmpaZqdvJa3lpdQrNBdQupV45EYFWRlJBUjBBINRUTcGl/l+JpSkozUpbJ/1vofA/xJ8H/E3wRqfxg+Cfwj1Xx143ln8KeDtf08a38Qr9NSsJb7V7211Rl1q4llu7WN7Oy80CJmMRWQwRbn2n6D/YFeTwrpHjTwTqmkazovinwlq0X9r2958R9Z8fW5NzaxTQvbalqwS68sxFQ0RiiVJBJhW3eY+r4Z/4J4fCXwl8K9X8HWugavLpOty2s1xc3vibVb3VontNpszBqM1y97b/AGYqDAIZkEBJMWwsSe9+C/wM8O/AHwvNpPhyPVzFdXDXd1d6vrV7rWo30pVU3z3l7LNczMEREUySNtSNEXCqoG7kryff8tLLTZLZb/jpjZ2S7fnZJvXrJrmfW7au7XdH4Qf8lB+Kn/Y0Qf8Apl0uvkn48/EDxNpnxS+I/wASrfxT4vtNa+HHxb8JeBdG0OLXLmLRptKvjoaXUM2nJL9luJZ/7WupFnmiadP3OxlEa19jfDnwve+H/GHj27uohHBrmvRXtm28N5sS6ZYW5bAOR+8glGDg/LnoQa5vxH+xn8OPFnx4t/iTfaDPJ4rge3mZk1a9i0+8ntgy21zcWCSizuLmEORFcTQvLGFTY67E2xSfLWjUlqlb/wBKi363inG21pO/Z2/glHv+Oj0fbWzutU0rHyt+z/8AFHxpcftY6F428cL4s0zSfG/xA8TeBdInt/H95NZ3jWcupra2k/hx7drG3gW301mF7BMt288Y8xRHNIK+vfi//wAlB+Ff/Y0T/wDpl1SqGg/sgeAPDXxvuviHaaVqS+I7qaW78uTXL+bSrW6ljEct3BprzGyt7qRNyvcQwJK4ll3OfNk3b/xG8L3viDxh4Cu7WISQaHr0t7eNvC+VE2mX9uGwTk/vJ4hgZPzZ6AmlHSlCHVL+vXW+tlfqr3bJ61ZTWz/zf3K1klra2jtZLgP+CgPirVvDX7PMdtpGpalosvifxR4e8M3Wo6fcfZ7qys9Q1izsrlopQQ0UhhnkRJYyJI3kV0IZQa+edTm0Twl8If2jtK8Z678Wtc8Ifs+eJ93hs6Z8R9f07XLxJ9D069XTZNRt72O6vXN1eSRxi5mkI86Jf4Fx9ofFn4T+Hvjn8OdW8J+KtMi1fQNbgNvd2zu8ZYZDKySIVeORGCukkbK8bqrKysoI5PQf2Ovh74d+ETeB4NHv5tAn1aDXbo3mt395qGoX8NzDdR3NzfTTNdXEglghy00r7kiWM5jGylGK5Zxl9rr21hbyvHlk4+c2tFe9c9nF2vZ7fffbXW6TV0rJPcrfsSfA/W/2ef2ZfDHhrxN4i1/xR4mjga81e+1bW73WJRdzsZpYIri8llna3hZzFEJJGYRxpuLNuY7X7OP/ACT7UP8AsaPEX/p6vq72uS+C3he98IeD7y01CIQzy69rN6qhw2YrjU7q4ibIJHMcqHHUZwcEEVpUnzycjKEeWNtz4w8F/E3xH4e+J3w7+Jc3i/xW+qfEb4s+LPBGvaRf61c3GjWuk2Meui2SHTvNNrbSW39kWrNNBEksh87zHbzGqn/wTI+JnifUvjv4IbWdW+JMcPxE+HV1r97ceK/Edzq+m/EK+iubFv7Y0O3keQaVaKl3ITbPHpzsl7bAWWIGaP618NfsW/DXwj8bdR+IVh4elj8SapLPcyiTVLybTYLi4jWO4uoNPeU2dvczIu2WeGFJZQz73be+6r8CP2Ffhh+zV4xk17whoOoWeo/Yn0yz+269qOqQaJZPIsr2enQXU8sWn2zOkZMFokUR8mEbcRIFWHag1zdrenuyVvNczUr6Xau05KLjdd8/Ny9Xf1969/K0fdsk9ErOKbR0HiH/AJOe8If9ivrn/pXo9cB+3BLe+J/Evwd8BjVvEWh6D8Q/GMmm65daHq0+kX01tb6RqN+ltHeW0kdzAZJ7SEloJFcpHImdrtXp+s+F727+OnhzWkiB07T9B1Wynl3j5JZ7jTXiXbnJytvKcgYG3nqMxfHP4BeFf2jvBaaD4tsbu6s7e8h1C1nsdSutLv8ATrqJsxz215ayRXFvKMkb4ZEYq7qSVZgYfTS+q/P+tNns9Bxdr9NGvRtNJ/L7101Pg6HxZ4r+Jnw/8F6f4y1X4+ax8OfD2veOvCLar8O7zV/7ZvdQ0/WWsdEkv7jTGF6yC0hulM0r/ZmmQPdNuKGvsL/gn18T/EXxq/Yb+Eni3xdMLnxP4j8J6dqGqThI0+0XElujPJiP938xO75Pk5+XjFQ+Mv8Agn78KfHHgLwt4buNB1XT9N8GQ3FtpUmjeJNU0e+jhuMG6ilu7S4iuLiO4ZVedJpHWeRVeQO4DV634f8AD9j4T0Gy0rS7O107TNNt47S0tLaJYoLWGNQqRoigBVVQAABgAACtIytCUXq21r6c12/N3V/KMV9m7mWsk0rLXTtd6RXdJemt3bXTjv2V/wDk2H4cf9ivpn/pJFXx946+KXxf/Z5+JP7Yeoax8Sbnxbq3hn4T6X4o8Ow22lpYaP4Yld/ECobaykllHyrbQPLJNLI8zRnJWMRxR/aPwE8L3vgf4F+C9F1KIQajpGg2NldxBw/lyxW8aOu5SQcMpGQcGm3nwE8Ian438T+IbvQrS91Txpo1t4e1w3TPPBqWn27XTRW8kDkxbAby5zhAXEpDFgFAyktHpe6a+/8AL13Svbd31pzik1LvF/dJN/hdW2btddV4f+yVY3nwX/a+8f8Awrs/Eni7xN4TsPBfh7xVbyeJPEF5r17ZX13c6pbXIF1dyyzeXKtjBIIt4jRg5jVQ5FexeHv+TnvF/wD2K+h/+lesVX/Z4/ZT8D/ssaPfWXgzTtSthqRhFzc6prd9rV7LHCnlwQ/ab2aaYQRLkRwh/LjDNsVdzZ2NG8L3tp8dPEetPEBp2oaDpVlBLvHzywXGpPKu3ORhbiI5Iwd3HQ42qSUnp/Xy8lovJHPBNb+Xnskm7vrJpyfm7Xe54Z/wWEPxD039gP4l638P/iFP8OpfDfhnVNWvrzT9O83VrpIbSSSOK0ujKFsyXUB5RFJJsLCMwybZVy/+Ckdx8R9D8G/C/wAQeGviNdeFPDVp458IWur6Vpths1DXzda/p9u8Ut8ZSUtDFLIHhjiV5DtDTeWXik+k/ix8LNB+OPwx8QeDfFNj/anhvxTp8+lapZ+dJB9qtpkMcke+NldcqxGVYEZ4IqL4k/B7w58XvC9loviLTv7Q03TtSsNXt4ftEsXl3VjcxXVrJuRlY7JoYn2klW24YMpIM0mozhJ7KcZP0TV180tFtfXR6ms2pRiuymv/AALl5fuad3vay1WiyP2qP+TYfiP/ANivqf8A6SS12msRXc+kXSafPbW1+8LrbTXEDTwxSlTsZ41dC6g4JUOpIBG5c5HN/Hvwve+OPgX400XTYhPqOr6DfWVpEXCeZLLbyIi7mIAyzAZJwK62oaurMSdnc+G/gHpvjfVPh7+094f+Jfx61SBfC/xEtv7Z8YPt0aLS9IGiaLe31rY7ZgNKtyklxGkqytLAsrSmWSfMx9c/4J26Xq8Hg/xhqEdz49k+G+sa2t14Dh8a6ne6jri6d9lhWSaSS/Z71YZrkTywx3UjSrG65EassUfUfFn9g34W/G7wh4w0LxF4fv5tO8eeILTxTrgste1HTprvUrSO1jt7hZraeOSIxrZWuFiZF3QhiNxJPVfBH4A6F+z9ol5p+g33jW/gvpxcSN4l8Y6v4mnVtoXCS6lc3EkaYH3EZVzk4ySauErL3t+WEfmowUn98fdWy1drz90qWb93a7f3t2t9+vXZbR1g+EH/ACUH4qf9jRB/6ZdLr5W/4KE+LfEMnjD47a3Z+L/F3hi4+AvwptPG3hODTNcuNPsptUkfV5XnvLeGVI7+Jv7Nt4RBdrJEB521cyMa+qvhD/yUH4p/9jRB/wCmXS6yvjX+xn8OP2h/G+leIvFugz6hqmkwfZA0GrXtjDqNt5qzC1vobeWOK/thIocQXayxAs5CDe2Z15k9rde2j1S6v7u+6LhNRT5lfbTvZptN7pNJp26Pqro8Z/aJ1f4lWf7aH7Mus/8ACf3Ol+BfE/iSfTp/Bum6ebQXUjeG9WuZHv7kys90qSwRGKJUhjQgs6zOI2i96/aO/wCSfaf/ANjR4d/9PVjW141+Evh/4ieJ/Cms6xp/2zUvBGpSavok3nyR/Yrp7We0aTarBXzBczptcMvz5xuCkVfjT4XvfF/g+ztNPiE08WvaNespcLiK31O1uJWySBxHE5x1OMDJIFXKSaslbV/jrv8A1ppsY2d4tu7UUn5tOWtvNNfO9+74D/goD4q1bw1+zzHbaRqWpaLL4n8UeHvDN1qOn3H2e6srPUNYs7K5aKUENFIYZ5ESWMiSN5FdCGUGvn61mtdG8OfGPwf4z+LXjnw58I/g18Qra2a8XxFqkniHWLG50Oxu4dHXV47j+03lGo36lBFLJdT4itlyr7G+y/iz8J/D3xz+HOreE/FWmRavoGtwG3u7Z3eMsMhlZJEKvHIjBXSSNleN1VlZWUEeTeKf+CZvwe8Y+A/Dvh690jxYLfwtrkvibT9QtfHGu2msjVJInhe9m1KK8W9uJzE7R75pnYJhQQoAGcLxUk9b/wCdPp/dUZNd3NrRXvrzLTyv5dHqnvrdJ9EkpJNo1v2DNA8X+HP2c7KHxg3iRZ5dRv7jR7bxHftf63p+kPdSNYW99cMWeS5S2MQcyPJID8rySOrO3Ufs4/8AJPtQ/wCxo8Rf+nq+rX+Evwn0v4K+CodA0e68S3ljbyPIsuveI9Q1+9Jdtx3XV/PNcMMngNIQo4AA4qD4LeF73wh4PvLTUIhDPLr2s3qqHDZiuNTuriJsgkcxyocdRnBwQRVzab08t99uvd9313Mo3693ttq+nZdl0Wh8c/Hn4geJtM+KXxH+JVv4p8X2mtfDj4t+EvAujaHFrlzFo02lXx0NLqGbTkl+y3Es/wDa11Is80TTp+52MojWu28a+F9b+AP7fvw3v7bWfi3No/jjVb+18Qa74g8TvqHhnUTcWt1JZ6NaaVHP5VlcRPbwslytlAhigZJLmee4YSe2eI/2M/hx4s+PFv8AEm+0GeTxXA9vMzJq17Fp95PbBltrm4sElFncXMIciK4mheWMKmx12JtqeEf2Gfhn4G+K3/CY6do2rLqcV9capaWU/iLUrnRNMvJ9/nXdppctw1haXD+bNumggSQ/aJ/m/eybii+WEIvdbvy5YRdv8TUpPopS2lre6vvKSXVaevvW+Ubpd2uqai1v+If+TnvCH/Yr65/6V6PXAftwS3vifxL8HfAY1bxFoeg/EPxjJpuuXWh6tPpF9NbW+kajfpbR3ltJHcwGSe0hJaCRXKRyJna7V6frPhe9u/jp4c1pIgdO0/QdVsp5d4+SWe4014l25ycrbynIGBt56jMXxz+AXhX9o7wWmg+LbG7urO3vIdQtZ7HUrrS7/TrqJsxz215ayRXFvKMkb4ZEYq7qSVZgYfTS+q/P+tNns9Bxdr9NGvRtNJ/L7101Pzs/aC/4KSTfB7/gn54g8CXfxc0fwf8AEK4uvHWi6J4p1/XYbXUG0nQ9RvbOGWCWdw11qUgS1to2BeVpGknO8xOG/Qv9mP4h6f8AFf8AZ18D+I9K1yy8S2Or6HaTpqlpeLeRXrGJQ7iZSwc7w2Tk8g55qXTv2dvBuk/Aaf4ZW2ipD4JutMn0efTluJsz286us++bf5zSSeZIzylzI7uzly5LV1WgaHa+F9CstNsYvIstOgS1t49xby40UKq5JJOABySTVQ09pzauXJr/AIee+nS94vd3d9tCKnvSi4qyXPp25nFpX62s1stLeZwn7ON7Jpv7JPgO4ihe4lg8I6fIkSfelYWcZCj3OMV8R/C7xn8TtH8CeBrrwX4j8ZeOPHPx++BHiDxnd2GpeJpp4T4kii0uSzmsRczG30yIy6nNF5Vv5NuAIjtzGpr71+Anha98EfArwXompwiDUdI0GxsbuIOHEcsduiOu4Eg4ZSMgkGuF8F/8E9/g/wCAbTxTbWHg9ZbHxjZT6Zf2OoaneahZW9lPI0s1nZwXEzxWFq8jFzBaLDFuVDtyiYz5E+ZS2aa/8lmvxcoy8nBNK+21OooOMrXs07dHZp3+VnorXu03Y85/4J66BrPwX8ba34C8a6Nr+leN5NBsNckkuPi/4g+Itld2xkmg3rJqyRG0uPOSTfHBF5bK0Z8x9u1PcPD3/Jz3i/8A7FfQ/wD0r1imfAz9mTwn+ztHqH/COjxNdXWqeWtzf+IvFGqeJL94493lwi61G4uJ1hQvIyxK4jVpJGChnYnT0bwve2nx08R608QGnahoOlWUEu8fPLBcak8q7c5GFuIjkjB3cdDjepPnd3v9y3drLW1lZfK9ley5qcOXTpp5vZJ3fXW79NDxf9rTQ7r4z/tR+A/hveeJfGPhfwxdeEvEHieeXw54gutCubq+tJ9Mt7ctc2ksU7Rwrezu0JYwyM8ZkVtiivkW/wD2m/ir8fPg54Z8ea8PFH9heBPgx4b+I2vapoHjy68H3FvPcDUJb6/gtra3mg1WYx2CNHY3qLZcOC370gfoV+0H+yl4H/ais9Kj8Y6bqU8uhyyyWN5pet32i31uJYzHNELmymhmMMqHbJCXMcgVd6ttXGb8TP2Ivhl8Wrrw8+reHriGHwzYppVpZ6TrF9pFjc2ClCthd21pNFDe2Y2AC2uklhAZxsw7hs6PupJ73Tv/AODHe3f3oR0a0gnzXSS6HKL0a0tbs1rFtJ9nZ6u9uZqzTZpftI6jFrH7Jnj27gcyQXXhHUJo3IwWVrOQg47cGqH7cnxO1n4LfsZfFXxd4dlNtr3hvwpqWo6fceWkn2WeK2kdJir/ACMEYByG4IUg10/x58K3njX4E+M9E0uETahq2g31jaRblQSSyW7oi5JAGWYDJIArofEPh6w8W6Be6Vqtlaalpmp28lreWl1Cs0F1C6lXjkRgVZGUkFSMEEg1NZc0ZKK3v1/VfnYnDvklFz1ta/8AT/U+OfBPw50rwn8aPip8Ite8b/E+++Gmh+B/D3jqTULr4ia6mr6VdS3GqxXRGqpdrepBJHYQyeQJxEu2TagV2Fehf8EufhvqPhb9mmPxTqeq+Orp/iXdt4psdL8UeKdT8QT+G9OnVfsNis2oXE8ystsInmHmEG4ln24TYq9l8Pf2FPhj8MPhN4q8FaXouqvoXjawbStaOo+ItT1O/vLMwNbrbC9ubiS6jhjid1ijjlVYt7GMIWJPq+madDo+m29pbp5dvaxrDEmSdqqAAMnk8DvW3Mk5tdbLt1bd1t0go22UX3sZWbUU+m/XVRSTT39588pJ9ZLe1zifhB/yUH4qf9jRB/6ZdLr5W/4KE+LfEMnjD47a3Z+L/F3hi4+AvwptPG3hODTNcuNPsptUkfV5XnvLeGVI7+Jv7Nt4RBdrJEB521cyMa+ufhz4XvfD/jDx7d3UQjg1zXor2zbeG82JdMsLctgHI/eQSjBwflz0INc38a/2M/hx+0P430rxF4t0GfUNU0mD7IGg1a9sYdRtvNWYWt9DbyxxX9sJFDiC7WWIFnIQb2znrzJ7W69tHql1f3d90bwmop8yvtp3s02m90mk07dH1V0fGXxW+Nnim8/au1DxRHq3xGtLfw/8Q/Cuhf8ACQWfiK6g8FeFbO7h0xbrQ9Q0gOPtd5cPeyhLkWdwkTX9qz3tt9naOH7h/aO/5J9p/wD2NHh3/wBPVjXO+Kv2D/hb41+NY8f6j4fvpdfN9a6rPBHruoQ6Rf31qFFte3OmJOLG5uodkWyeaB5UMEJDAxR7ey+NPhe98X+D7O00+ITTxa9o16ylwuIrfU7W4lbJIHEcTnHU4wMkgVfMvZKFtU//AG2K/NSfzu7ycpPGz5rt30S+5v8AS3X0SVkcB/wUB8Vat4a/Z5jttI1LUtFl8T+KPD3hm61HT7j7PdWVnqGsWdlctFKCGikMM8iJLGRJG8iuhDKDXy74q1bxRoa+Nvh82r/GrXvhL8NPi5aaXrN34Y1TWdW8XRaHceG7fUFtvtls8msXEceq3cG97eR7kQsFJ8lXFfdnxZ+E/h745/DnVvCfirTItX0DW4Db3ds7vGWGQyskiFXjkRgrpJGyvG6qysrKCPPbr9gb4X3nwjt/BbaTryabaaufEEWoxeKtWj8QLqRVkN7/AGwtyNRNwY2aIym43mEmIkx/JWcPd5rq92v/AEqm9V5csrd+drRXvrzKyXk/k2pK6fd3S7KylZtHO/8ABMH4ga78Qv2V9+vXPiG8fQ/FHiDQNPn1+Qy6s+n2OrXVraC8kJLSXKwRRpI8hMjOjGQmTea9J/Zx/wCSfah/2NHiL/09X1b3wv8AhhoXwY8A6Z4Y8M6eml6JpEXlW1usjyEZYszvI5Z5JHdmd5HZnd3ZmZmYk0fgt4XvfCHg+8tNQiEM8uvazeqocNmK41O6uImyCRzHKhx1GcHBBFaVJJyuvx3fm/N7syjfVvS7bstld3svJbL0PAv2rZPiL4a/by/Z0vYfiJcWfw/1zxbd6Q/hLTdP+yLfN/wjur3Dy390ZXa6VZIImiiVIY0ILOJnEbx+bfDL4geJrH4y/DD4hN4p8X3er/E74v8AirwHrmh3muXM+kRaVZLrq2sUGnGVrS2lt/7JtS08MSSyEzeY7eY1faHjX4S+H/iJ4n8KazrGn/bNS8EalJq+iTefJH9iuntZ7RpNqsFfMFzOm1wy/PnG4KRyPhT9jP4ceCfjlf8AxF0zQZ7fxRqE892xbVr2TTra5nRY7i6t7B5TZ29zMi4lnhhSWUM+923vuVNqMlfZX9dWnb56q97paLTQ0rNTjpvypfNc6v8ALmjK20pR11tI1Pi//wAlB+Ff/Y0T/wDpl1Sl/aU8NeMPFvwg1Sx8EeMLfwJrMqZfWW0ddUntbcA+b9mjeRIkuCP9XLKs0aNgtDKPlq/8RvC974g8YeAru1iEkGh69Le3jbwvlRNpl/bhsE5P7yeIYGT82egJrqby0jv7SWCVd0UyGN1zjKkYIrnxFOU6UoR3a09SqUlGak9j89fix4q+LHib/g3z8L+NPDfxW1fwrr9h8HYfEOu66LZr3xBrEiaMs37m+klH2aWSUZknMcspVm8toZNsq/oJokjS6NaMxLM0KEknJJ2iuJk/Zc8Cy/syf8KcOh5+HH/CPDwr/ZH224/5Bog+ziDz/M8//VfLv8zf33Z5rvbeBbWBI0GEjUKoz0A4Fd+JqxnVqTgtJSbXz/pabb92ZW9ymusVJP58tvXZ6vXb5cL+yv8A8mw/Dj/sV9M/9JIq8OvW+JWgf8FZPD9lqvxIl1Hwn4k+HviW70jwzaaZ9i0vSTbX2hpDPcL5zveXf+kzAzM8aBCFjiiLStL9A/ATwve+B/gX4L0XUohBqOkaDY2V3EHD+XLFbxo67lJBwykZBwaXxR8EPDPjP4hWXivUNPkl8Qado194ftryO8nhaGyvXt5LmIBHC5drWA78b18v5WXLZ5NVNT8pre3xQlFemrTvule3Z6Ras0/L8Gn+V9Nn1PmT9kLwnf6f+1Wq+EPiF8RPiJoXhzSL3TPiZ4j1vxBe32g654j8y32R6bazyy29rLC63nnR6f5Vvb+Ytu4eRNsH0V4h/wCTnvCH/Yr65/6V6PXJfsz/APBP74bfsgPp6eAf+Fg6bp+k2R06x0m/+IniHV9IsoDj5IrG8vprVMYG0rECvOCMnPXeIf8Ak53wh/2K+uf+lej1o2uWMV08rdW9EtEtdEtlZa2u8/tN9/n06vq+7676bLyb9rTQ7r4z/tR+A/hveeJfGPhfwxdeEvEHieeXw54gutCubq+tJ9Mt7ctc2ksU7Rwrezu0JYwyM8ZkVtiivDPiB8YPjD8W/wBgX9l/4pr8SJvDMOt6l4Bn8T6fpOlC3vfE9xfaxpsM3mXgkxFZSRzSM9vDCrSFlBm8rfFJ9h/tB/speB/2orPSo/GOm6lPLocssljeaXrd9ot9biWMxzRC5spoZjDKh2yQlzHIFXerbVxreMfgL4Q8d+ANH8K6jodr/wAI74fvNNv9N0+2Z7SCyl064huLLYISuFilgiIT7hCBSpUkEw7UHFy6ThL1SnJy07uLUbdeSLb2tc2n/wCAtel0tvK/vXvo20tGyj+1R/ybD8R/+xX1P/0klrtNavZNN0e7uIoXuJYIXkSJPvSsFJCj3OMVzfx78L3vjj4F+NNF02IT6jq+g31laRFwnmSy28iIu5iAMswGScCutIyKxqxlKDjF2bW/YItKSbVz89f2a9V8c383wnh0n4o+K4dc/aK+DWr+Ltf1XV9Rm1y30LWU/sl4tRsrS4ma3s44zqdwgtrcRWxCw5RvLFewf8E/dNW5+J3jTV/AfiP4g+JPghcWFlaaPqXizxRqHiEa7q0UlwLu+02e/kluDYtEbdA6yfZpnRngTZmWXs7f/gmh8FrXwh420BfCd7/YvxA0240XVbNvEOptFb6fcSNLPZWINwf7NtZHYs0Fl5EZIX5flXHWfs//ALJvhL9mX7SPC958QJormCK18jxB4913xJBbxx52LDFqN5cJBgHGYgpIAByAMdHPFy5krKz0XnKbSfdRi4qPonZcsUTPWNlq2935cuum0m07+V1rzyte+EH/ACUH4qf9jRB/6ZdLr5W/4KE+LfEMnjD47a3Z+L/F3hi4+AvwptPG3hODTNcuNPsptUkfV5XnvLeGVI7+Jv7Nt4RBdrJEB521cyMa+ufhz4XvfD/jDx7d3UQjg1zXor2zbeG82JdMsLctgHI/eQSjBwflz0INc38a/wBjP4cftD+N9K8ReLdBn1DVNJg+yBoNWvbGHUbbzVmFrfQ28scV/bCRQ4gu1liBZyEG9s568ye1uvbR6pdX93fdGkJqKfMr7ad7NNpvdJpNO3R9VdHg37XWk6/8NviL8PPilYan8XIZ9V8S6KdY1E+J5B4P8IaVJNbW1xY3GixTxi5Nz58qpObO4limm82S4gigj2fRv7R3/JPtP/7Gjw7/AOnqxrA8SfsM/DPxZ8XJfGt9o2rSapdXsGp3diniLUotD1G8gCCG7udJS4Gn3FwnlQlZprd5A0ELBsxRlev+NPhe98X+D7O00+ITTxa9o16ylwuIrfU7W4lbJIHEcTnHU4wMkgVXMvZ8vm36JpaX+T6btt3bZiou6cndpJX72vrbvr32SS2OA/4KA+KtW8Nfs8x22kalqWiy+J/FHh7wzdajp9x9nurKz1DWLOyuWilBDRSGGeREljIkjeRXQhlBr5u1D9tqx/Yp0H4t/D/VfiPpujppnxEg8GeBPEHxA8StPHpKXWhWGqTteX9/MZLkWhuLqRRPM0kn7mAMNyY+2/iz8J/D3xz+HOreE/FWmRavoGtwG3u7Z3eMsMhlZJEKvHIjBXSSNleN1VlZWUEUvgr8CfDP7Pngx9C8L2d5b2c9zJe3U9/qV1ql/qFxJjfPc3d1JLcXEpAVd8sjttRFB2qoGaT5Zxf2v84aeVuWVmtf3jtbrrzL3fL8HZ6+e6unp7q6njn/AASK+M8Xx4/4J2fDDXT42X4g6j/ZQtdU1ptTTUbi4u42IkE8qkjzhxuU4IyOBxXqv7OP/JPtQ/7GjxF/6er6tv4T/CrQPgd8OdI8JeF7D+zPD+hQC1sbTz5JvIjBJC75GZ25J5ZiaqfBbwve+EPB95aahEIZ5de1m9VQ4bMVxqd1cRNkEjmOVDjqM4OCCK0m05XRnFWVj45+PPxA8TaZ8UviP8SrfxT4vtNa+HHxb8JeBdG0OLXLmLRptKvjoaXUM2nJL9luJZ/7WupFnmiadP3OxlEa1d+EugfEX4Vftc/8Jh8WPDXiW007xn8QNV0bwzeQfGnXL2OKGU3Q04TeGUA0iO3a1gzkSyypI8btEr7jH9K+I/2M/hx4s+PFv8Sb7QZ5PFcD28zMmrXsWn3k9sGW2ubiwSUWdxcwhyIriaF5YwqbHXYm2LwP+xR8Ovhx8VJPGGkabrdvqTXVxfw2MniXU7jRLC6uC5nubXSpLhrC1ncyTbpYIEc+fN8372TcqHuKF91o/NWpp22s5OEnfaLm9JXd6rPnjKK67etppJ91HmW93JJXasjZ+L//ACUH4V/9jRP/AOmXVK72uD+L3/JQfhZ/2NE//pl1Su8pCCiiigAooooAKKKKAOC/aO/5J9p//Y0eHf8A09WNd7XBftHf8k+0/wD7Gjw7/wCnqxrvaACiiigAooooAKKKKACiiigAooooAK4j4c/tM/Dj4w+MvEHhzwj8QPBHinxD4SkMOuaXpGu2t9eaM4dkKXMMTs8LB0dcOAcqw6g11XiO8s9P8PX0+oT/AGWwgt5JLmYyGLyYgpLtuBBXC5OQQRivyztfi/8AC39vH4H+MP8AhSXib4dw2fgL4R+I/CXwz8B6HrlrqPjDWbGe1hjmurm0jla6tkYWsKQWzfviZFluNkrLDFHN70l2Tfpo9W+mqSWjb956KDZpCHNyp6XaX4rbbo+6S0Wrkj9K/hJ8f/Anx+8J3GveBPGvhLxrodncPaXGo6DrFvqVpBMgDPE0sLsiuoZSVJyAwyOazfH37WPws+FPw10bxn4o+JXgDw34P8RmIaTruq+IbSz03VPNjMsXkXEkixy74wXXYx3KCRkV8k/D7wt8L/8AgoJ8Z/i7qfh65tPGfwVvvh/4W025l0PVpodI1TVLSXV5XsZjbSIs/lWs9olxaS5TbJHHNGR8o8z8J/EDSP2e/wBjf9i/x7f6/wDCbSSvwgPhdbT4h3lxpWlzQXmn6VJK9teR208ZvFFqqrYMEe8jeUI6eS5rSreCm7fDy6dXdVPu5nBJbpKSk20mTStNrtrtrbSLa8+XmaezcotWTP1AjkEsYZSGVhkEHIIp1eKf8E3vA+tfDT9gD4MeH/EcN5ba5pHg3S7W8gu4mhuLeRbWMGOSNiTG68KUJO0grk4r2utK9NU6sqad0m19xlTlzQUn1CiiisiwooooAKKKKACiiigAooooA4L4Qf8AJQfip/2NEH/pl0uu9rgvhB/yUH4qf9jRB/6ZdLrvaACiiigAooooAKKKKACiiigAooooAKKKKACiiigAooooAK4j4q/tL/Dj4E69oOl+N/iB4J8G6n4pmNtotnrmuWunT6xKGRTHbJM6tM26SMYQE5dR3FdvXwV/wUc/ad+Cnhv42eKvg9qHi/4YeB/iD8VPB8Gl+MvE3jjxBa2FloXhwtdpEsEN3KEu7t2uLsxW8SiMFmluGCrFHPEpWait302vo3v021etld2LhFO7lolu+2qV/PfRdXZdT7J1b49eBtA+Lmm/D++8Z+E7Lx5rVo1/p/hufV7ePV7+3XfumitS4mkjHlyZZVIHlvz8pqp8Of2mfhx8YfGXiDw54R+IHgjxT4h8JSGHXNL0jXbW+vNGcOyFLmGJ2eFg6OuHAOVYdQa+Afjv4j8LeF9e+Jfw5/tu0HxC1/4qeBvFHhSE3RTUtT8PWkOg+ZqtswbfLaW9vY6oJriL5EMU+7G75ubtfi/8Lf28fgf4w/4Ul4m+HcNn4C+EfiPwl8M/Aeh65a6j4w1mxntYY5rq5tI5WurZGFrCkFs374mRZbjZKywxXpyOSeyb10t7ileXazfI1rdqbulGViEeZxUtLuK77u2m101qm3HomrtH6W/B748+Bv2h/DM2teAPGfhTxzo1vcvZS3/h/V7fU7aKdApeJpIHZQ6hlJUnI3Djmusr5H/Yk+JXhX4+ftmfEfxz8L9W0rX/AIZz+A/CujHU9ImWXTptVt5tWkkt1ZMqJ4LWe0WROGjEkSsAQAPritKkOV2/Pf8Ap7ryaMYS5vw/FJ29Y35XtqnotgooorMsKKKKACiiigAooooAKKKKACiiigAooooAKKKKACuC8Q/8nPeEP+xX1z/0r0eu9rgvEP8Ayc94Q/7FfXP/AEr0egDvaKKKACiiigAooooA4741ftEfD/8AZs8NW+tfEXxz4O8A6Pd3Is4L/wAR61baVbTTlWYRLJO6KzlUY7Qc4UnHBpPGP7RXw/8Ah3rPhXTvEHjrwdoWoeOpRB4atdQ1q2tZvEMnyfJZo7hrhv3sfEYY/vE/vCvnn/gor+2P8L/2TPiz4H/tfUfAGm/GDxRpWpaT4Xv/ABr4gj0fQtE06SS2a/u7qWaRY/LDRWwEUQNxcMqRrsj86aL5e+MNn8PPgR8DPiD4C0/xfoviyH4gfs+aT4U+Emo20sBHji/gk1dDb6U0LeVNP9qu7CUQ22SiSwEAqgKqk+Zc2+ttOtlK6j3ei10SbklzODNORX5W7aLfpdxXM+yV2+uiTbipXX6RaX+0v8ONb+M978OLL4geCbv4h6bD9pvPC8GuWsmtWkW1H8ySzD+ci7ZEbJQDDqe4rpbXxjpF94rvdCg1TTptc022hvLvTkuUa7tYJmkWGWSIHeqSNDMFYgBjE4BO04/P79n39or4JftG/tNeDvh94W8d/DDw/Y/CXxpqOrfYrjxPaSeK/G3i11vUv/stpLIbqO0WW7u3edgJLllKxotsokm9X/ZL+BXhj4Df8FQPj3aeGbG5thrfgnwnq+pXN5qFzqN5qN3LfeIQ0s1zcySTSsESONd7kJHHHGoVEVRpCN4qV9GnZrZ6Jprsnr52Sf2tMm3ySlazjy3T3V5KLT81dfNtbx1+vKKKKgYUUUUAFFFFAHBfF/8A5KD8K/8AsaJ//TLqld7XBfF//koPwr/7Gif/ANMuqV3tABRRRQAUUUUAFFFFAGD8RfBI+IHh+3sTcm18jVNP1LeI9+77JewXWzGR97ydue27ODjB3qKKACiiigAooooAKKKKACiiigAooooAKKKKACiiigAooooAKKKKACiiigAooooAKKKKACiiigDB8I+CR4U8QeKL4XJn/wCEl1RNSKeXt+z7bK1tdmcnd/x7bs8ffxjjJ3qKKACiiigAooooAKKKKACiiigAooooAKKKKACiiigAooooAKKKKACiiigAooooAKKKKACiiigAooooAKKKKACiiigAooooAKKKKACiiigArB1DwSL/AOJukeI/tJU6Vpd9pot/Lz5v2mWzk37s8bfsmMYOfM6jHO9RQAUUUUAFFFFABRRRQAUUUUAFFFFABRRRQAUUUUAFFFFAGD4u8EjxX4g8L3xuTB/wjWqPqQTy932jdZXVrszkbf8Aj53Z5+5jHORv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4" descr="data:image/png;base64,/9j/4AAQSkZJRgABAQEAkACQAAD/2wBDAAIBAQIBAQICAgICAgICAwUDAwMDAwYEBAMFBwYHBwcGBwcICQsJCAgKCAcHCg0KCgsMDAwMBwkODw0MDgsMDAz/2wBDAQICAgMDAwYDAwYMCAcIDAwMDAwMDAwMDAwMDAwMDAwMDAwMDAwMDAwMDAwMDAwMDAwMDAwMDAwMDAwMDAwMDAz/wAARCAF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D571X9vLU7v4teN/CnhH4FfGD4hf8K/1WLRdW1XRbvw1bWIu3s7a98uMX+r2s7Yhu4ct5QXJIBOK9Euf2rvhlpvxP0/wNffELwNp3jzU5DBbeGLnxBZprE0wiWVoltfNMjusbqxCg/KwPQg18deJP2bvEXhf9rn42eIdX+C/7Tfi+y8X+K7XWNE1P4d/FyHw1pVxapo2m2pE1mPEmnZmE9tOGaS3JZAg3soAHSeMv2PvHXiCf4uapZ+EPs2peMvjh4J8Y2DveWYuptI04eHftMjyCU48n7JqA8stuba+wMJFL1h0p+yjPS6g5Ps5Ommum3NKT00Ud+pVZJSlydL2+SbX5Jb9duh9BfET9uz4YfDn436D8NZPFeiar4/1zWLfR38O6bqdpPquktPbyXEdxd2vmiaKApGPn2HJljwCGzV/WP2zPhpb+FviTqGj+MvDfi+6+Ednc3firSfD+rWuoalo5gSZ2gnhWTMMx8iVQkpTLIwyMHHy/P+zX8StP+MngTwwfhZNrOneGPjRqvxFuviJLqmmLbfYL7+0pEEUXni9N1Et5DaOrQBPLgBSRxtVfOP2eP+Ce3xd8JfCvxb4b16z+KGoav4Z+E/iHwDpF1reteFE0TXbi9ZCh0+Owtkvnhle3WbzdWuI5YTNtKytJNKvPCUnRlJ/F7zXnanGS0/x3jrZu918PKbKFP6wot+7eK++pKLf/AICoy/up69WfeHiP9r/4WeB/Durap4j+IvgbwxaeHYbKbWm1jX7Sy/sMXqhrQXfmSAQGbP7veRv/AIc123hLxdpXj/wtp2uaFqen61omsW0d7YahYXKXNrfQSKHjlilQlXRlIKspIIIINfD+sfsteP8A4PfBnR/B2leB/iD4jl8F+KIvFGh+MfB/iDQYPFMUt1Z3cU8rJq5NnfXcJlltZTeYR7W6hkjeSeJlT6a/Yh8GeKvAH7MHhjS/GmnafpXiOIXMtzbWttZ2zostzLLGblLJVtBeNG6Ncm1HkG4aYxkoVJ65Rj71ujX4q+nez0vp+OnDCU+WHNu1r63/AAurO29200ra+r0UUVkbBRRRQAUUUUAFFFFABRRRQAUUUUAFFFFABRRRQAUUUUAFFFFABRRRQAUUUUAFFFFABRRRQAUUUUAFFFFABRRRQAUUUUAFFFFABRRRQAUUUUAFFFFABRRRQAUUUUAFFFFABRRRQAUUUUAFFFFABRRRQAUUUUAFFFFABRRRQAUUUUAFFFFABRRRQAUUUUAFFFFABRRRQAUUUUAFFFFABRRRQAUUUUAFcT48/aO8DfDH4reC/A2u+JdN0/xh8RJ7i38OaOzlrzVDb28lxOyRqCRHHHGxaRsICUXdudFbtq+aP2pvgDZXH7Yf7PvjbQPBVq+tf8JxM/ibX9P0dTdfY4vDWtwW5vLlE3eSktwsaea21WmCrguAXHWST2/r9fwH9ib6qMmvVJv9DvYf25vhZJ8UdZ8IyeKRZ6noK3Ru7u9067tNHLWkfm3cUWpyxLZTzW6bmmiineSERyb1Xy327H7P/wC1L4K/ad03ULjwjfarK+ktELuz1bQ7/RL+BZU3wym1voYZ/JlUMY5dnlybH2M21sfnx+0p+zr8QPj38Grn4HaB4N8ZReNfCXjXx34putWvNIktNH1Kw1Kz1/7F5GpvGLKd7ttYtIniSVpIj5/mooiY19Ufsh6lffG39rjx58V7Xwx4w8KeFdR8FeHfC0EHibQLvQb+6v7S41S5uf8ARbqOOUpCt9BGJdpjdjII3YITTpJSjdvon+Hxejfu23i/ieqQV1yN8vd/+lKNvXl/eX2cdI31kfUNFee/HafWfDUOj63pniLVNPjj1rSNPn02OC0e0vI7nUre3lLl4WmDeXMwBSRcEKcdc+hVIgooooAKKKKACiiigAooooAKKKKACiiigAooooAKKKKACiiigAooooAKKKKACiiigAooooAKKKKACiiigAooooAKKKKACiiigAooooAKKKKACiiigAooooAKKKKACiiigAooooAKKKKACiiigAooooAKKKKACiiigAooooAKKKKACiiigAooooAKKKKACiiigAooooAKKKKACiiigAooooAKKKKACiiigAooooAKKKKACiiigAooooA4L9o7/kn2n/8AY0eHf/T1Y13tcF+0d/yT7T/+xo8O/wDp6sa72gAooooAKKKKACiiigAooooAKKKKACiiigAooooAKKKKACiiigAooooAKKKKACiiigAooooAKKKKACiiigAooooAKKKKACiiigAooooAKKKKACiiigAooooAKKKKACiiigAooooAKKKKACiiigAooooAKKKKACiiigAooooAKKKKACiiigAooooAKKKKACiiigAooooAKKKKACiiigAooooAKKKKACiiigAooooAKKKKACor+6+w2M02x5PJRn2IMs+BnAHrUtIRkenv6VFRScGouzGrX1Pgbwd/wVO8a+FPANv4t8c3Pww1TSfHHwk1v4seHLLw7BcxXHhuHTlgkNjfSSXMv27et5En2iKO1/eW0y+T8w2e0/8ABPj9pTxT+0BpWrN4w8X6BrOrQWlndJpNv8Kdf+H97p6Sh90rRaxdzS3du7LsSeKOOPdDINzHITA+CH/BNTU/hP4/8T+LJPGvhOz8Wahpuo2Gk654T+Hdh4evftF9LFJPquqqHmt9T1Im2twZfJt4sCbEK+b8vqnwI+Avi7wv8R9V8b/EfxZ4Z8XeML7TINCt5/Dvhufw/YWtjFLJMFNvNfXrvM0szlpPOC7VjCxqQzPtFxvto192s2ku7s4Rbdm0ua7bcWq2q93dP5P4NfLaTS7tq1rM3/2jv+Sfaf8A9jR4d/8AT1Y13teXftN+BtE1LSND1240fS59c0/xL4fitdRktI2u7ZG1mzDKkpG9QQzAgEZ3H1Ne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532Gb7Ps+0bG8rf93djjPtmpaQjcMHkHqKipFyg4rS407O5+UuiftHfEj9nTw3qd1Z33xyt/Hcvwb8V6547Hj4X09hbeKNN+wsl3pcV8fsgt4pLy5JOmD+z3iNuvJVMfXn7JVjefBf8Aa+8f/Cuz8SeLvE3hOw8F+HvFVvJ4k8QXmvXtlfXdzqltcgXV3LLN5cq2MEgi3iNGDmNVDkV6B8Jf2DPhT8E/7aXQvDEkltr2nyaPPZ6tq17rNna6c7Fn0+0t7yaWKzsmJ5tbZY4SFQbMIgG1+zx+yn4H/ZY0e+svBmnalbDUjCLm51TW77Wr2WOFPLgh+03s00wgiXIjhD+XGGbYq7mz0Ka6rp06+9N28ox5ly+UVF6JMVX3k0u+/wD4Br5ytFxd/wCZyTV2nT/ab8Y2lhpGh6M8WqNd33iXw/JHJHplzJaKBrNmTvuFjMMZ+U4V3UngAHcM+o1wX7R3/JPtP/7Gjw7/AOnqxrvayAKKKKACiiigAooooAKKKKACiiigAooooAKKKKACiiigAooooAKKKKACiiigAooooAKKKKACiiigAooooAKKKKACiiigAooooAKKKKACiiigAooooAKKKKACiiigAooooAKKKKACiiigAooooAKKKKACiiigAooooAKKKKACiiigAooooAKKKKACiiigAooooAKKKKACiiigAooooAKKKKACiiigAooooAKKKKACiiigAooooAKK4fwN+018N/idq/irT/DXxB8EeIb/AMCyGHxJbaZrtrdzeHnBkBW8SNybcgxSjEgX/Vv/AHTit8Df2s/hX+0+2pD4a/Ev4f8AxDOi+WdQHhnxFZ6t9g8zd5fm/Z5H8vfsfbuxnY2OhoWu3a/yez9Aem/p8+xJ+0d/yT7T/wDsaPDv/p6sa72uC/aO/wCSfaf/ANjR4d/9PVjXe0AFFFFABRRRQAUUUUAFFFFABRRRQAUUUUAFFFFABRRRQAUUUUAFFFFABRRRQAUUUUAFFFFABRRRQAUUUUAFFFFABRRRQAUUUUAFFFFABRRRQAUVx/xo/aG8Afs3+HLbWPiJ448H+AtIvLkWdvfeI9ZttLtp5yrMIkkndFZyqsQoOcKTjg1X+KP7Tfw2+B2taBpvjX4g+B/CGo+LJfI0O11vXbXT5tZk3Iuy2SV1aZt0kYwgJy6juKFrt3t8+3qD039fl3O4orifjd+0t8Of2ZtFs9S+JHj/AME/D/TtRnNtaXXiXXLXSYbqUKWMcbzuis20E4BJwM1ofCX40eDvj74Kh8SeBPFnhrxr4duZHih1XQdUg1KyldG2uqzQsyEqwIIB4IwaFre3QHpa/U6aiiigAooooAKKKKACiiigAooooAKKKKACiiigAooooAKKKKACiiigAooooAKKKKACiiigAooooAKKKKACivnT9pf/AIKf/C79nC4l0z+0n8W+KA3lJo+iEXEiydAskmdkZzgEZL+iGvF/7B/ai/4KBj/iZTr8Cvh5d9baMONUuoj2YfLM2QcHcYUI/havoMLw7iJ01iMU1RpfzT0v/hj8UvkreZ89i+JMPCo8NhE61X+WGtv8Uvhj83fyPvOivhr9hL4yeIf2Tfj5qX7OfxMv5bn94brwdrFwx230LklYQzE8PglBn5XWSPJO0V9y1xZrlk8DX9m3zRaTjJbSi9mv1XR6HblGaQx1D2iXLJNqUXvGS3T/AEfVahRRRXmHqBRRRQAUUUUAFFFFABRRRQAVU1+VoNCvXSCa5dIHZYYm2ySkKflU9iegPvVuis6sOeDh3VioS5ZKR+Qf7MniSw+LHgq38Nr470J49D/Z91/wxNJ4V0N9Q1b4MQyNp8Z0/wAQW0GZb/UwUbYFSwO/TrzFl+8Z4vtD/gnp8VE8TeMdZ8N+E/jXH+0N8ONE0GweHxXHLolwml6iXljfTUm0i3t7cgQRwy+W6PNH5gLOVkjA+rKK6XUvLm9b+d5Tkr3u9Od21u2rybu04neSt53XlpBPay15NdLWeiVrnl37TdprcmkaHNb6hpcWhp4l8Pi6tJNPkku5n/tmz2lJxMqIAduQYnzg8jII9Rrgv2jv+Sfaf/2NHh3/ANPVjXe1kMKKKKACiiigAooooAKKKKACiiigAooooAKKKKACiiigAooooAKKKKACiiigAooooAKKKKACiiigAooooAKKKKACiiigAooooAKKKKACiiigD4h/4KhfE23+E/7RPw41S78a+AvhPHP4R8S6YPGPj+1W98Nss76cX0sQtLbj7fOIRJExuceXa3ANtdBv3XhGrftJ/BTwb+z94G+C+oaj4M+D/j/4mfBvQdG8YX/xQ8TWts/hDw0LWaKG3KXnkLe6hme68uCOCJAxaa5EYEUMv6q15R+1h+2z8N/2J/DOlar8Q/EEejw61epY2cKRtPcTksoeQRrljHErbnbGFGByzKrZuUKVFxqtct9b9r1Hb75/cnpeTZ24XD4jFYiFLCQcqm0VFXd/dd0lvblb1vrb7MeU5z9pD9oix+Dv7Hni29+HWu6HrniLw5b2fhjSD9viu0tNXvRa2+nLdENxlry0lIbBaORWHDqT6T+z98FdL/Z2+DXh/wAGaOZpbTQ7URPdXD77jUJ2Jee6nfq880zSSyOeWeRmPJrV8D2mg3dtc+INAezurfxa8WqyX1rN50Wo5t4oo5VcEqVMMUQG35SBnqSTuVs58zlLrKzfy/4Lfrp2OH2fIlTtblurbdvytpfbW27CiiipGFFFFABRRRQAUUUUAFFFFABRRRQAUUUUAFFFFABRRRQAUUUUAFFFFABRRRQAUVhfEf4maB8IfCF3r/ibVrLRNHsl3TXV1JsQeijuzHsoBJPABNfH2t/8Fgr/AOJuqz6Z8GPhL4u8eTo5iF9PC8Vsh7OUjVztP+20ZwecdK9XL8kxuOTnh4Xit5NpRXq3ZHk5jnmCwLUMTO0ntFJuT9Ers+3qwvHnxP8ADfwt0r7d4l1/RtAs+cTajeR2yNj0LkZPsK+ND8Nf2zf2mPm13xT4d+EGjz8ta6YR9rVT0KtEZJAcdjOv0zW54E/4IqeAU1f+1viD4m8XfEfV3IM8l7dtbQz/AFCs03/kavS/sfL8PrjcWm/5aac3/wCBaR/Fnm/21mOI0wOEaX81RqC/8B1k/uRr/F7/AILJfCnwW76f4S/tf4h+IJG8m1s9KtZI4ZpScBfNdRkH1jWT2FcD/wAKf/aa/b/Pm+N9ZHwZ+H91yNFsVYahdR/3ZFyJDkcESuoB5EVfXvwp/Zu8A/A2BV8I+ENA0Fwu0z2tmi3Djp80pBkb8WNdtTWdYPB/8iuhaX89S0pL0VuWPrZsX9iY3Gf8jWveP8lO8Yv1lfml6XSPF/2Z/wBgP4YfspwRy+G/D8VxrSrh9Z1HFzfucYJVyMR57iMKD3Fe0UUV4GKxlfE1HWxE3KT6t3PoMJg6GFpqjhoKMV0SsfPX/BRT9jUftX/CVLnRT9i8feE2N/4fvY38qQyDDG3L8YDlVwcja6ocgZzH/wAE6P2ym/ao+FU1jr6/YfiD4QcWHiCykTy5HdSVFwE4wGKkMMDa6sMAbc/RNfDP7f3wg1z9k3426f8AtJ/Di2LfZnWDxlpcXyx31uxVWmYDswCq5x8rLHJjIY19DlNSGYYf+yK7tLelJ9JPeD8p/hK3c+dzelPL8T/bGHV46KrFdYraa/vQ69437H3NRXL/AAX+MGifHv4YaP4t8O3P2rSdatxPETw8Z6PG47OjAqw7FTVXWP2ifh/4d+MWmfDvUPHXg6x+IGt25u9O8M3GtW0WsX8IEjGWG0ZxNIgEUp3KpGI35+U4+YqU506jpTVpJtW63W/3H1FOpCpTVWm7xavfpZ9TsqK5PR/j14G8Q/FvVfAFh4z8J33jvQrZLzUvDlvq9vLq+nQOEKyzWquZY0YSRkMygHzF5+YVU+Kv7S/w4+BOvaDpfjf4geCfBup+KZjbaLZ65rlrp0+sShkUx2yTOrTNukjGEBOXUdxUb2t128/Qvv5b/n+R29FFFABRRRQAUUUUAFFFMuZxa27yNuKxqWIVSxIHPAHJqZSUYuUtkCTbsh9FfIPw3/4KqPqPh+48ReM/AtpoHhbVPh3ffFLwzPoviRNb1C/0a0MXmpe2xggWzvGW5ttkUctzE7GZPPzF83q/7NH7TfiP4n/EHxJ4H8feDtL8D+OvDumadrzWOl68+t2Nzp181wkEi3L2tq3mrLaXEcsflbUKoVkkD8a+zl1X9XafzTi7rdW1CXu797fl17e9HXa7S30Oq/aO/wCSfaf/ANjR4d/9PVjXe1wX7R3/ACT7T/8AsaPDv/p6san+N3x/0L9n7RbO/wBesPG1/Bfzm3iXw14N1fxNMrBS2ZItNtriSNcD77qq54zk4rNtLcEm9jtqK8Ltf+Cj/wAJr/4M6b48ttT8W3ehaxe3mn2dvb+B9cm1eaWzkeK7/wCJYtmb4JA6MskhgCIQNzDIz33jH9o3wR4D+B3/AAsnUvEVkvghrKDUINUtw90l7FcbBb+QkSs87zNJGsUcSs8ryIqKzMAXsm30tfyvqvvWwLVpLd3t52dnb0ej8ztqK4v4FftB+FP2kfB8+t+Er69ubayvZdOvbbUNLu9K1DTbqPG+C5s7uOK5t5MMjBJY0JSRHAKurHtKbTW4k09v6sFFFFIYUUUUAFFFFABRRRQAUUUUAFFFFABRRRQAUUVzHxb+M3hf4E+Dp9f8Xa3Y6FpUHBmuXwZG6hEUZZ3PZVBJ9KunTnUmqdNXb2S1bIqVYU4OpUaSW7eiR09FfBWvfti/GP8A4KCa1c+HvgPotz4O8GJIYL3xlqY8qRl6Hym5EZx/DGHl5U5j5rS03/gjlrXhewim0D4+fEHRNadQ91dw7/LmmP3nCpOjAHjgux46mvpHw9Rw65cyxEaU39mzm1/i5fh9NX5HzK4irYhuWW4aVWC+1dQT/wAPN8XrovNn3HRXxH/wyd+1z8N+fDPx30fxBHHz5euWxLSjrjMkM/J6feH1FH/C1/22fhkP+Jh8PfAvja1jHzzWk0aTNj+6FuIzzn/nkenbvP8Aq7Cf+74qlL1k4v8A8nS/Mv8A1jnDTEYSrH0ipL/yRv8AI+3KK+JB/wAFJPjpp6mxu/2WvGU2qZ2ia3kuvsue5yLVlxkf89O/X1P+Gg/2zfiRxonwg8JeFrWTjz9UuVMsXbo9yp7E/wCqPb8V/qrjI61p04Lu6kLfg2H+tmDlpRhUm+ypzv8AjFH23RXxJ/woT9tD4j/NrHxa8HeFLWTn7Pptsplj74ytsD7f609PzP8Ah01418cf8jz+0T8Qdeifh7aAyxxgdCB5k7ryM/wDr0Pd/wBiYKn/ALxjYL/Cpz/9tS/EP7cx1T/d8DN/4nCH/tzf4H23RXwtJ+wt+0F+ylI1z8GvitL4m0eIlx4e8RkYI6lE37osk9WUw/WrWhf8FZ/EPwW1aHRvj18K/EHgu7ZvKGqadC0tlO3cqrnlRg8xyy+w4pvhqdZc2W1Y112Wk/8AwCVn91yVxPToPlzOlKg+796H/gcbr77H2/RXA/BX9qL4fftEWAn8G+LNH1xtu9reKbZdRDjl4HxKvXuorvq+erUKtGbp1ouMl0as/uZ9HRr0q0FUoyUovqndfegorjPiz+0P4G+BNj9o8X+K9D8PjbuWO7ulWaUf7EX33/4Cpr5k8Y/8FlPD3iHWn0X4TeBfF/xO1og7Ps9o9vbnsGxteYjucxr9R29DA5Hj8YubD0m499o/+BOy/E87H57l+CfLiKqUu28v/AVd/gfZ1FfDbeGP2yv2o1L3+reHPgvoco3Lb2uDeuv8PKmWRW9cyR/7vao/h1+338Qf2OfGVr4F/aS0iZrOVzFpvjSwiMtvdKO8m0ASDHUqBIvG6Mk7q9H/AFXrSi1h6sKlRauEZXlby0tJrqots81cVUYyUsRSqU6b0U5xtG/nreKfRySR90UVn+FPFmmeOvDtpq+i6hZ6rpd/GJba7tJllhnQ91ZSQa0K+alFxfLLc+njJSXNHYKKKxfiH8RNF+E/gvUPEPiLUbbSdG0qIzXN1O2FjUfqWJwAoySSAASacISnJQgrtinOMIuc3ZLdkvjbxvpPw38Jahruu6hbaXpGlwm4urq4bbHCg7n37ADkkgAEmvxr/bJ/ZP8AiB/wWf8A2htW+JHwt0ae18M6SLXQoZ9c1F4oblFkCtNCrkrHtVzK8UYxtUnDSvtf6cs7Lxl/wWO+Jy3V2NU8Ifs/+Hbo+TCG8u41+VDjPoX9TysQJA3OSa++PBPgnSfhv4S0/QtC0+20vSNLhFva2tum2OFB2Hv3JPJJJJJNe1nOTYHD4KWCxi58RO10npS69N59+iWjOfg7jDN8Nm8M4yifs6NO6V1f219HdPan2ejbSaaPhj4Wf8G9Pws8EeA9O07UfF/xBv8AUoYV+13Fvd2sMEsxHzmONrdyiZzhSzY7knJrof8Ahwt8IP8AoY/iT/4MLL/5Er7boownEuaYWhDDYevKMIJJJdEtkcWaZDl2ZYyrmGOoqdWrJylJ7uTd2/vPiT/hwt8IP+hj+JP/AIMLL/5Eo/4cj+GdE40D4nfEnSFHyKPtUTbY/wC78iR98H046V9t0V0/64Zz1xDfrZ/mjg/1NyXph0vS6/JnxKP+CVHxI0Qg6H+098R9OAO4o4uXV8fdB23ijjnqD16Uo/Yd/ad8N4Ok/tHy3pQFl/tC1kYFjkEHd5vGPrz2719s0Uv9a8wf8Tkl606b/wDbQ/1Ry5fw+ePpUqL/ANuPhrX/AAX+278F9OfWYPGngv4j2embXOjx2cQubxBy3H2aFm6HhZtx7AnivU/2R/8Agph4M/aTvl8O6vHL4H8fwv5E+haofLMso4ZYHYLvOf4GCyDn5SBmvpKvDf2uP+CfvgH9r3TzPq9mdI8TxJi117T1CXcRH3RJ2lQYHytyBnay5zWsM1wGNXssxpKm+k6cVFr/ABRWkl9z7Gc8px+CftcurOousKknJP8AwyesX967nuVFfAemftF/Gz/gmhqUGj/Fuxu/iT8MRIsFp4pscyXdmhOFWRm5LY/gmIPZZWAxX2d8Fvjv4S/aG8GRa/4O1uz1vTpMB2hbEluxGdksZw0b/wCywB/CvPzLJK+EiqyanSe046xfk+z8nZnoZZntDFydBpwqreEtJLzXdeaujrqKp+IPENh4T0W51LVL2003TrNDLcXV1MsMMCDqzOxAUe5NfHPxc/4KqXnxD8WyeCf2e/Ct58Q/Ez5RtVeFl02z7bxnaWAP8bmOPOOXBxWGXZRisdJrDx0W8npGPrJ6I3zLOMJgYp4iWr2itZS9IrVn1d8VPjB4Y+CHhKbXPFuuafoOlQ8Ge7l27267UX7zseyqCx7Cvki6/wCCweq+Odavf+FX/Azx58RtBsZPJbVLYTRBn/3IrabaD1G5g2OqjpUnwq/4JZat8WPFsPjX9onxZeeO/EH34tFgnZNOsgSDsJULkZ6pEqJkfxg19keGfC+m+C9BttL0fT7LS9NskEdvaWkKwwwKOyooAA+gr1n/AGPgVySX1mfV3caa9LWlL10XkeRH+2ce+dP6tT6KylUfre8Y+mrPjP8A4ejfF/8A6NN+JP8A33e//K+j/h6N8X/+jTfiT/33e/8Ayvr7boqP7Wyv/oBj/wCB1P8A5I0/sjNP+g+X/gun/wDInxFJ/wAFTfi1bRmSf9lH4jxQxjdJIZLzCKOSedPA4HvXoHwA/wCCtPwl+Ndwmn6lqU3gTX93lSWGvgW8e8cELP8A6vrxhyjE/wANfTteV/tAfsVfDP8Aabt3Pi7wrYXl8V2rqUANtfR+n75MMwHZWyvtTWOyWt7lbDOl/ehNtr1U20/vRLwGd0Pfo4pVX/LOCSfpKCTX3M9QtbuK+to5oZEmhlUOkiMGV1PIII4IqSvhK7/4J2/Gf9ky5e++AfxQu7vSUYyf8Izr7qY2HdVyDAzHP3tkR/2s1e8K/wDBWzWvg7r0Hh74+/DXXPA+osfLGqWMDS2U5HV1RiSU94pJevSnLhqVdc+V1Y112XuzXrB6/wDgNwjxPGg+TNKUqD7v3oP0mtP/AAKx9v0V5VoH7c/wZ8SaPBfW/wAUvAUcNwu9Futbt7SYD/ailZXU+zKDVz/hsv4Qf9FW+G3/AIU1l/8AHK8V5bjE7OlL/wABf+R7SzPBtXVWNv8AEv8AM9Jorzb/AIbL+EH/AEVb4bf+FNZf/HKr6p+258HNH02e6l+Kfw+eK3jaR1g1+1nkIAydsaOXc+iqCT2FCy3Ft2VKX/gL/wAhvMsGld1Y/wDgS/zPUa+cf2u/+CkXhP8AZs1D/hGdGt5vHHxEu2EFroGmEyNFK3CidlB2H0QAuePlAO6vHPE/7WfxZ/4KI6/d+F/gVYXfg7wJFIYNS8a36mGWRf4hCRyhweFTMvKkmIE17/8AsifsAeBv2QtP+06Zbtrfiu5U/bfEGoKGu5i33hH1ESE5+VeT/EzYzXurK8Lly9pmvvVOlJPX/t9/ZXkve9DwZZri8yfs8p92n1qyWn/cOP2n5v3fU8O+HH7Avj39sDxfaeO/2ktXma2jbztM8FWMpitbNTztl2n5OMZVSZDxvkyCtfanhjwvpvgrQLTStIsLTS9MsYxFbWtrCsUMCDoqqoAA+lX6K8nMs3xGNaVSyhH4Yx0jH0X67vuetlmT4fApundzl8U5ayl6v9Nl0QUUUV5Z6oUUUUAFFFFABVbWNHtfEOkXVhfW8N3ZXsTwXEEyB45o2BVlYHgggkEe9WaKabTugaTVmfn18MdYu/8Agk/+13L4I1ieY/Bb4k3JudFvZnJTR7k4XDsem3KRuT1TypM8MK4b9ov4iW1p+2v4x8JtrHh21udW+MPg7WE+HlxGreNPGDwppCprel3B5i0y3WAtMgtrjK6dfL9ttVkKQ/ef7Wv7MeiftbfBPU/COshYnmHn6fe7Nz6ddKD5cy/TJDD+JWYd818j/sQf8FKR8GdYsvgn8X2+ya34bvZ9Cj8QG5WS1URMEhjmb0yHQS9MLHuHLMPsp0Z5vCOZ0I81elb2kVvNKUZKa8/c5Zb62klezXxuHrRyWrLLqztQq39nJ7RbunTfld3jqtLxva5k/CXxVpeo/Hf4W+A7G+sv+Fr+A/jb408S+M9OQ+Vf6Vo1zFrzrfXURJdLO5jvNL8qRh5cnmQhTlcLq/t5ftkfADV/iLrXw5tPiD8IdA8T/GvwNaW/iTxr4p8UWUGk6f4Vl+1C2e0W4l8q+uJftN00EMA8r5zNcOFEMc/6Bg719j3FUPCfhXT/AAN4X07RdJtls9M0m2jtLSBSSIYo1CquSSTgAckknua+LavCMJbLfz93la8o6LTXS6vrp9t7R+0dWOj6eT5nO77u7ev+G97O7fBtnZad4Q0q3024+2adBZwx2tx5wm8+IIAj7xw2Vwd3fOa0qKKucnKTk+pjTgoRUV0CiiipKCiiigAqvq1m+o6Vc28U8lrLPE8aTJ96EkEBh7jr+FWKKmcVOLjLZjjJxfMj8+fg9/wSZ8ap4c8T+HfEx+Hfg601v4far4M1vXvC95d6lqPxO1O8MIi8R63DPb26/bIfJlkCvNeSF7+4X7Sqg+b9Ffss/A74haf8ZfFPxO+Kkfg7TvFuu+H9J8Kw6Z4X1K51LT4bWwkvJzcme4trZ/MnmvpT5XlkRLEgEkhYke+UVt7ST37fq27dr8zVlpbRKyVk1dNd/wD7XfvrGL1u7rfV38u/ab8HWl/pGh6y8uqLd2PiXw/HHHHqdzHaMDrNmDvt1kEMh+Y4Z0YjggjaMRftva14t0f9lrxbH4Dj1I+MNXhh0XSriwtJLqbTJr2eO0F7sRWYrbCY3DHGFWFi2FBI2f2jv+Sfaf8A9jR4d/8AT1Y13tYyipLlls9/TqVCTjJSXQ+Jv2tv2Y/C3wh8U/BqWWx+L9p8L/AvhDVfBsFv8M01xtUs5pG0ySz8w6KDqAhZLCUM6kRmRYhMSHWtf4i6r4m8Z/sDaZ4V8dy+LP8Ahd3grw94X8Xa4fDvhttaubPUIrxJY7pbcFItQVLixmae1tZTO8ccixASSQbvribW7O31eGwku7ZL64ikuIrZpVE0saFA7qmclVMiAkDALrnqK+Vf2mf+CnfhL4XeNJfDXw20cfEv4m6iEsRBpcfmwxshcpHLNGC0uwySHy487Sz5ZCTXpZfl+Lx03Rw0XKV+a/SLTlK7elveldu60UUrWucGPzLC5fSjVxUuVWsr6t7KyWrd0rWV9Xd31RB+wnrN98KvC/xm+LPxS1x9MsfH3iuHVINS1rw7P4SN1Db6TYWPmJpd2zXdmjS2sqRQXDPOyxq5LeYtcb4z/b7+Jn7aniS68Ifs4+Hri00pG8i/8aapF5UVup6mMMCIuORkPKQciNSM1P8AD3/gnP47/as8WWvjX9pTxJc3oQ+bZeENPn8u1slP8EjIdqccEREscDdKSCK+0vBngnR/h14atdG0HTLHR9Ksk2QWlnCsMUQ9lUAfU9692U8syyyjbEVopL/p3GySXbnenZR7I+eUc0zT4m8PRf8A4Nkvx9mvvl6Hxcnhr9sn9lhBJZap4e+NOhRDc9vcnF8i/wAXLeXKx9AHk/3e1bfgX/gsp4W0zXF0T4q+DfFvwu1xcCUXlpJcW6dsn5FmA/7ZEe9fZVYvjr4c+H/ifojab4k0TSde09uTb6haJcx59QrggH361h/beDxOmYYaLf8ANT9yX3axf/gKNv7DxuG1y/FSS/lqe/H79Jr/AMCZn/C344+DvjbpX23wl4m0XxDAFDP9hu0leL/fQHch9mANdVXyL8Uv+CNfw08Q6r/a/gjUPEPw012M74LjSbt5II3/AL3lu28fRJEFczF+yF+13pif2JbfH7R5fDsR/dXtxCzam46fMzW7P/5HNH9lZZX97C4tRXapFpr5xUk/wH/a2aUPcxWEcn3pyTT+UnFr8T7grhPHf7T/AMOPhgH/AOEg8d+EtJkjGTDcarCsx+ke7efwFfLg/wCCP2t/EXn4lfHb4geLFk/1kETtGig9VBmkmGP+AAe1d14D/wCCOPwI8F7GuPDmpeIZo+RJqmqTNk+6RGND+K4pfUclpa1cTKflCFvxm1+QfXs7raUsLGn5zqX/AAgn+Y7xz/wWJ+A/gxmSDxLf6/MhwyaZpc7/AJPIqIfwY13XwQ/4KD/CH9oHyYtB8aaZFqM2ANP1JvsN1uP8KpLjef8ArmWHvXWeBf2W/ht8MlT+wPAfhHSnQYE0GlQiY/WTbvP4mvPvjf8A8Eyfgx8d/Nmv/CFpo2oy/wDL/oZ+wTAnqxVB5Tn3dGo5sgn+75asf714y++No6ejuHLxBD95zUp/3bSj90ry19VY99or4b/4d+/Hb9mP978F/jJc6lpUGTHoHiQbolUfwJuEkWT6hIvqKdF/wU2+KX7Okq23x0+DOr6faxsEk1zQB5lqfoCzRMT14nH+7T/1bdfXLa0K3lfln/4DK34Nh/rMqGmZUZ0fO3ND/wACjf8AFI+4qK+U9S/4LPfAax0GG8i17Wby4lXc1jDo04nhPoxdVjz/ALrke9cb/wAPi9Q+Ix2/DP4H/ELxhvO1JZIzEin1byEnGPX5h9ayp8KZtPV0HFd5WivvlY1qcW5RB2VdSfaN5P7opn29TJp0toWkkZY441LMzHAUDqSfSviQfGL9tP4vjGj/AA78HeAbKThbnUZEadPcq8rHj/rj+dV9S/4J5fH/APaGt1s/i58cx/Ydww+3aXoMBEdxGDnYQEhjz7sjgHnDYrVcPUqbvjMVTguqTc5fdFNfijF8R1aqtg8JVm+jaUI/fJp/gzpv2h/+Cqlja+LP+EF+Cuiy/FDx3ckxI9mjS6dZsOrFl5m29SVIjA5MgwRWL8Jf+CYuv/GrxlB48/aP8SXHi/XPv2/h2CfGn6eCQRGxTCkDAzHEFTI5aTJr6Y/Z5/Zb8D/st+EhpHgzQ7fTkcD7Tdt+8u75h/FLKfmbuQOFGTgAV6FVVM9pYSLo5PFwT0dR/wASXz+wvKOvmKnkNXFzVfOZ87Wqpr+HH5fbfnLTsinoGgWPhXRrbTtMsrTTtPsoxFb2trCsUMCDoqooAUD0Aq5RRXzDbbuz6hJJWQUUUUhhRRRQAUUUUAFU9d8P2HinSZrDU7K01GxuV2TW11Cs0Uo9GVgQR9RVyimm07oTSasz5T+NX/BHz4U/Ei/OqeGo9S+HWvI3mw3WhTbYEk7N5DfKuPSIx9BzXDRfsIftP3cX/CMXf7RBTwbGcJfwrMdXdeAQx2rJ07G5I/OvuWivoaPFOYwgoTmppbc8VNr0ck2vyPna3CmWzm6kIODe/JKUFLyai0n+Z8nfCb/gjj8JfA1+NS8SrrXxB1p282W51q7bynfufKj2hh7SF6+nPB3gXRPh3oqaboGj6XoenxfctbC1S2hX6KgA/StWivNx2bY3Gu+KquXq9F6LZfI9LAZRgsErYWko+i1fq9382FYXxH+GegfF7whd6B4m0iy1vR71ds1rdR70Pow7qw7MCCDyCDW7RXDCcoSU4OzXVHfOEZxcJq6fRnwV4q/ZE+LP/BO/xFd+KvgPqF34u8DyyfaNT8F37GeRF/iMQHMhx0ZMSjCgiUA179+yB/wUH8DfteWP2SwmbQvF1up+2eH79wt1GV+8YzwJUBzyoyP4lXNe7184ftf/APBNnwl+0xe/8JJpE0vgn4h2zCe217TQY2llXlTOqkbiO0gIkGB8xA219THNcLmSVPNvdqdKsVr/ANvr7S8173qfKyynF5a/aZT71PrSk9P+3JfZfk/d9D274qfFXQPgn4D1DxL4n1K30nRtMj8ye4lP5KoHLOx4CgEkkACvhTwv4U8Y/wDBYf4nw+IfEkV94W+Avh28Y6dpocxz69IpILEg8t1DOOIwSiZbe9XvB/7B/wAbv2o/iTplj+0P4gW58DeBGC2lvZXMZ/4SWQE4kPl4YArgNJIqybflUAs7j7z0HQbLwtotrpum2ltYafYxLBbW1vGI4oI1GFVVHAAHYVo62GyWFsLNVcRL7cdYwT/l7za3f2dlrcyVHE53O+LhKlh4/YlpKbX83aCey+1u9LEXhTwppvgXw1Y6Po9jbabpemwrb2trboEigjUYCqBWhRRXyMpOT5pbn2EYqK5Y7BRRRSGFFFFABRRRQAUUUUAV9U0u21zTZ7O9t4Ly0uo2imgnjEkcyMMFWU5BBHBBr4y+NP8AwTD1j4V+NZfiB+zpr8vgjxKuXn0JpcadqAzuMa7sqoJ/5ZyBo84x5YFfatFellubYnAyboPR7xesZLs09H/VjzMyyjC4+KVdaraS0lF94tar8u58JaH+wH8X/wBs3XoNa/aL8XTaXotvIHt/COiToI1I7uyFol7/ADAyOQcb1r7E+EfwU8KfAbwlFofhDQtP0HTIuTFbR4aVv70jnLSN/tOSfeuporXMc7xWMiqc2o01tCK5Yr5fq7vzMstyLC4KTqwTlUe85Pmm/n+isvIKKKK8g9gKKKKACiiigArO8V+ENJ8d6HNpmt6Zp+sabcjEtre26Twyj/aRgQfyrRopxk4vmjoxSipLlkro+c9Q/wCCS/7Pmp30txJ8PIVeZi7CLWNQiQE/3UScKo9gAKh/4dE/s8f9E+/8rup//JFfSVFev/rDmq0WJqf+By/zPH/1dyl6vC0//AI/5Hzb/wAOif2eP+iff+V3U/8A5Ip0P/BI79nqGVXHw9UlCGG7W9SYceoNxg/Q19IUUf6xZr/0E1P/AAOX+Yf6uZT/ANAtP/wCP+RQ8MeF9N8FaBaaVpFhaaXpljGIra1tYVihgQdFVVAAH0q/RRXkOTk+aW57EUorljsFFFFIYUUUUAFFFFABRRRQAUUUUAFfBf7RH/BEHR/if8Z7zXvCniC38J6JqVvNPNYG1M4t7042eUuQBCxLFhnKkYUENhPvSivTyvOcZl1R1MHPlbVn1v8AJ6HmZpk+DzGmqWMhzJO68vmtT4H+Hf7aPxJ/4J9ajpfgT49+HGvfCUCpY6P4u0eDfEIkG1FYKArhVA+XCSqoyVfINfbvw8+JOg/Frwla674a1ax1vSL1d0N1aSiRG9QcdGHdTgg8EA1Y8Y+DNJ+IXhq70fXdNstX0q+Ty7i0u4VlhmX3VgR7j0Ir4q+If/BPPx/+yP4tuvG/7NevTwwu3m33g7UJvNtrtR/DGXOJOM4EhDrztkyQK9nmy7Nfith676/8u5Pz/kf3x9DxeXMsp+G+IoLp/wAvYry/nX3S9T7i1HTrfWNPntLuCG6tbqNoZoZkDxzIwwysp4IIJBB4INfEn7KX/BP34G+Nv2lPjD4v074JfCjQfB+k+b8MtL0zT/B+n2llrEMfly6tc3MSQqs/mXeLULIGCLp7FcedJnR8F/8ABa/4c+H/AAFrUvxWtNU+HPi3wzGRe6NPaySPeyjjy7YYDeYTj93IFIzncVVmH058AvE3gXx/8LLHxH8OjoU3hXxO82rxT6VAkMN5NcSNJPK6qB++eVpDLvG/zC+/5s181jMJVwWLlh8QrVOV6euildbxceZdU+Y+swc/ruXRzDDpui525rO146uOu00+V230Pnj/AIJU/sy+APBeneOfi94O+H3g7wBH8VNUki0ix8PaHbaTbwaBYyyQaefLgjRWe4xLeM7DeftiISVhjA5rxT8KfBfwu/by+EfxH8DaF4ItdI8Y+J9V0TWfGuh6x/aXifxZqk9rqHmaVftImZNOt5LTf/x9TPBJZQRJbQxQs6fVviL9n7wj4g+GmkeDxoem6d4Z0G806907TbC0it7axawuobq2WKMLsjVZII8BAMAfKVOCIfDv7MPw18H/ABg1P4h6T8PPA2l+P9bjaHUfE1poNrBrF+jbNyzXaoJpAfLTIZjnYvoKzjK04vpHTzcbLT/t7W7vvq+a7Q5JOM0vtXfo9bP/ALd6eWl1udzRRRUAFFFQ6jbPe6fPDHcTWcksbIk8IQyQEjAdQ6suR1G5SMjkEcUm7K4LVk1FfDVp4j+MPw+8ffHnUPDvxc+Kvxa0L4PeD7mzi0jVPD/h+e51rxVJZi9ht7VNN0q1lb7PA1rldziWS+C4XyGD+jf8E9vH/i+91HWfD/xI1344SeNhpdjqp0f4jWXhOF4bZzLGbqzbw9GI/LeZXRo7mVpU8pPkQNueoLm+5Ned+bbv7seb/C0+9id4K772+7l37ayUdftJrtf2L9o7/kn2n/8AY0eHf/T1Y13teXftN+MbSw0jQ9GeLVGu77xL4fkjkj0y5ktFA1mzJ33CxmGM/KcK7qTwADuGfUaQH4R/ts/slftVfFn/AIKk/wBj6hdXup+I/EgmOga3pxktdHttGB2SBeW8iCNZdssTFmLSc+aZVZ/19/ZD/Yv8H/sh+ALKx0XTLF/ED2kcera0Ij9o1GYKPMYFizJGXBKxg7V46nJPr9FYZfTq4OnVo06suSo7uN3b7uvr6dj6fiviOGerByrYanCeGhyKUYpNr1tou0Vom5PrYKKKK3PmAooooAKKKKACiiigAooooAKbLEs8TI6h0cFWVhkMD1BFOooA4zSf2cfh5oGtvqVj4D8GWWoytve7g0S2jnduuS4QMT+Ndko2jA4A4AHalorSpWqVHepJv1dzOnRp01anFL0VgooorM0CiiigAooooAKKKKACiiigAooooAKKKKACiiigAooooAKKKKACiiigAooooAKKKKACiiigAooooAKKKKACiiigAooooAKKKKACiiigAooooAKKKKACiiigAooooAKKKKACiiigAooooAKKKKACiiigAooooAKKKKACiiigAooooA+Ff+Czv/BKG4/bz8IWni3wbN5XxH8MWpgtrKacR2ut2+4t5BLELHMCTskJAOdrnG1k9Q/4JW/8E/D/AME9P2df+EdvNcu9b8Qa5Ouo6xi4c6fbXGwL5dtEeFUDAaTAaQqC2AEVfpqiuP6hR+svF29+1v6+Wh9NU4uzOeSxyCU/3EZc1ra73tfsnd+r9LFFFFdh8yFFFFABRRRQB5v4V/Zj0Xwf8NPGXhiz1XxLDF431XVNZvtRt7/7HqUFxfzPK5guLdY3j8reEibl1SJAWbGTD8Cv2am+D/iHU9e1rxz4x+JfinU7WLTzrfiaLTIrq3someRLWNNPs7SARiSWRyxiMjF/mdlRFX06ihaWt0SS8klbTtppp002CXvXv1bb823fX56+uu5wX7R3/JPtP/7Gjw7/AOnqxrva4L9o7/kn2n/9jR4d/wDT1Y13tABRRRQAUUUUAFFFFABRRRQAUUUUAFFFFABRRRQAUUUUAFFFFABRRRQAUUUUAFFFFABRRRQAUUUUAFFFFABRRRQAUUUUAFFFFABRRRQAUUUUAFFFFABRRRQAUUUUAFFFFABRRRQAUUUUAFFFFABRRRQAUUUUAFFFFABRRRQAUUUUAFFFFABRRRQAUUUUAFFFFABRRRQAUUUUAFFFFABRRRQAUUUUAFFFFABRRRQAUUUUAFFFQ6jp1vrGnz2l3BDdWt1G0M0MyB45kYYZWU8EEEgg8EGk720BWvqTUV+auufsveBPhl4a/ax+M/wm+G3gn4Y3fgDwnrPgXwhdeEdAtdDnD21p52qakHtYldpvtWLeMnds/s0lMedJn3L9iTwF4T+Cn7ZnxH8HfCzTNF0P4Y/8IH4V10adocEcOlx6pczasj3KLGAnnXFrBaNI4y0gjiZicgm4JSSfdJ/em1fteKTXW75baXCd4pt9G19zhF/NSlZrsnK+yPe/2jv+Sfaf/wBjR4d/9PVjXe15d+03ea3HpGhw2+n6XLob+JfD5uruTUJI7uF/7Zs9oSAQsjgnbkmVMZPBwAfUakAooooAKKKKACiiigAooooAKKKKACiiigAooooAKKKKACiiigAooooAKKKKACiiigAooooAKKKKACiiigAooooAKKKKACiiigAooooAKKKKACiiigAooooAKKKKACiiigAooooAKKKKACiiigAooooAKKKKACiiigAooooAKKKKACiiigAooooAKKKKACiiigAooooAKKKKACiiigAooooAKKKKACiiigAooooAKKKKACiiigDN8NeDdI8F2NxbaPpWm6TbXd3PfzxWdskCT3E8jSzzMqgBpJJHd3Y8szEkkkmsX4PfAfwN+zx4Zm0XwB4M8KeBtGuLl72Ww8P6Rb6ZbSzuFDytHAiqXYKoLEZO0c8V1lFC029PkD139fn3/FnBftHf8k+0/wD7Gjw7/wCnqxrva4L9o7/kn2n/APY0eHf/AE9WNd7QAUUUUAFFFFABRRRQAUUUUAFFFFABRRRQAUUUUAFFFFABRRRQAUUUUAFFFFABRRRQAUUUUAFFFFABRRRQAUUUUAFFFFABRRRQAUUUUAFFFFABRRRQAUUUUAFFFFABRRRQAUUUUAFFFFABRRRQAUUUUAFFFFABRRRQAUUUUAFFFFABRRRQAUUUUAFFFFABRRRQAUUUUAFFFFABRRRQAUUUUAFFFFABRRRQAUUUUAFFFFABSFtoyeAOppag1OxXVNNuLZyVS4iaJivUBgRx+dRUclBuCu+g42b12PD/AAJ+3xonjfw54g8RP4K+Iej+CdK8P3HirS/FV7Y2raR4n02EbmntJIbiR4iUKukd4ltJIj7kRlVynW/s6fHzW/jzpNxfap8KPiF8M7UQwXFk/ii40WQ6mkoZv3S6dqF2yFAF3CYRn94uN2G2/GPwA/4J4at4J8LXvhmD4G2vh3TdK+GeqeBPGaz65ZafF8brqQWsNpcfbrGaa9WNYre7xNexwzwjUFREI8zZ7r+wb+z1b/Cv4keJNb8L/BRv2dfBF5o9npo8HtDo1u2pahFLM8mpNHpN1c22TC8MPmPJ58nlkOoWOMttFRva901vtaznq9neSULJK6vdxitlW0V499vL3NntpeTfdbO6aPZv2jv+Sfaf/wBjR4d/9PVjXe15d+034fu7rSND1FNc1S2tLbxL4fSTS447Y2l2TrNmA7s0RmBGQRslUfKMg8g+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7eJp9nLPKcRQIZHOM4AGTUtMngS6geORQ8cilWVhkMDwQaipz8j5N+nqONr+9sfCXwP8A+Cr2t+MfhT42+JOrSeFNQ8NWPgG58eaP4eTw5rPh7UoVjRZEtY9Su/MsdZjIkjjmu7Ly0t5TGpjcTKV92/Zg+OHj+++Nniz4YfFCbwhqninQdB0nxVbar4Z0u40uxuLS/kvIPs7W89zcuJYZrGTMnmgSLKhEcZUg8VoH/BMh9a0WXw9468a2/iDwnofgrVfh54Pt9I0NtI1DRtH1AQRy/a7hrmeO8ukitLRI5o4LdVMcjGJi42ei/sxfsw+JPhV468Q+NfiB4007x7488QaXp3h99R03QG0Ozh06wNw8CC2a5uT5zy3dxJLIJQrlkCxxhMHdez6duu+8rLrrbl5m76aKT1uquztvfpt9j8Lc9lZe81dWSa0f2sPif4a8IeFNL0/VvEOh6XfyeINCvEtru/igmaCPWLR5JQjMCUVUdmbGAEYk8Gtz/hqj4Yf9FH8B/wDhQWn/AMco/aO/5J9p/wD2NHh3/wBPVjXe1mBwX/DVHww/6KP4D/8ACgtP/jlH/DVHww/6KP4D/wDCgtP/AI5Xe0UAcF/w1R8MP+ij+A//AAoLT/45R/w1R8MP+ij+A/8AwoLT/wCOUfCD/koPxU/7GiD/ANMul13tAHBf8NUfDD/oo/gP/wAKC0/+OUf8NUfDD/oo/gP/AMKC0/8Ajld7XBfF/wD5KD8K/wDsaJ//AEy6pQAf8NUfDD/oo/gP/wAKC0/+OUf8NUfDD/oo/gP/AMKC0/8Ajld7RQBwX/DVHww/6KP4D/8ACgtP/jlH/DVHww/6KP4D/wDCgtP/AI5Xe1wX7OP/ACT7UP8AsaPEX/p6vqAD/hqj4Yf9FH8B/wDhQWn/AMco/wCGqPhh/wBFH8B/+FBaf/HK72igDgv+GqPhh/0UfwH/AOFBaf8Axyj/AIao+GH/AEUfwH/4UFp/8co8Q/8AJz3hD/sV9c/9K9HrvaAOC/4ao+GH/RR/Af8A4UFp/wDHKP8Ahqj4Yf8ARR/Af/hQWn/xyu9ooA4L/hqj4Yf9FH8B/wDhQWn/AMco/wCGqPhh/wBFH8B/+FBaf/HKP2V/+TYfhx/2K+mf+kkVd7QBwX/DVHww/wCij+A//CgtP/jlH/DVHww/6KP4D/8ACgtP/jld7XBeHv8Ak57xf/2K+h/+lesUAH/DVHww/wCij+A//CgtP/jlH/DVHww/6KP4D/8ACgtP/jld7RQBwX/DVHww/wCij+A//CgtP/jlH/DVHww/6KP4D/8ACgtP/jlH7VH/ACbD8R/+xX1P/wBJJa72gDgv+GqPhh/0UfwH/wCFBaf/AByj/hqj4Yf9FH8B/wDhQWn/AMcrvaKAOC/4ao+GH/RR/Af/AIUFp/8AHKP+GqPhh/0UfwH/AOFBaf8Axyj4Qf8AJQfip/2NEH/pl0uu9oA4L/hqj4Yf9FH8B/8AhQWn/wAco/4ao+GH/RR/Af8A4UFp/wDHK72uC/aO/wCSfaf/ANjR4d/9PVjQAf8ADVHww/6KP4D/APCgtP8A45R/w1R8MP8Aoo/gP/woLT/45Xe0UAcF/wANUfDD/oo/gP8A8KC0/wDjlH/DVHww/wCij+A//CgtP/jld7XBfs4/8k+1D/saPEX/AKer6gA/4ao+GH/RR/Af/hQWn/xyj/hqj4Yf9FH8B/8AhQWn/wAcrvaKAOC/4ao+GH/RR/Af/hQWn/xyj/hqj4Yf9FH8B/8AhQWn/wAco8Q/8nPeEP8AsV9c/wDSvR672gDgv+GqPhh/0UfwH/4UFp/8co/4ao+GH/RR/Af/AIUFp/8AHK72igDgv+GqPhh/0UfwH/4UFp/8co/4ao+GH/RR/Af/AIUFp/8AHKP2V/8Ak2H4cf8AYr6Z/wCkkVd7QBwX/DVHww/6KP4D/wDCgtP/AI5R/wANUfDD/oo/gP8A8KC0/wDjld7XBeHv+TnvF/8A2K+h/wDpXrFAB/w1R8MP+ij+A/8AwoLT/wCOUf8ADVHww/6KP4D/APCgtP8A45Xe0UAcF/w1R8MP+ij+A/8AwoLT/wCOUf8ADVHww/6KP4D/APCgtP8A45R+1R/ybD8R/wDsV9T/APSSWu9oA4L/AIao+GH/AEUfwH/4UFp/8co/4ao+GH/RR/Af/hQWn/xyu9ooA4L/AIao+GH/AEUfwH/4UFp/8co/4ao+GH/RR/Af/hQWn/xyj4Qf8lB+Kn/Y0Qf+mXS672gDgv8Ahqj4Yf8ARR/Af/hQWn/xyj/hqj4Yf9FH8B/+FBaf/HK72uC/aO/5J9p//Y0eHf8A09WNAB/w1R8MP+ij+A//AAoLT/45R/w1R8MP+ij+A/8AwoLT/wCOV3tFAHBf8NUfDD/oo/gP/wAKC0/+OUf8NUfDD/oo/gP/AMKC0/8Ajld7XBfs4/8AJPtQ/wCxo8Rf+nq+oAP+GqPhh/0UfwH/AOFBaf8Axyj/AIao+GH/AEUfwH/4UFp/8crvaKAOC/4ao+GH/RR/Af8A4UFp/wDHKP8Ahqj4Yf8ARR/Af/hQWn/xyj4v/wDJQfhX/wBjRP8A+mXVK72gDgv+GqPhh/0UfwH/AOFBaf8Axyj/AIao+GH/AEUfwH/4UFp/8crvaKAOC/4ao+GH/RR/Af8A4UFp/wDHKP8Ahqj4Yf8ARR/Af/hQWn/xyj9lf/k2H4cf9ivpn/pJFXe0AcF/w1R8MP8Aoo/gP/woLT/45R/w1R8MP+ij+A//AAoLT/45Xe1wXiH/AJOe8If9ivrn/pXo9AB/w1R8MP8Aoo/gP/woLT/45R/w1R8MP+ij+A//AAoLT/45Xe0UAcF/w1R8MP8Aoo/gP/woLT/45R/w1R8MP+ij+A//AAoLT/45R+1R/wAmw/Ef/sV9T/8ASSWu9oA4L/hqj4Yf9FH8B/8AhQWn/wAco/4ao+GH/RR/Af8A4UFp/wDHK72igDgv+GqPhh/0UfwH/wCFBaf/AByj/hqj4Yf9FH8B/wDhQWn/AMco+EH/ACUH4qf9jRB/6ZdLrvaAOC/4ao+GH/RR/Af/AIUFp/8AHKP+GqPhh/0UfwH/AOFBaf8Axyu9rgv2jv8Akn2n/wDY0eHf/T1Y0AH/AA1R8MP+ij+A/wDwoLT/AOOUf8NUfDD/AKKP4D/8KC0/+OV3tFAHBf8ADVHww/6KP4D/APCgtP8A45R/w1R8MP8Aoo/gP/woLT/45Xe1wX7OP/JPtQ/7GjxF/wCnq+oAP+GqPhh/0UfwH/4UFp/8co/4ao+GH/RR/Af/AIUFp/8AHK72igDkvC/x88C+N9bh0zRfGnhPV9RuNxitLLV7e4nl2qWbaiOWOFBJwOACa62uC+L/APyUH4V/9jRP/wCmXVK72gAooooAKKKKACiiigDgv2jv+Sfaf/2NHh3/ANPVjWR+3J8TtZ+C37GXxV8XeHZTba94b8KalqOn3HlpJ9lnitpHSYq/yMEYByG4IUg1sftG8/D7T/8AsaPD3/p6sq7DxD4esPFugXularZWmpaZqdvJa3lpdQrNBdQupV45EYFWRlJBUjBBINRUTcGl/l+JpSkozUpbJ/1vofA/xJ8H/E3wRqfxg+Cfwj1Xx143ln8KeDtf08a38Qr9NSsJb7V7211Rl1q4llu7WN7Oy80CJmMRWQwRbn2n6D/YFeTwrpHjTwTqmkazovinwlq0X9r2958R9Z8fW5NzaxTQvbalqwS68sxFQ0RiiVJBJhW3eY+r4Z/4J4fCXwl8K9X8HWugavLpOty2s1xc3vibVb3VontNpszBqM1y97b/AGYqDAIZkEBJMWwsSe9+C/wM8O/AHwvNpPhyPVzFdXDXd1d6vrV7rWo30pVU3z3l7LNczMEREUySNtSNEXCqoG7kryff8tLLTZLZb/jpjZ2S7fnZJvXrJrmfW7au7XdH4Qf8lB+Kn/Y0Qf8Apl0uvkn48/EDxNpnxS+I/wASrfxT4vtNa+HHxb8JeBdG0OLXLmLRptKvjoaXUM2nJL9luJZ/7WupFnmiadP3OxlEa19jfDnwve+H/GHj27uohHBrmvRXtm28N5sS6ZYW5bAOR+8glGDg/LnoQa5vxH+xn8OPFnx4t/iTfaDPJ4rge3mZk1a9i0+8ntgy21zcWCSizuLmEORFcTQvLGFTY67E2xSfLWjUlqlb/wBKi363inG21pO/Z2/glHv+Oj0fbWzutU0rHyt+z/8AFHxpcftY6F428cL4s0zSfG/xA8TeBdInt/H95NZ3jWcupra2k/hx7drG3gW301mF7BMt288Y8xRHNIK+vfi//wAlB+Ff/Y0T/wDpl1SqGg/sgeAPDXxvuviHaaVqS+I7qaW78uTXL+bSrW6ljEct3BprzGyt7qRNyvcQwJK4ll3OfNk3b/xG8L3viDxh4Cu7WISQaHr0t7eNvC+VE2mX9uGwTk/vJ4hgZPzZ6AmlHSlCHVL+vXW+tlfqr3bJ61ZTWz/zf3K1klra2jtZLgP+CgPirVvDX7PMdtpGpalosvifxR4e8M3Wo6fcfZ7qys9Q1izsrlopQQ0UhhnkRJYyJI3kV0IZQa+edTm0Twl8If2jtK8Z678Wtc8Ifs+eJ93hs6Z8R9f07XLxJ9D069XTZNRt72O6vXN1eSRxi5mkI86Jf4Fx9ofFn4T+Hvjn8OdW8J+KtMi1fQNbgNvd2zu8ZYZDKySIVeORGCukkbK8bqrKysoI5PQf2Ovh74d+ETeB4NHv5tAn1aDXbo3mt395qGoX8NzDdR3NzfTTNdXEglghy00r7kiWM5jGylGK5Zxl9rr21hbyvHlk4+c2tFe9c9nF2vZ7fffbXW6TV0rJPcrfsSfA/W/2ef2ZfDHhrxN4i1/xR4mjga81e+1bW73WJRdzsZpYIri8llna3hZzFEJJGYRxpuLNuY7X7OP/ACT7UP8AsaPEX/p6vq72uS+C3he98IeD7y01CIQzy69rN6qhw2YrjU7q4ibIJHMcqHHUZwcEEVpUnzycjKEeWNtz4w8F/E3xH4e+J3w7+Jc3i/xW+qfEb4s+LPBGvaRf61c3GjWuk2Meui2SHTvNNrbSW39kWrNNBEksh87zHbzGqn/wTI+JnifUvjv4IbWdW+JMcPxE+HV1r97ceK/Edzq+m/EK+iubFv7Y0O3keQaVaKl3ITbPHpzsl7bAWWIGaP618NfsW/DXwj8bdR+IVh4elj8SapLPcyiTVLybTYLi4jWO4uoNPeU2dvczIu2WeGFJZQz73be+6r8CP2Ffhh+zV4xk17whoOoWeo/Yn0yz+269qOqQaJZPIsr2enQXU8sWn2zOkZMFokUR8mEbcRIFWHag1zdrenuyVvNczUr6Xau05KLjdd8/Ny9Xf1969/K0fdsk9ErOKbR0HiH/AJOe8If9ivrn/pXo9cB+3BLe+J/Evwd8BjVvEWh6D8Q/GMmm65daHq0+kX01tb6RqN+ltHeW0kdzAZJ7SEloJFcpHImdrtXp+s+F727+OnhzWkiB07T9B1Wynl3j5JZ7jTXiXbnJytvKcgYG3nqMxfHP4BeFf2jvBaaD4tsbu6s7e8h1C1nsdSutLv8ATrqJsxz215ayRXFvKMkb4ZEYq7qSVZgYfTS+q/P+tNns9Bxdr9NGvRtNJ/L7101Pg6HxZ4r+Jnw/8F6f4y1X4+ax8OfD2veOvCLar8O7zV/7ZvdQ0/WWsdEkv7jTGF6yC0hulM0r/ZmmQPdNuKGvsL/gn18T/EXxq/Yb+Eni3xdMLnxP4j8J6dqGqThI0+0XElujPJiP938xO75Pk5+XjFQ+Mv8Agn78KfHHgLwt4buNB1XT9N8GQ3FtpUmjeJNU0e+jhuMG6ilu7S4iuLiO4ZVedJpHWeRVeQO4DV634f8AD9j4T0Gy0rS7O107TNNt47S0tLaJYoLWGNQqRoigBVVQAABgAACtIytCUXq21r6c12/N3V/KMV9m7mWsk0rLXTtd6RXdJemt3bXTjv2V/wDk2H4cf9ivpn/pJFXx946+KXxf/Z5+JP7Yeoax8Sbnxbq3hn4T6X4o8Ow22lpYaP4Yld/ECobaykllHyrbQPLJNLI8zRnJWMRxR/aPwE8L3vgf4F+C9F1KIQajpGg2NldxBw/lyxW8aOu5SQcMpGQcGm3nwE8Ian438T+IbvQrS91Txpo1t4e1w3TPPBqWn27XTRW8kDkxbAby5zhAXEpDFgFAyktHpe6a+/8AL13Svbd31pzik1LvF/dJN/hdW2btddV4f+yVY3nwX/a+8f8Awrs/Eni7xN4TsPBfh7xVbyeJPEF5r17ZX13c6pbXIF1dyyzeXKtjBIIt4jRg5jVQ5FexeHv+TnvF/wD2K+h/+lesVX/Z4/ZT8D/ssaPfWXgzTtSthqRhFzc6prd9rV7LHCnlwQ/ab2aaYQRLkRwh/LjDNsVdzZ2NG8L3tp8dPEetPEBp2oaDpVlBLvHzywXGpPKu3ORhbiI5Iwd3HQ42qSUnp/Xy8lovJHPBNb+Xnskm7vrJpyfm7Xe54Z/wWEPxD039gP4l638P/iFP8OpfDfhnVNWvrzT9O83VrpIbSSSOK0ujKFsyXUB5RFJJsLCMwybZVy/+Ckdx8R9D8G/C/wAQeGviNdeFPDVp458IWur6Vpths1DXzda/p9u8Ut8ZSUtDFLIHhjiV5DtDTeWXik+k/ix8LNB+OPwx8QeDfFNj/anhvxTp8+lapZ+dJB9qtpkMcke+NldcqxGVYEZ4IqL4k/B7w58XvC9loviLTv7Q03TtSsNXt4ftEsXl3VjcxXVrJuRlY7JoYn2klW24YMpIM0mozhJ7KcZP0TV180tFtfXR6ms2pRiuymv/AALl5fuad3vay1WiyP2qP+TYfiP/ANivqf8A6SS12msRXc+kXSafPbW1+8LrbTXEDTwxSlTsZ41dC6g4JUOpIBG5c5HN/Hvwve+OPgX400XTYhPqOr6DfWVpEXCeZLLbyIi7mIAyzAZJwK62oaurMSdnc+G/gHpvjfVPh7+094f+Jfx61SBfC/xEtv7Z8YPt0aLS9IGiaLe31rY7ZgNKtyklxGkqytLAsrSmWSfMx9c/4J26Xq8Hg/xhqEdz49k+G+sa2t14Dh8a6ne6jri6d9lhWSaSS/Z71YZrkTywx3UjSrG65EassUfUfFn9g34W/G7wh4w0LxF4fv5tO8eeILTxTrgste1HTprvUrSO1jt7hZraeOSIxrZWuFiZF3QhiNxJPVfBH4A6F+z9ol5p+g33jW/gvpxcSN4l8Y6v4mnVtoXCS6lc3EkaYH3EZVzk4ySauErL3t+WEfmowUn98fdWy1drz90qWb93a7f3t2t9+vXZbR1g+EH/ACUH4qf9jRB/6ZdLr5W/4KE+LfEMnjD47a3Z+L/F3hi4+AvwptPG3hODTNcuNPsptUkfV5XnvLeGVI7+Jv7Nt4RBdrJEB521cyMa+qvhD/yUH4p/9jRB/wCmXS6yvjX+xn8OP2h/G+leIvFugz6hqmkwfZA0GrXtjDqNt5qzC1vobeWOK/thIocQXayxAs5CDe2Z15k9rde2j1S6v7u+6LhNRT5lfbTvZptN7pNJp26Pqro8Z/aJ1f4lWf7aH7Mus/8ACf3Ol+BfE/iSfTp/Bum6ebQXUjeG9WuZHv7kys90qSwRGKJUhjQgs6zOI2i96/aO/wCSfaf/ANjR4d/9PVjW141+Evh/4ieJ/Cms6xp/2zUvBGpSavok3nyR/Yrp7We0aTarBXzBczptcMvz5xuCkVfjT4XvfF/g+ztNPiE08WvaNespcLiK31O1uJWySBxHE5x1OMDJIFXKSaslbV/jrv8A1ppsY2d4tu7UUn5tOWtvNNfO9+74D/goD4q1bw1+zzHbaRqWpaLL4n8UeHvDN1qOn3H2e6srPUNYs7K5aKUENFIYZ5ESWMiSN5FdCGUGvn61mtdG8OfGPwf4z+LXjnw58I/g18Qra2a8XxFqkniHWLG50Oxu4dHXV47j+03lGo36lBFLJdT4itlyr7G+y/iz8J/D3xz+HOreE/FWmRavoGtwG3u7Z3eMsMhlZJEKvHIjBXSSNleN1VlZWUEeTeKf+CZvwe8Y+A/Dvh690jxYLfwtrkvibT9QtfHGu2msjVJInhe9m1KK8W9uJzE7R75pnYJhQQoAGcLxUk9b/wCdPp/dUZNd3NrRXvrzLTyv5dHqnvrdJ9EkpJNo1v2DNA8X+HP2c7KHxg3iRZ5dRv7jR7bxHftf63p+kPdSNYW99cMWeS5S2MQcyPJID8rySOrO3Ufs4/8AJPtQ/wCxo8Rf+nq+rX+Evwn0v4K+CodA0e68S3ljbyPIsuveI9Q1+9Jdtx3XV/PNcMMngNIQo4AA4qD4LeF73wh4PvLTUIhDPLr2s3qqHDZiuNTuriJsgkcxyocdRnBwQRVzab08t99uvd9313Mo3693ttq+nZdl0Wh8c/Hn4geJtM+KXxH+JVv4p8X2mtfDj4t+EvAujaHFrlzFo02lXx0NLqGbTkl+y3Es/wDa11Is80TTp+52MojWu28a+F9b+AP7fvw3v7bWfi3No/jjVb+18Qa74g8TvqHhnUTcWt1JZ6NaaVHP5VlcRPbwslytlAhigZJLmee4YSe2eI/2M/hx4s+PFv8AEm+0GeTxXA9vMzJq17Fp95PbBltrm4sElFncXMIciK4mheWMKmx12JtqeEf2Gfhn4G+K3/CY6do2rLqcV9capaWU/iLUrnRNMvJ9/nXdppctw1haXD+bNumggSQ/aJ/m/eybii+WEIvdbvy5YRdv8TUpPopS2lre6vvKSXVaevvW+Ubpd2uqai1v+If+TnvCH/Yr65/6V6PXAftwS3vifxL8HfAY1bxFoeg/EPxjJpuuXWh6tPpF9NbW+kajfpbR3ltJHcwGSe0hJaCRXKRyJna7V6frPhe9u/jp4c1pIgdO0/QdVsp5d4+SWe4014l25ycrbynIGBt56jMXxz+AXhX9o7wWmg+LbG7urO3vIdQtZ7HUrrS7/TrqJsxz215ayRXFvKMkb4ZEYq7qSVZgYfTS+q/P+tNns9Bxdr9NGvRtNJ/L7101Pzs/aC/4KSTfB7/gn54g8CXfxc0fwf8AEK4uvHWi6J4p1/XYbXUG0nQ9RvbOGWCWdw11qUgS1to2BeVpGknO8xOG/Qv9mP4h6f8AFf8AZ18D+I9K1yy8S2Or6HaTpqlpeLeRXrGJQ7iZSwc7w2Tk8g55qXTv2dvBuk/Aaf4ZW2ipD4JutMn0efTluJsz286us++bf5zSSeZIzylzI7uzly5LV1WgaHa+F9CstNsYvIstOgS1t49xby40UKq5JJOABySTVQ09pzauXJr/AIee+nS94vd3d9tCKnvSi4qyXPp25nFpX62s1stLeZwn7ON7Jpv7JPgO4ihe4lg8I6fIkSfelYWcZCj3OMV8R/C7xn8TtH8CeBrrwX4j8ZeOPHPx++BHiDxnd2GpeJpp4T4kii0uSzmsRczG30yIy6nNF5Vv5NuAIjtzGpr71+Anha98EfArwXompwiDUdI0GxsbuIOHEcsduiOu4Eg4ZSMgkGuF8F/8E9/g/wCAbTxTbWHg9ZbHxjZT6Zf2OoaneahZW9lPI0s1nZwXEzxWFq8jFzBaLDFuVDtyiYz5E+ZS2aa/8lmvxcoy8nBNK+21OooOMrXs07dHZp3+VnorXu03Y85/4J66BrPwX8ba34C8a6Nr+leN5NBsNckkuPi/4g+Itld2xkmg3rJqyRG0uPOSTfHBF5bK0Z8x9u1PcPD3/Jz3i/8A7FfQ/wD0r1imfAz9mTwn+ztHqH/COjxNdXWqeWtzf+IvFGqeJL94493lwi61G4uJ1hQvIyxK4jVpJGChnYnT0bwve2nx08R608QGnahoOlWUEu8fPLBcak8q7c5GFuIjkjB3cdDjepPnd3v9y3drLW1lZfK9ley5qcOXTpp5vZJ3fXW79NDxf9rTQ7r4z/tR+A/hveeJfGPhfwxdeEvEHieeXw54gutCubq+tJ9Mt7ctc2ksU7Rwrezu0JYwyM8ZkVtiivkW/wD2m/ir8fPg54Z8ea8PFH9heBPgx4b+I2vapoHjy68H3FvPcDUJb6/gtra3mg1WYx2CNHY3qLZcOC370gfoV+0H+yl4H/ais9Kj8Y6bqU8uhyyyWN5pet32i31uJYzHNELmymhmMMqHbJCXMcgVd6ttXGb8TP2Ivhl8Wrrw8+reHriGHwzYppVpZ6TrF9pFjc2ClCthd21pNFDe2Y2AC2uklhAZxsw7hs6PupJ73Tv/AODHe3f3oR0a0gnzXSS6HKL0a0tbs1rFtJ9nZ6u9uZqzTZpftI6jFrH7Jnj27gcyQXXhHUJo3IwWVrOQg47cGqH7cnxO1n4LfsZfFXxd4dlNtr3hvwpqWo6fceWkn2WeK2kdJir/ACMEYByG4IUg10/x58K3njX4E+M9E0uETahq2g31jaRblQSSyW7oi5JAGWYDJIArofEPh6w8W6Be6Vqtlaalpmp28lreWl1Cs0F1C6lXjkRgVZGUkFSMEEg1NZc0ZKK3v1/VfnYnDvklFz1ta/8AT/U+OfBPw50rwn8aPip8Ite8b/E+++Gmh+B/D3jqTULr4ia6mr6VdS3GqxXRGqpdrepBJHYQyeQJxEu2TagV2Fehf8EufhvqPhb9mmPxTqeq+Orp/iXdt4psdL8UeKdT8QT+G9OnVfsNis2oXE8ystsInmHmEG4ln24TYq9l8Pf2FPhj8MPhN4q8FaXouqvoXjawbStaOo+ItT1O/vLMwNbrbC9ubiS6jhjid1ijjlVYt7GMIWJPq+madDo+m29pbp5dvaxrDEmSdqqAAMnk8DvW3Mk5tdbLt1bd1t0go22UX3sZWbUU+m/XVRSTT39588pJ9ZLe1zifhB/yUH4qf9jRB/6ZdLr5W/4KE+LfEMnjD47a3Z+L/F3hi4+AvwptPG3hODTNcuNPsptUkfV5XnvLeGVI7+Jv7Nt4RBdrJEB521cyMa+ufhz4XvfD/jDx7d3UQjg1zXor2zbeG82JdMsLctgHI/eQSjBwflz0INc38a/2M/hx+0P430rxF4t0GfUNU0mD7IGg1a9sYdRtvNWYWt9DbyxxX9sJFDiC7WWIFnIQb2znrzJ7W69tHql1f3d90bwmop8yvtp3s02m90mk07dH1V0fGXxW+Nnim8/au1DxRHq3xGtLfw/8Q/Cuhf8ACQWfiK6g8FeFbO7h0xbrQ9Q0gOPtd5cPeyhLkWdwkTX9qz3tt9naOH7h/aO/5J9p/wD2NHh3/wBPVjXO+Kv2D/hb41+NY8f6j4fvpdfN9a6rPBHruoQ6Rf31qFFte3OmJOLG5uodkWyeaB5UMEJDAxR7ey+NPhe98X+D7O00+ITTxa9o16ylwuIrfU7W4lbJIHEcTnHU4wMkgVfMvZKFtU//AG2K/NSfzu7ycpPGz5rt30S+5v8AS3X0SVkcB/wUB8Vat4a/Z5jttI1LUtFl8T+KPD3hm61HT7j7PdWVnqGsWdlctFKCGikMM8iJLGRJG8iuhDKDXy74q1bxRoa+Nvh82r/GrXvhL8NPi5aaXrN34Y1TWdW8XRaHceG7fUFtvtls8msXEceq3cG97eR7kQsFJ8lXFfdnxZ+E/h745/DnVvCfirTItX0DW4Db3ds7vGWGQyskiFXjkRgrpJGyvG6qysrKCPPbr9gb4X3nwjt/BbaTryabaaufEEWoxeKtWj8QLqRVkN7/AGwtyNRNwY2aIym43mEmIkx/JWcPd5rq92v/AEqm9V5csrd+drRXvrzKyXk/k2pK6fd3S7KylZtHO/8ABMH4ga78Qv2V9+vXPiG8fQ/FHiDQNPn1+Qy6s+n2OrXVraC8kJLSXKwRRpI8hMjOjGQmTea9J/Zx/wCSfah/2NHiL/09X1b3wv8AhhoXwY8A6Z4Y8M6eml6JpEXlW1usjyEZYszvI5Z5JHdmd5HZnd3ZmZmYk0fgt4XvfCHg+8tNQiEM8uvazeqocNmK41O6uImyCRzHKhx1GcHBBFaVJJyuvx3fm/N7syjfVvS7bstld3svJbL0PAv2rZPiL4a/by/Z0vYfiJcWfw/1zxbd6Q/hLTdP+yLfN/wjur3Dy390ZXa6VZIImiiVIY0ILOJnEbx+bfDL4geJrH4y/DD4hN4p8X3er/E74v8AirwHrmh3muXM+kRaVZLrq2sUGnGVrS2lt/7JtS08MSSyEzeY7eY1faHjX4S+H/iJ4n8KazrGn/bNS8EalJq+iTefJH9iuntZ7RpNqsFfMFzOm1wy/PnG4KRyPhT9jP4ceCfjlf8AxF0zQZ7fxRqE892xbVr2TTra5nRY7i6t7B5TZ29zMi4lnhhSWUM+923vuVNqMlfZX9dWnb56q97paLTQ0rNTjpvypfNc6v8ALmjK20pR11tI1Pi//wAlB+Ff/Y0T/wDpl1Sl/aU8NeMPFvwg1Sx8EeMLfwJrMqZfWW0ddUntbcA+b9mjeRIkuCP9XLKs0aNgtDKPlq/8RvC974g8YeAru1iEkGh69Le3jbwvlRNpl/bhsE5P7yeIYGT82egJrqby0jv7SWCVd0UyGN1zjKkYIrnxFOU6UoR3a09SqUlGak9j89fix4q+LHib/g3z8L+NPDfxW1fwrr9h8HYfEOu66LZr3xBrEiaMs37m+klH2aWSUZknMcspVm8toZNsq/oJokjS6NaMxLM0KEknJJ2iuJk/Zc8Cy/syf8KcOh5+HH/CPDwr/ZH224/5Bog+ziDz/M8//VfLv8zf33Z5rvbeBbWBI0GEjUKoz0A4Fd+JqxnVqTgtJSbXz/pabb92ZW9ymusVJP58tvXZ6vXb5cL+yv8A8mw/Dj/sV9M/9JIq8OvW+JWgf8FZPD9lqvxIl1Hwn4k+HviW70jwzaaZ9i0vSTbX2hpDPcL5zveXf+kzAzM8aBCFjiiLStL9A/ATwve+B/gX4L0XUohBqOkaDY2V3EHD+XLFbxo67lJBwykZBwaXxR8EPDPjP4hWXivUNPkl8Qado194ftryO8nhaGyvXt5LmIBHC5drWA78b18v5WXLZ5NVNT8pre3xQlFemrTvule3Z6Ras0/L8Gn+V9Nn1PmT9kLwnf6f+1Wq+EPiF8RPiJoXhzSL3TPiZ4j1vxBe32g654j8y32R6bazyy29rLC63nnR6f5Vvb+Ytu4eRNsH0V4h/wCTnvCH/Yr65/6V6PXJfsz/APBP74bfsgPp6eAf+Fg6bp+k2R06x0m/+IniHV9IsoDj5IrG8vprVMYG0rECvOCMnPXeIf8Ak53wh/2K+uf+lej1o2uWMV08rdW9EtEtdEtlZa2u8/tN9/n06vq+7676bLyb9rTQ7r4z/tR+A/hveeJfGPhfwxdeEvEHieeXw54gutCubq+tJ9Mt7ctc2ksU7Rwrezu0JYwyM8ZkVtiivDPiB8YPjD8W/wBgX9l/4pr8SJvDMOt6l4Bn8T6fpOlC3vfE9xfaxpsM3mXgkxFZSRzSM9vDCrSFlBm8rfFJ9h/tB/speB/2orPSo/GOm6lPLocssljeaXrd9ot9biWMxzRC5spoZjDKh2yQlzHIFXerbVxreMfgL4Q8d+ANH8K6jodr/wAI74fvNNv9N0+2Z7SCyl064huLLYISuFilgiIT7hCBSpUkEw7UHFy6ThL1SnJy07uLUbdeSLb2tc2n/wCAtel0tvK/vXvo20tGyj+1R/ybD8R/+xX1P/0klrtNavZNN0e7uIoXuJYIXkSJPvSsFJCj3OMVzfx78L3vjj4F+NNF02IT6jq+g31laRFwnmSy28iIu5iAMswGScCutIyKxqxlKDjF2bW/YItKSbVz89f2a9V8c383wnh0n4o+K4dc/aK+DWr+Ltf1XV9Rm1y30LWU/sl4tRsrS4ma3s44zqdwgtrcRWxCw5RvLFewf8E/dNW5+J3jTV/AfiP4g+JPghcWFlaaPqXizxRqHiEa7q0UlwLu+02e/kluDYtEbdA6yfZpnRngTZmWXs7f/gmh8FrXwh420BfCd7/YvxA0240XVbNvEOptFb6fcSNLPZWINwf7NtZHYs0Fl5EZIX5flXHWfs//ALJvhL9mX7SPC958QJormCK18jxB4913xJBbxx52LDFqN5cJBgHGYgpIAByAMdHPFy5krKz0XnKbSfdRi4qPonZcsUTPWNlq2935cuum0m07+V1rzyte+EH/ACUH4qf9jRB/6ZdLr5W/4KE+LfEMnjD47a3Z+L/F3hi4+AvwptPG3hODTNcuNPsptUkfV5XnvLeGVI7+Jv7Nt4RBdrJEB521cyMa+ufhz4XvfD/jDx7d3UQjg1zXor2zbeG82JdMsLctgHI/eQSjBwflz0INc38a/wBjP4cftD+N9K8ReLdBn1DVNJg+yBoNWvbGHUbbzVmFrfQ28scV/bCRQ4gu1liBZyEG9s568ye1uvbR6pdX93fdGkJqKfMr7ad7NNpvdJpNO3R9VdHg37XWk6/8NviL8PPilYan8XIZ9V8S6KdY1E+J5B4P8IaVJNbW1xY3GixTxi5Nz58qpObO4limm82S4gigj2fRv7R3/JPtP/7Gjw7/AOnqxrA8SfsM/DPxZ8XJfGt9o2rSapdXsGp3diniLUotD1G8gCCG7udJS4Gn3FwnlQlZprd5A0ELBsxRlev+NPhe98X+D7O00+ITTxa9o16ylwuIrfU7W4lbJIHEcTnHU4wMkgVXMvZ8vm36JpaX+T6btt3bZiou6cndpJX72vrbvr32SS2OA/4KA+KtW8Nfs8x22kalqWiy+J/FHh7wzdajp9x9nurKz1DWLOyuWilBDRSGGeREljIkjeRXQhlBr5u1D9tqx/Yp0H4t/D/VfiPpujppnxEg8GeBPEHxA8StPHpKXWhWGqTteX9/MZLkWhuLqRRPM0kn7mAMNyY+2/iz8J/D3xz+HOreE/FWmRavoGtwG3u7Z3eMsMhlZJEKvHIjBXSSNleN1VlZWUEUvgr8CfDP7Pngx9C8L2d5b2c9zJe3U9/qV1ql/qFxJjfPc3d1JLcXEpAVd8sjttRFB2qoGaT5Zxf2v84aeVuWVmtf3jtbrrzL3fL8HZ6+e6unp7q6njn/AASK+M8Xx4/4J2fDDXT42X4g6j/ZQtdU1ptTTUbi4u42IkE8qkjzhxuU4IyOBxXqv7OP/JPtQ/7GjxF/6er6tv4T/CrQPgd8OdI8JeF7D+zPD+hQC1sbTz5JvIjBJC75GZ25J5ZiaqfBbwve+EPB95aahEIZ5de1m9VQ4bMVxqd1cRNkEjmOVDjqM4OCCK0m05XRnFWVj45+PPxA8TaZ8UviP8SrfxT4vtNa+HHxb8JeBdG0OLXLmLRptKvjoaXUM2nJL9luJZ/7WupFnmiadP3OxlEa1d+EugfEX4Vftc/8Jh8WPDXiW007xn8QNV0bwzeQfGnXL2OKGU3Q04TeGUA0iO3a1gzkSyypI8btEr7jH9K+I/2M/hx4s+PFv8Sb7QZ5PFcD28zMmrXsWn3k9sGW2ubiwSUWdxcwhyIriaF5YwqbHXYm2LwP+xR8Ovhx8VJPGGkabrdvqTXVxfw2MniXU7jRLC6uC5nubXSpLhrC1ncyTbpYIEc+fN8372TcqHuKF91o/NWpp22s5OEnfaLm9JXd6rPnjKK67etppJ91HmW93JJXasjZ+L//ACUH4V/9jRP/AOmXVK72uD+L3/JQfhZ/2NE//pl1Su8pCCiiigAooooAKKKKAOC/aO/5J9p//Y0eHf8A09WNd7XBftHf8k+0/wD7Gjw7/wCnqxrvaACiiigAooooAKKKKACiiigAooooAK4j4c/tM/Dj4w+MvEHhzwj8QPBHinxD4SkMOuaXpGu2t9eaM4dkKXMMTs8LB0dcOAcqw6g11XiO8s9P8PX0+oT/AGWwgt5JLmYyGLyYgpLtuBBXC5OQQRivyztfi/8AC39vH4H+MP8AhSXib4dw2fgL4R+I/CXwz8B6HrlrqPjDWbGe1hjmurm0jla6tkYWsKQWzfviZFluNkrLDFHN70l2Tfpo9W+mqSWjb956KDZpCHNyp6XaX4rbbo+6S0Wrkj9K/hJ8f/Anx+8J3GveBPGvhLxrodncPaXGo6DrFvqVpBMgDPE0sLsiuoZSVJyAwyOazfH37WPws+FPw10bxn4o+JXgDw34P8RmIaTruq+IbSz03VPNjMsXkXEkixy74wXXYx3KCRkV8k/D7wt8L/8AgoJ8Z/i7qfh65tPGfwVvvh/4W025l0PVpodI1TVLSXV5XsZjbSIs/lWs9olxaS5TbJHHNGR8o8z8J/EDSP2e/wBjf9i/x7f6/wDCbSSvwgPhdbT4h3lxpWlzQXmn6VJK9teR208ZvFFqqrYMEe8jeUI6eS5rSreCm7fDy6dXdVPu5nBJbpKSk20mTStNrtrtrbSLa8+XmaezcotWTP1AjkEsYZSGVhkEHIIp1eKf8E3vA+tfDT9gD4MeH/EcN5ba5pHg3S7W8gu4mhuLeRbWMGOSNiTG68KUJO0grk4r2utK9NU6sqad0m19xlTlzQUn1CiiisiwooooAKKKKACiiigAooooA4L4Qf8AJQfip/2NEH/pl0uu9rgvhB/yUH4qf9jRB/6ZdLrvaACiiigAooooAKKKKACiiigAooooAKKKKACiiigAooooAK4j4q/tL/Dj4E69oOl+N/iB4J8G6n4pmNtotnrmuWunT6xKGRTHbJM6tM26SMYQE5dR3FdvXwV/wUc/ad+Cnhv42eKvg9qHi/4YeB/iD8VPB8Gl+MvE3jjxBa2FloXhwtdpEsEN3KEu7t2uLsxW8SiMFmluGCrFHPEpWait302vo3v021etld2LhFO7lolu+2qV/PfRdXZdT7J1b49eBtA+Lmm/D++8Z+E7Lx5rVo1/p/hufV7ePV7+3XfumitS4mkjHlyZZVIHlvz8pqp8Of2mfhx8YfGXiDw54R+IHgjxT4h8JSGHXNL0jXbW+vNGcOyFLmGJ2eFg6OuHAOVYdQa+Afjv4j8LeF9e+Jfw5/tu0HxC1/4qeBvFHhSE3RTUtT8PWkOg+ZqtswbfLaW9vY6oJriL5EMU+7G75ubtfi/8Lf28fgf4w/4Ul4m+HcNn4C+EfiPwl8M/Aeh65a6j4w1mxntYY5rq5tI5WurZGFrCkFs374mRZbjZKywxXpyOSeyb10t7ileXazfI1rdqbulGViEeZxUtLuK77u2m101qm3HomrtH6W/B748+Bv2h/DM2teAPGfhTxzo1vcvZS3/h/V7fU7aKdApeJpIHZQ6hlJUnI3Djmusr5H/Yk+JXhX4+ftmfEfxz8L9W0rX/AIZz+A/CujHU9ImWXTptVt5tWkkt1ZMqJ4LWe0WROGjEkSsAQAPritKkOV2/Pf8Ap7ryaMYS5vw/FJ29Y35XtqnotgooorMsKKKKACiiigAooooAKKKKACiiigAooooAKKKKACuC8Q/8nPeEP+xX1z/0r0eu9rgvEP8Ayc94Q/7FfXP/AEr0egDvaKKKACiiigAooooA4741ftEfD/8AZs8NW+tfEXxz4O8A6Pd3Is4L/wAR61baVbTTlWYRLJO6KzlUY7Qc4UnHBpPGP7RXw/8Ah3rPhXTvEHjrwdoWoeOpRB4atdQ1q2tZvEMnyfJZo7hrhv3sfEYY/vE/vCvnn/gor+2P8L/2TPiz4H/tfUfAGm/GDxRpWpaT4Xv/ABr4gj0fQtE06SS2a/u7qWaRY/LDRWwEUQNxcMqRrsj86aL5e+MNn8PPgR8DPiD4C0/xfoviyH4gfs+aT4U+Emo20sBHji/gk1dDb6U0LeVNP9qu7CUQ22SiSwEAqgKqk+Zc2+ttOtlK6j3ei10SbklzODNORX5W7aLfpdxXM+yV2+uiTbipXX6RaX+0v8ONb+M978OLL4geCbv4h6bD9pvPC8GuWsmtWkW1H8ySzD+ci7ZEbJQDDqe4rpbXxjpF94rvdCg1TTptc022hvLvTkuUa7tYJmkWGWSIHeqSNDMFYgBjE4BO04/P79n39or4JftG/tNeDvh94W8d/DDw/Y/CXxpqOrfYrjxPaSeK/G3i11vUv/stpLIbqO0WW7u3edgJLllKxotsokm9X/ZL+BXhj4Df8FQPj3aeGbG5thrfgnwnq+pXN5qFzqN5qN3LfeIQ0s1zcySTSsESONd7kJHHHGoVEVRpCN4qV9GnZrZ6Jprsnr52Sf2tMm3ySlazjy3T3V5KLT81dfNtbx1+vKKKKgYUUUUAFFFFAHBfF/8A5KD8K/8AsaJ//TLqld7XBfF//koPwr/7Gif/ANMuqV3tABRRRQAUUUUAFFFFAGD8RfBI+IHh+3sTcm18jVNP1LeI9+77JewXWzGR97ydue27ODjB3qKKACiiigAooooAKKKKACiiigAooooAKKKKACiiigAooooAKKKKACiiigAooooAKKKKACiiigDB8I+CR4U8QeKL4XJn/wCEl1RNSKeXt+z7bK1tdmcnd/x7bs8ffxjjJ3qKKACiiigAooooAKKKKACiiigAooooAKKKKACiiigAooooAKKKKACiiigAooooAKKKKACiiigAooooAKKKKACiiigAooooAKKKKACiiigArB1DwSL/AOJukeI/tJU6Vpd9pot/Lz5v2mWzk37s8bfsmMYOfM6jHO9RQAUUUUAFFFFABRRRQAUUUUAFFFFABRRRQAUUUUAFFFFAGD4u8EjxX4g8L3xuTB/wjWqPqQTy932jdZXVrszkbf8Aj53Z5+5jHORv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1" name="Metin kutusu 250"/>
          <p:cNvSpPr txBox="1"/>
          <p:nvPr/>
        </p:nvSpPr>
        <p:spPr>
          <a:xfrm>
            <a:off x="324755" y="3014921"/>
            <a:ext cx="6164078" cy="2785378"/>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ENFLASYON VERİLERİ</a:t>
            </a:r>
          </a:p>
          <a:p>
            <a:r>
              <a:rPr lang="tr-TR" sz="1250" dirty="0" err="1" smtClean="0">
                <a:latin typeface="Century Gothic" panose="020B0502020202020204" pitchFamily="34" charset="0"/>
                <a:ea typeface="Calibri" panose="020F0502020204030204" pitchFamily="34" charset="0"/>
                <a:cs typeface="Times New Roman" panose="02020603050405020304" pitchFamily="18" charset="0"/>
              </a:rPr>
              <a:t>TCMB’in</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 yayınladığı </a:t>
            </a:r>
            <a:r>
              <a:rPr lang="tr-TR" sz="1250" dirty="0">
                <a:latin typeface="Century Gothic" panose="020B0502020202020204" pitchFamily="34" charset="0"/>
                <a:ea typeface="Calibri" panose="020F0502020204030204" pitchFamily="34" charset="0"/>
                <a:cs typeface="Times New Roman" panose="02020603050405020304" pitchFamily="18" charset="0"/>
              </a:rPr>
              <a:t>verilere göre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tüketici </a:t>
            </a:r>
            <a:r>
              <a:rPr lang="tr-TR" sz="1250" dirty="0">
                <a:latin typeface="Century Gothic" panose="020B0502020202020204" pitchFamily="34" charset="0"/>
                <a:ea typeface="Calibri" panose="020F0502020204030204" pitchFamily="34" charset="0"/>
                <a:cs typeface="Times New Roman" panose="02020603050405020304" pitchFamily="18" charset="0"/>
              </a:rPr>
              <a:t>fiyatları Nisan ayında yüzde 7,25 oranında artmış, yıllık enflasyon 8,83 puan yükselişle yüzde 69,97</a:t>
            </a:r>
          </a:p>
          <a:p>
            <a:r>
              <a:rPr lang="tr-TR" sz="1250" dirty="0">
                <a:latin typeface="Century Gothic" panose="020B0502020202020204" pitchFamily="34" charset="0"/>
                <a:ea typeface="Calibri" panose="020F0502020204030204" pitchFamily="34" charset="0"/>
                <a:cs typeface="Times New Roman" panose="02020603050405020304" pitchFamily="18" charset="0"/>
              </a:rPr>
              <a:t>olarak gerçekleşmiştir.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Bu artışa en belirgin </a:t>
            </a:r>
            <a:r>
              <a:rPr lang="tr-TR" sz="1250" dirty="0">
                <a:latin typeface="Century Gothic" panose="020B0502020202020204" pitchFamily="34" charset="0"/>
                <a:ea typeface="Calibri" panose="020F0502020204030204" pitchFamily="34" charset="0"/>
                <a:cs typeface="Times New Roman" panose="02020603050405020304" pitchFamily="18" charset="0"/>
              </a:rPr>
              <a:t>katkı başta gıda olmak üzere enerji ve hizmet gruplarından gelmiştir.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Özellikle gıdada bir </a:t>
            </a:r>
            <a:r>
              <a:rPr lang="tr-TR" sz="1250" dirty="0">
                <a:latin typeface="Century Gothic" panose="020B0502020202020204" pitchFamily="34" charset="0"/>
                <a:ea typeface="Calibri" panose="020F0502020204030204" pitchFamily="34" charset="0"/>
                <a:cs typeface="Times New Roman" panose="02020603050405020304" pitchFamily="18" charset="0"/>
              </a:rPr>
              <a:t>önceki ay yataya yakın</a:t>
            </a:r>
          </a:p>
          <a:p>
            <a:r>
              <a:rPr lang="tr-TR" sz="1250" dirty="0">
                <a:latin typeface="Century Gothic" panose="020B0502020202020204" pitchFamily="34" charset="0"/>
                <a:ea typeface="Calibri" panose="020F0502020204030204" pitchFamily="34" charset="0"/>
                <a:cs typeface="Times New Roman" panose="02020603050405020304" pitchFamily="18" charset="0"/>
              </a:rPr>
              <a:t>seyreden taze meyve ve sebze fiyatları bu dönemde yüksek artış sergilemiştir</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 Enerji </a:t>
            </a:r>
            <a:r>
              <a:rPr lang="tr-TR" sz="1250" dirty="0">
                <a:latin typeface="Century Gothic" panose="020B0502020202020204" pitchFamily="34" charset="0"/>
                <a:ea typeface="Calibri" panose="020F0502020204030204" pitchFamily="34" charset="0"/>
                <a:cs typeface="Times New Roman" panose="02020603050405020304" pitchFamily="18" charset="0"/>
              </a:rPr>
              <a:t>enflasyonu, doğal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gaz ve </a:t>
            </a:r>
            <a:r>
              <a:rPr lang="tr-TR" sz="1250" dirty="0">
                <a:latin typeface="Century Gothic" panose="020B0502020202020204" pitchFamily="34" charset="0"/>
                <a:ea typeface="Calibri" panose="020F0502020204030204" pitchFamily="34" charset="0"/>
                <a:cs typeface="Times New Roman" panose="02020603050405020304" pitchFamily="18" charset="0"/>
              </a:rPr>
              <a:t>şebeke suyu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fiyatları da ciddi artış</a:t>
            </a:r>
            <a:endParaRPr lang="tr-TR" sz="1250" dirty="0">
              <a:latin typeface="Century Gothic" panose="020B0502020202020204" pitchFamily="34" charset="0"/>
              <a:ea typeface="Calibri" panose="020F0502020204030204" pitchFamily="34" charset="0"/>
              <a:cs typeface="Times New Roman" panose="02020603050405020304" pitchFamily="18" charset="0"/>
            </a:endParaRPr>
          </a:p>
          <a:p>
            <a:r>
              <a:rPr lang="tr-TR" sz="1250" dirty="0">
                <a:latin typeface="Century Gothic" panose="020B0502020202020204" pitchFamily="34" charset="0"/>
                <a:ea typeface="Calibri" panose="020F0502020204030204" pitchFamily="34" charset="0"/>
                <a:cs typeface="Times New Roman" panose="02020603050405020304" pitchFamily="18" charset="0"/>
              </a:rPr>
              <a:t>kaydetmiştir.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KDV indirimine uğrayan temel mal gruplarında ise dayanıklı tüketim malları haricinde bir fiyat </a:t>
            </a:r>
            <a:r>
              <a:rPr lang="tr-TR" sz="1250" dirty="0" err="1" smtClean="0">
                <a:latin typeface="Century Gothic" panose="020B0502020202020204" pitchFamily="34" charset="0"/>
                <a:ea typeface="Calibri" panose="020F0502020204030204" pitchFamily="34" charset="0"/>
                <a:cs typeface="Times New Roman" panose="02020603050405020304" pitchFamily="18" charset="0"/>
              </a:rPr>
              <a:t>düşüsünden</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 bahsetmek mümkündür. </a:t>
            </a:r>
          </a:p>
          <a:p>
            <a:r>
              <a:rPr lang="tr-TR" sz="1250" dirty="0">
                <a:latin typeface="Century Gothic" panose="020B0502020202020204" pitchFamily="34" charset="0"/>
                <a:ea typeface="Calibri" panose="020F0502020204030204" pitchFamily="34" charset="0"/>
                <a:cs typeface="Times New Roman" panose="02020603050405020304" pitchFamily="18" charset="0"/>
              </a:rPr>
              <a:t>Yurt içi üretici fiyatları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ise Nisan </a:t>
            </a:r>
            <a:r>
              <a:rPr lang="tr-TR" sz="1250" dirty="0">
                <a:latin typeface="Century Gothic" panose="020B0502020202020204" pitchFamily="34" charset="0"/>
                <a:ea typeface="Calibri" panose="020F0502020204030204" pitchFamily="34" charset="0"/>
                <a:cs typeface="Times New Roman" panose="02020603050405020304" pitchFamily="18" charset="0"/>
              </a:rPr>
              <a:t>ayında yüzde 7,67 oranında artmış, yıllık enflasyon 6,85 puan yükselişle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yüzde 121,82 olmuştur. Emtia </a:t>
            </a:r>
            <a:r>
              <a:rPr lang="tr-TR" sz="1250" dirty="0">
                <a:latin typeface="Century Gothic" panose="020B0502020202020204" pitchFamily="34" charset="0"/>
                <a:ea typeface="Calibri" panose="020F0502020204030204" pitchFamily="34" charset="0"/>
                <a:cs typeface="Times New Roman" panose="02020603050405020304" pitchFamily="18" charset="0"/>
              </a:rPr>
              <a:t>fiyatlarındaki yüksek seviyeler, tedarik zincirlerindeki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aksaklıklar ve </a:t>
            </a:r>
            <a:r>
              <a:rPr lang="tr-TR" sz="1250" dirty="0">
                <a:latin typeface="Century Gothic" panose="020B0502020202020204" pitchFamily="34" charset="0"/>
                <a:ea typeface="Calibri" panose="020F0502020204030204" pitchFamily="34" charset="0"/>
                <a:cs typeface="Times New Roman" panose="02020603050405020304" pitchFamily="18" charset="0"/>
              </a:rPr>
              <a:t>yurt içi enerji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maliyetlerindeki </a:t>
            </a:r>
            <a:r>
              <a:rPr lang="tr-TR" sz="1250" dirty="0">
                <a:latin typeface="Century Gothic" panose="020B0502020202020204" pitchFamily="34" charset="0"/>
                <a:ea typeface="Calibri" panose="020F0502020204030204" pitchFamily="34" charset="0"/>
                <a:cs typeface="Times New Roman" panose="02020603050405020304" pitchFamily="18" charset="0"/>
              </a:rPr>
              <a:t>artışlar üretici fiyatlarını olumsuz etkilemeye devam etmiştir. </a:t>
            </a:r>
            <a:endParaRPr lang="tr-TR" sz="1250"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tr-TR" sz="125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AutoShape 6" descr="data:image/png;base64,/9j/4AAQSkZJRgABAQEAkACQAAD/2wBDAAIBAQIBAQICAgICAgICAwUDAwMDAwYEBAMFBwYHBwcGBwcICQsJCAgKCAcHCg0KCgsMDAwMBwkODw0MDgsMDAz/2wBDAQICAgMDAwYDAwYMCAcIDAwMDAwMDAwMDAwMDAwMDAwMDAwMDAwMDAwMDAwMDAwMDAwMDAwMDAwMDAwMDAwMDAz/wAARCAF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D571X9vLU7v4teN/CnhH4FfGD4hf8K/1WLRdW1XRbvw1bWIu3s7a98uMX+r2s7Yhu4ct5QXJIBOK9Euf2rvhlpvxP0/wNffELwNp3jzU5DBbeGLnxBZprE0wiWVoltfNMjusbqxCg/KwPQg18deJP2bvEXhf9rn42eIdX+C/7Tfi+y8X+K7XWNE1P4d/FyHw1pVxapo2m2pE1mPEmnZmE9tOGaS3JZAg3soAHSeMv2PvHXiCf4uapZ+EPs2peMvjh4J8Y2DveWYuptI04eHftMjyCU48n7JqA8stuba+wMJFL1h0p+yjPS6g5Ps5Ommum3NKT00Ud+pVZJSlydL2+SbX5Jb9duh9BfET9uz4YfDn436D8NZPFeiar4/1zWLfR38O6bqdpPquktPbyXEdxd2vmiaKApGPn2HJljwCGzV/WP2zPhpb+FviTqGj+MvDfi+6+Ednc3firSfD+rWuoalo5gSZ2gnhWTMMx8iVQkpTLIwyMHHy/P+zX8StP+MngTwwfhZNrOneGPjRqvxFuviJLqmmLbfYL7+0pEEUXni9N1Et5DaOrQBPLgBSRxtVfOP2eP+Ce3xd8JfCvxb4b16z+KGoav4Z+E/iHwDpF1reteFE0TXbi9ZCh0+Owtkvnhle3WbzdWuI5YTNtKytJNKvPCUnRlJ/F7zXnanGS0/x3jrZu918PKbKFP6wot+7eK++pKLf/AICoy/up69WfeHiP9r/4WeB/Durap4j+IvgbwxaeHYbKbWm1jX7Sy/sMXqhrQXfmSAQGbP7veRv/AIc123hLxdpXj/wtp2uaFqen61omsW0d7YahYXKXNrfQSKHjlilQlXRlIKspIIIINfD+sfsteP8A4PfBnR/B2leB/iD4jl8F+KIvFGh+MfB/iDQYPFMUt1Z3cU8rJq5NnfXcJlltZTeYR7W6hkjeSeJlT6a/Yh8GeKvAH7MHhjS/GmnafpXiOIXMtzbWttZ2zostzLLGblLJVtBeNG6Ncm1HkG4aYxkoVJ65Rj71ujX4q+nez0vp+OnDCU+WHNu1r63/AAurO29200ra+r0UUVkbBRRRQAUUUUAFFFFABRRRQAUUUUAFFFFABRRRQAUUUUAFFFFABRRRQAUUUUAFFFFABRRRQAUUUUAFFFFABRRRQAUUUUAFFFFABRRRQAUUUUAFFFFABRRRQAUUUUAFFFFABRRRQAUUUUAFFFFABRRRQAUUUUAFFFFABRRRQAUUUUAFFFFABRRRQAUUUUAFFFFABRRRQAUUUUAFFFFABRRRQAUUUUAFcT48/aO8DfDH4reC/A2u+JdN0/xh8RJ7i38OaOzlrzVDb28lxOyRqCRHHHGxaRsICUXdudFbtq+aP2pvgDZXH7Yf7PvjbQPBVq+tf8JxM/ibX9P0dTdfY4vDWtwW5vLlE3eSktwsaea21WmCrguAXHWST2/r9fwH9ib6qMmvVJv9DvYf25vhZJ8UdZ8IyeKRZ6noK3Ru7u9067tNHLWkfm3cUWpyxLZTzW6bmmiineSERyb1Xy327H7P/wC1L4K/ad03ULjwjfarK+ktELuz1bQ7/RL+BZU3wym1voYZ/JlUMY5dnlybH2M21sfnx+0p+zr8QPj38Grn4HaB4N8ZReNfCXjXx34putWvNIktNH1Kw1Kz1/7F5GpvGLKd7ttYtIniSVpIj5/mooiY19Ufsh6lffG39rjx58V7Xwx4w8KeFdR8FeHfC0EHibQLvQb+6v7S41S5uf8ARbqOOUpCt9BGJdpjdjII3YITTpJSjdvon+Hxejfu23i/ieqQV1yN8vd/+lKNvXl/eX2cdI31kfUNFee/HafWfDUOj63pniLVNPjj1rSNPn02OC0e0vI7nUre3lLl4WmDeXMwBSRcEKcdc+hVIgooooAKKKKACiiigAooooAKKKKACiiigAooooAKKKKACiiigAooooAKKKKACiiigAooooAKKKKACiiigAooooAKKKKACiiigAooooAKKKKACiiigAooooAKKKKACiiigAooooAKKKKACiiigAooooAKKKKACiiigAooooAKKKKACiiigAooooAKKKKACiiigAooooAKKKKACiiigAooooAKKKKACiiigAooooAKKKKACiiigAooooA4L9o7/kn2n/8AY0eHf/T1Y13tcF+0d/yT7T/+xo8O/wDp6sa72gAooooAKKKKACiiigAooooAKKKKACiiigAooooAKKKKACiiigAooooAKKKKACiiigAooooAKKKKACiiigAooooAKKKKACiiigAooooAKKKKACiiigAooooAKKKKACiiigAooooAKKKKACiiigAooooAKKKKACiiigAooooAKKKKACiiigAooooAKKKKACiiigAooooAKKKKACiiigAooooAKKKKACiiigAooooAKKKKACor+6+w2M02x5PJRn2IMs+BnAHrUtIRkenv6VFRScGouzGrX1Pgbwd/wVO8a+FPANv4t8c3Pww1TSfHHwk1v4seHLLw7BcxXHhuHTlgkNjfSSXMv27et5En2iKO1/eW0y+T8w2e0/8ABPj9pTxT+0BpWrN4w8X6BrOrQWlndJpNv8Kdf+H97p6Sh90rRaxdzS3du7LsSeKOOPdDINzHITA+CH/BNTU/hP4/8T+LJPGvhOz8Wahpuo2Gk654T+Hdh4evftF9LFJPquqqHmt9T1Im2twZfJt4sCbEK+b8vqnwI+Avi7wv8R9V8b/EfxZ4Z8XeML7TINCt5/Dvhufw/YWtjFLJMFNvNfXrvM0szlpPOC7VjCxqQzPtFxvto192s2ku7s4Rbdm0ua7bcWq2q93dP5P4NfLaTS7tq1rM3/2jv+Sfaf8A9jR4d/8AT1Y13teXftN+BtE1LSND1240fS59c0/xL4fitdRktI2u7ZG1mzDKkpG9QQzAgEZ3H1Ne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532Gb7Ps+0bG8rf93djjPtmpaQjcMHkHqKipFyg4rS407O5+UuiftHfEj9nTw3qd1Z33xyt/Hcvwb8V6547Hj4X09hbeKNN+wsl3pcV8fsgt4pLy5JOmD+z3iNuvJVMfXn7JVjefBf8Aa+8f/Cuz8SeLvE3hOw8F+HvFVvJ4k8QXmvXtlfXdzqltcgXV3LLN5cq2MEgi3iNGDmNVDkV6B8Jf2DPhT8E/7aXQvDEkltr2nyaPPZ6tq17rNna6c7Fn0+0t7yaWKzsmJ5tbZY4SFQbMIgG1+zx+yn4H/ZY0e+svBmnalbDUjCLm51TW77Wr2WOFPLgh+03s00wgiXIjhD+XGGbYq7mz0Ka6rp06+9N28ox5ly+UVF6JMVX3k0u+/wD4Br5ytFxd/wCZyTV2nT/ab8Y2lhpGh6M8WqNd33iXw/JHJHplzJaKBrNmTvuFjMMZ+U4V3UngAHcM+o1wX7R3/JPtP/7Gjw7/AOnqxrvayAKKKKACiiigAooooAKKKKACiiigAooooAKKKKACiiigAooooAKKKKACiiigAooooAKKKKACiiigAooooAKKKKACiiigAooooAKKKKACiiigAooooAKKKKACiiigAooooAKKKKACiiigAooooAKKKKACiiigAooooAKKKKACiiigAooooAKKKKACiiigAooooAKKKKACiiigAooooAKKKKACiiigAooooAKKKKACiiigAooooAKK4fwN+018N/idq/irT/DXxB8EeIb/AMCyGHxJbaZrtrdzeHnBkBW8SNybcgxSjEgX/Vv/AHTit8Df2s/hX+0+2pD4a/Ev4f8AxDOi+WdQHhnxFZ6t9g8zd5fm/Z5H8vfsfbuxnY2OhoWu3a/yez9Aem/p8+xJ+0d/yT7T/wDsaPDv/p6sa72uC/aO/wCSfaf/ANjR4d/9PVjXe0AFFFFABRRRQAUUUUAFFFFABRRRQAUUUUAFFFFABRRRQAUUUUAFFFFABRRRQAUUUUAFFFFABRRRQAUUUUAFFFFABRRRQAUUUUAFFFFABRRRQAUVx/xo/aG8Afs3+HLbWPiJ448H+AtIvLkWdvfeI9ZttLtp5yrMIkkndFZyqsQoOcKTjg1X+KP7Tfw2+B2taBpvjX4g+B/CGo+LJfI0O11vXbXT5tZk3Iuy2SV1aZt0kYwgJy6juKFrt3t8+3qD039fl3O4orifjd+0t8Of2ZtFs9S+JHj/AME/D/TtRnNtaXXiXXLXSYbqUKWMcbzuis20E4BJwM1ofCX40eDvj74Kh8SeBPFnhrxr4duZHih1XQdUg1KyldG2uqzQsyEqwIIB4IwaFre3QHpa/U6aiiigAooooAKKKKACiiigAooooAKKKKACiiigAooooAKKKKACiiigAooooAKKKKACiiigAooooAKKKKACivnT9pf/AIKf/C79nC4l0z+0n8W+KA3lJo+iEXEiydAskmdkZzgEZL+iGvF/7B/ai/4KBj/iZTr8Cvh5d9baMONUuoj2YfLM2QcHcYUI/havoMLw7iJ01iMU1RpfzT0v/hj8UvkreZ89i+JMPCo8NhE61X+WGtv8Uvhj83fyPvOivhr9hL4yeIf2Tfj5qX7OfxMv5bn94brwdrFwx230LklYQzE8PglBn5XWSPJO0V9y1xZrlk8DX9m3zRaTjJbSi9mv1XR6HblGaQx1D2iXLJNqUXvGS3T/AEfVahRRRXmHqBRRRQAUUUUAFFFFABRRRQAVU1+VoNCvXSCa5dIHZYYm2ySkKflU9iegPvVuis6sOeDh3VioS5ZKR+Qf7MniSw+LHgq38Nr470J49D/Z91/wxNJ4V0N9Q1b4MQyNp8Z0/wAQW0GZb/UwUbYFSwO/TrzFl+8Z4vtD/gnp8VE8TeMdZ8N+E/jXH+0N8ONE0GweHxXHLolwml6iXljfTUm0i3t7cgQRwy+W6PNH5gLOVkjA+rKK6XUvLm9b+d5Tkr3u9Od21u2rybu04neSt53XlpBPay15NdLWeiVrnl37TdprcmkaHNb6hpcWhp4l8Pi6tJNPkku5n/tmz2lJxMqIAduQYnzg8jII9Rrgv2jv+Sfaf/2NHh3/ANPVjXe1kMKKKKACiiigAooooAKKKKACiiigAooooAKKKKACiiigAooooAKKKKACiiigAooooAKKKKACiiigAooooAKKKKACiiigAooooAKKKKACiiigD4h/4KhfE23+E/7RPw41S78a+AvhPHP4R8S6YPGPj+1W98Nss76cX0sQtLbj7fOIRJExuceXa3ANtdBv3XhGrftJ/BTwb+z94G+C+oaj4M+D/j/4mfBvQdG8YX/xQ8TWts/hDw0LWaKG3KXnkLe6hme68uCOCJAxaa5EYEUMv6q15R+1h+2z8N/2J/DOlar8Q/EEejw61epY2cKRtPcTksoeQRrljHErbnbGFGByzKrZuUKVFxqtct9b9r1Hb75/cnpeTZ24XD4jFYiFLCQcqm0VFXd/dd0lvblb1vrb7MeU5z9pD9oix+Dv7Hni29+HWu6HrniLw5b2fhjSD9viu0tNXvRa2+nLdENxlry0lIbBaORWHDqT6T+z98FdL/Z2+DXh/wAGaOZpbTQ7URPdXD77jUJ2Jee6nfq880zSSyOeWeRmPJrV8D2mg3dtc+INAezurfxa8WqyX1rN50Wo5t4oo5VcEqVMMUQG35SBnqSTuVs58zlLrKzfy/4Lfrp2OH2fIlTtblurbdvytpfbW27CiiipGFFFFABRRRQAUUUUAFFFFABRRRQAUUUUAFFFFABRRRQAUUUUAFFFFABRRRQAUVhfEf4maB8IfCF3r/ibVrLRNHsl3TXV1JsQeijuzHsoBJPABNfH2t/8Fgr/AOJuqz6Z8GPhL4u8eTo5iF9PC8Vsh7OUjVztP+20ZwecdK9XL8kxuOTnh4Xit5NpRXq3ZHk5jnmCwLUMTO0ntFJuT9Ers+3qwvHnxP8ADfwt0r7d4l1/RtAs+cTajeR2yNj0LkZPsK+ND8Nf2zf2mPm13xT4d+EGjz8ta6YR9rVT0KtEZJAcdjOv0zW54E/4IqeAU1f+1viD4m8XfEfV3IM8l7dtbQz/AFCs03/kavS/sfL8PrjcWm/5aac3/wCBaR/Fnm/21mOI0wOEaX81RqC/8B1k/uRr/F7/AILJfCnwW76f4S/tf4h+IJG8m1s9KtZI4ZpScBfNdRkH1jWT2FcD/wAKf/aa/b/Pm+N9ZHwZ+H91yNFsVYahdR/3ZFyJDkcESuoB5EVfXvwp/Zu8A/A2BV8I+ENA0Fwu0z2tmi3Djp80pBkb8WNdtTWdYPB/8iuhaX89S0pL0VuWPrZsX9iY3Gf8jWveP8lO8Yv1lfml6XSPF/2Z/wBgP4YfspwRy+G/D8VxrSrh9Z1HFzfucYJVyMR57iMKD3Fe0UUV4GKxlfE1HWxE3KT6t3PoMJg6GFpqjhoKMV0SsfPX/BRT9jUftX/CVLnRT9i8feE2N/4fvY38qQyDDG3L8YDlVwcja6ocgZzH/wAE6P2ym/ao+FU1jr6/YfiD4QcWHiCykTy5HdSVFwE4wGKkMMDa6sMAbc/RNfDP7f3wg1z9k3426f8AtJ/Di2LfZnWDxlpcXyx31uxVWmYDswCq5x8rLHJjIY19DlNSGYYf+yK7tLelJ9JPeD8p/hK3c+dzelPL8T/bGHV46KrFdYraa/vQ69437H3NRXL/AAX+MGifHv4YaP4t8O3P2rSdatxPETw8Z6PG47OjAqw7FTVXWP2ifh/4d+MWmfDvUPHXg6x+IGt25u9O8M3GtW0WsX8IEjGWG0ZxNIgEUp3KpGI35+U4+YqU506jpTVpJtW63W/3H1FOpCpTVWm7xavfpZ9TsqK5PR/j14G8Q/FvVfAFh4z8J33jvQrZLzUvDlvq9vLq+nQOEKyzWquZY0YSRkMygHzF5+YVU+Kv7S/w4+BOvaDpfjf4geCfBup+KZjbaLZ65rlrp0+sShkUx2yTOrTNukjGEBOXUdxUb2t128/Qvv5b/n+R29FFFABRRRQAUUUUAFFFMuZxa27yNuKxqWIVSxIHPAHJqZSUYuUtkCTbsh9FfIPw3/4KqPqPh+48ReM/AtpoHhbVPh3ffFLwzPoviRNb1C/0a0MXmpe2xggWzvGW5ttkUctzE7GZPPzF83q/7NH7TfiP4n/EHxJ4H8feDtL8D+OvDumadrzWOl68+t2Nzp181wkEi3L2tq3mrLaXEcsflbUKoVkkD8a+zl1X9XafzTi7rdW1CXu797fl17e9HXa7S30Oq/aO/wCSfaf/ANjR4d/9PVjXe1wX7R3/ACT7T/8AsaPDv/p6san+N3x/0L9n7RbO/wBesPG1/Bfzm3iXw14N1fxNMrBS2ZItNtriSNcD77qq54zk4rNtLcEm9jtqK8Ltf+Cj/wAJr/4M6b48ttT8W3ehaxe3mn2dvb+B9cm1eaWzkeK7/wCJYtmb4JA6MskhgCIQNzDIz33jH9o3wR4D+B3/AAsnUvEVkvghrKDUINUtw90l7FcbBb+QkSs87zNJGsUcSs8ryIqKzMAXsm30tfyvqvvWwLVpLd3t52dnb0ej8ztqK4v4FftB+FP2kfB8+t+Er69ubayvZdOvbbUNLu9K1DTbqPG+C5s7uOK5t5MMjBJY0JSRHAKurHtKbTW4k09v6sFFFFIYUUUUAFFFFABRRRQAUUUUAFFFFABRRRQAUUVzHxb+M3hf4E+Dp9f8Xa3Y6FpUHBmuXwZG6hEUZZ3PZVBJ9KunTnUmqdNXb2S1bIqVYU4OpUaSW7eiR09FfBWvfti/GP8A4KCa1c+HvgPotz4O8GJIYL3xlqY8qRl6Hym5EZx/DGHl5U5j5rS03/gjlrXhewim0D4+fEHRNadQ91dw7/LmmP3nCpOjAHjgux46mvpHw9Rw65cyxEaU39mzm1/i5fh9NX5HzK4irYhuWW4aVWC+1dQT/wAPN8XrovNn3HRXxH/wyd+1z8N+fDPx30fxBHHz5euWxLSjrjMkM/J6feH1FH/C1/22fhkP+Jh8PfAvja1jHzzWk0aTNj+6FuIzzn/nkenbvP8Aq7Cf+74qlL1k4v8A8nS/Mv8A1jnDTEYSrH0ipL/yRv8AI+3KK+JB/wAFJPjpp6mxu/2WvGU2qZ2ia3kuvsue5yLVlxkf89O/X1P+Gg/2zfiRxonwg8JeFrWTjz9UuVMsXbo9yp7E/wCqPb8V/qrjI61p04Lu6kLfg2H+tmDlpRhUm+ypzv8AjFH23RXxJ/woT9tD4j/NrHxa8HeFLWTn7Pptsplj74ytsD7f609PzP8Ah01418cf8jz+0T8Qdeifh7aAyxxgdCB5k7ryM/wDr0Pd/wBiYKn/ALxjYL/Cpz/9tS/EP7cx1T/d8DN/4nCH/tzf4H23RXwtJ+wt+0F+ylI1z8GvitL4m0eIlx4e8RkYI6lE37osk9WUw/WrWhf8FZ/EPwW1aHRvj18K/EHgu7ZvKGqadC0tlO3cqrnlRg8xyy+w4pvhqdZc2W1Y112Wk/8AwCVn91yVxPToPlzOlKg+796H/gcbr77H2/RXA/BX9qL4fftEWAn8G+LNH1xtu9reKbZdRDjl4HxKvXuorvq+erUKtGbp1ouMl0as/uZ9HRr0q0FUoyUovqndfegorjPiz+0P4G+BNj9o8X+K9D8PjbuWO7ulWaUf7EX33/4Cpr5k8Y/8FlPD3iHWn0X4TeBfF/xO1og7Ps9o9vbnsGxteYjucxr9R29DA5Hj8YubD0m499o/+BOy/E87H57l+CfLiKqUu28v/AVd/gfZ1FfDbeGP2yv2o1L3+reHPgvoco3Lb2uDeuv8PKmWRW9cyR/7vao/h1+338Qf2OfGVr4F/aS0iZrOVzFpvjSwiMtvdKO8m0ASDHUqBIvG6Mk7q9H/AFXrSi1h6sKlRauEZXlby0tJrqots81cVUYyUsRSqU6b0U5xtG/nreKfRySR90UVn+FPFmmeOvDtpq+i6hZ6rpd/GJba7tJllhnQ91ZSQa0K+alFxfLLc+njJSXNHYKKKxfiH8RNF+E/gvUPEPiLUbbSdG0qIzXN1O2FjUfqWJwAoySSAASacISnJQgrtinOMIuc3ZLdkvjbxvpPw38Jahruu6hbaXpGlwm4urq4bbHCg7n37ADkkgAEmvxr/bJ/ZP8AiB/wWf8A2htW+JHwt0ae18M6SLXQoZ9c1F4oblFkCtNCrkrHtVzK8UYxtUnDSvtf6cs7Lxl/wWO+Jy3V2NU8Ifs/+Hbo+TCG8u41+VDjPoX9TysQJA3OSa++PBPgnSfhv4S0/QtC0+20vSNLhFva2tum2OFB2Hv3JPJJJJJNe1nOTYHD4KWCxi58RO10npS69N59+iWjOfg7jDN8Nm8M4yifs6NO6V1f219HdPan2ejbSaaPhj4Wf8G9Pws8EeA9O07UfF/xBv8AUoYV+13Fvd2sMEsxHzmONrdyiZzhSzY7knJrof8Ahwt8IP8AoY/iT/4MLL/5Er7boownEuaYWhDDYevKMIJJJdEtkcWaZDl2ZYyrmGOoqdWrJylJ7uTd2/vPiT/hwt8IP+hj+JP/AIMLL/5Eo/4cj+GdE40D4nfEnSFHyKPtUTbY/wC78iR98H046V9t0V0/64Zz1xDfrZ/mjg/1NyXph0vS6/JnxKP+CVHxI0Qg6H+098R9OAO4o4uXV8fdB23ijjnqD16Uo/Yd/ad8N4Ok/tHy3pQFl/tC1kYFjkEHd5vGPrz2719s0Uv9a8wf8Tkl606b/wDbQ/1Ry5fw+ePpUqL/ANuPhrX/AAX+278F9OfWYPGngv4j2embXOjx2cQubxBy3H2aFm6HhZtx7AnivU/2R/8Agph4M/aTvl8O6vHL4H8fwv5E+haofLMso4ZYHYLvOf4GCyDn5SBmvpKvDf2uP+CfvgH9r3TzPq9mdI8TxJi117T1CXcRH3RJ2lQYHytyBnay5zWsM1wGNXssxpKm+k6cVFr/ABRWkl9z7Gc8px+CftcurOousKknJP8AwyesX967nuVFfAemftF/Gz/gmhqUGj/Fuxu/iT8MRIsFp4pscyXdmhOFWRm5LY/gmIPZZWAxX2d8Fvjv4S/aG8GRa/4O1uz1vTpMB2hbEluxGdksZw0b/wCywB/CvPzLJK+EiqyanSe046xfk+z8nZnoZZntDFydBpwqreEtJLzXdeaujrqKp+IPENh4T0W51LVL2003TrNDLcXV1MsMMCDqzOxAUe5NfHPxc/4KqXnxD8WyeCf2e/Ct58Q/Ez5RtVeFl02z7bxnaWAP8bmOPOOXBxWGXZRisdJrDx0W8npGPrJ6I3zLOMJgYp4iWr2itZS9IrVn1d8VPjB4Y+CHhKbXPFuuafoOlQ8Ge7l27267UX7zseyqCx7Cvki6/wCCweq+Odavf+FX/Azx58RtBsZPJbVLYTRBn/3IrabaD1G5g2OqjpUnwq/4JZat8WPFsPjX9onxZeeO/EH34tFgnZNOsgSDsJULkZ6pEqJkfxg19keGfC+m+C9BttL0fT7LS9NskEdvaWkKwwwKOyooAA+gr1n/AGPgVySX1mfV3caa9LWlL10XkeRH+2ce+dP6tT6KylUfre8Y+mrPjP8A4ejfF/8A6NN+JP8A33e//K+j/h6N8X/+jTfiT/33e/8Ayvr7boqP7Wyv/oBj/wCB1P8A5I0/sjNP+g+X/gun/wDInxFJ/wAFTfi1bRmSf9lH4jxQxjdJIZLzCKOSedPA4HvXoHwA/wCCtPwl+Ndwmn6lqU3gTX93lSWGvgW8e8cELP8A6vrxhyjE/wANfTteV/tAfsVfDP8Aabt3Pi7wrYXl8V2rqUANtfR+n75MMwHZWyvtTWOyWt7lbDOl/ehNtr1U20/vRLwGd0Pfo4pVX/LOCSfpKCTX3M9QtbuK+to5oZEmhlUOkiMGV1PIII4IqSvhK7/4J2/Gf9ky5e++AfxQu7vSUYyf8Izr7qY2HdVyDAzHP3tkR/2s1e8K/wDBWzWvg7r0Hh74+/DXXPA+osfLGqWMDS2U5HV1RiSU94pJevSnLhqVdc+V1Y112XuzXrB6/wDgNwjxPGg+TNKUqD7v3oP0mtP/AAKx9v0V5VoH7c/wZ8SaPBfW/wAUvAUcNwu9Futbt7SYD/ailZXU+zKDVz/hsv4Qf9FW+G3/AIU1l/8AHK8V5bjE7OlL/wABf+R7SzPBtXVWNv8AEv8AM9Jorzb/AIbL+EH/AEVb4bf+FNZf/HKr6p+258HNH02e6l+Kfw+eK3jaR1g1+1nkIAydsaOXc+iqCT2FCy3Ft2VKX/gL/wAhvMsGld1Y/wDgS/zPUa+cf2u/+CkXhP8AZs1D/hGdGt5vHHxEu2EFroGmEyNFK3CidlB2H0QAuePlAO6vHPE/7WfxZ/4KI6/d+F/gVYXfg7wJFIYNS8a36mGWRf4hCRyhweFTMvKkmIE17/8AsifsAeBv2QtP+06Zbtrfiu5U/bfEGoKGu5i33hH1ESE5+VeT/EzYzXurK8Lly9pmvvVOlJPX/t9/ZXkve9DwZZri8yfs8p92n1qyWn/cOP2n5v3fU8O+HH7Avj39sDxfaeO/2ktXma2jbztM8FWMpitbNTztl2n5OMZVSZDxvkyCtfanhjwvpvgrQLTStIsLTS9MsYxFbWtrCsUMCDoqqoAA+lX6K8nMs3xGNaVSyhH4Yx0jH0X67vuetlmT4fApundzl8U5ayl6v9Nl0QUUUV5Z6oUUUUAFFFFABVbWNHtfEOkXVhfW8N3ZXsTwXEEyB45o2BVlYHgggkEe9WaKabTugaTVmfn18MdYu/8Agk/+13L4I1ieY/Bb4k3JudFvZnJTR7k4XDsem3KRuT1TypM8MK4b9ov4iW1p+2v4x8JtrHh21udW+MPg7WE+HlxGreNPGDwppCprel3B5i0y3WAtMgtrjK6dfL9ttVkKQ/ef7Wv7MeiftbfBPU/COshYnmHn6fe7Nz6ddKD5cy/TJDD+JWYd818j/sQf8FKR8GdYsvgn8X2+ya34bvZ9Cj8QG5WS1URMEhjmb0yHQS9MLHuHLMPsp0Z5vCOZ0I81elb2kVvNKUZKa8/c5Zb62klezXxuHrRyWrLLqztQq39nJ7RbunTfld3jqtLxva5k/CXxVpeo/Hf4W+A7G+sv+Fr+A/jb408S+M9OQ+Vf6Vo1zFrzrfXURJdLO5jvNL8qRh5cnmQhTlcLq/t5ftkfADV/iLrXw5tPiD8IdA8T/GvwNaW/iTxr4p8UWUGk6f4Vl+1C2e0W4l8q+uJftN00EMA8r5zNcOFEMc/6Bg719j3FUPCfhXT/AAN4X07RdJtls9M0m2jtLSBSSIYo1CquSSTgAckknua+LavCMJbLfz93la8o6LTXS6vrp9t7R+0dWOj6eT5nO77u7ev+G97O7fBtnZad4Q0q3024+2adBZwx2tx5wm8+IIAj7xw2Vwd3fOa0qKKucnKTk+pjTgoRUV0CiiipKCiiigAqvq1m+o6Vc28U8lrLPE8aTJ96EkEBh7jr+FWKKmcVOLjLZjjJxfMj8+fg9/wSZ8ap4c8T+HfEx+Hfg601v4far4M1vXvC95d6lqPxO1O8MIi8R63DPb26/bIfJlkCvNeSF7+4X7Sqg+b9Ffss/A74haf8ZfFPxO+Kkfg7TvFuu+H9J8Kw6Z4X1K51LT4bWwkvJzcme4trZ/MnmvpT5XlkRLEgEkhYke+UVt7ST37fq27dr8zVlpbRKyVk1dNd/wD7XfvrGL1u7rfV38u/ab8HWl/pGh6y8uqLd2PiXw/HHHHqdzHaMDrNmDvt1kEMh+Y4Z0YjggjaMRftva14t0f9lrxbH4Dj1I+MNXhh0XSriwtJLqbTJr2eO0F7sRWYrbCY3DHGFWFi2FBI2f2jv+Sfaf8A9jR4d/8AT1Y13tYyipLlls9/TqVCTjJSXQ+Jv2tv2Y/C3wh8U/BqWWx+L9p8L/AvhDVfBsFv8M01xtUs5pG0ySz8w6KDqAhZLCUM6kRmRYhMSHWtf4i6r4m8Z/sDaZ4V8dy+LP8Ahd3grw94X8Xa4fDvhttaubPUIrxJY7pbcFItQVLixmae1tZTO8ccixASSQbvribW7O31eGwku7ZL64ikuIrZpVE0saFA7qmclVMiAkDALrnqK+Vf2mf+CnfhL4XeNJfDXw20cfEv4m6iEsRBpcfmwxshcpHLNGC0uwySHy487Sz5ZCTXpZfl+Lx03Rw0XKV+a/SLTlK7elveldu60UUrWucGPzLC5fSjVxUuVWsr6t7KyWrd0rWV9Xd31RB+wnrN98KvC/xm+LPxS1x9MsfH3iuHVINS1rw7P4SN1Db6TYWPmJpd2zXdmjS2sqRQXDPOyxq5LeYtcb4z/b7+Jn7aniS68Ifs4+Hri00pG8i/8aapF5UVup6mMMCIuORkPKQciNSM1P8AD3/gnP47/as8WWvjX9pTxJc3oQ+bZeENPn8u1slP8EjIdqccEREscDdKSCK+0vBngnR/h14atdG0HTLHR9Ksk2QWlnCsMUQ9lUAfU9692U8syyyjbEVopL/p3GySXbnenZR7I+eUc0zT4m8PRf8A4Nkvx9mvvl6Hxcnhr9sn9lhBJZap4e+NOhRDc9vcnF8i/wAXLeXKx9AHk/3e1bfgX/gsp4W0zXF0T4q+DfFvwu1xcCUXlpJcW6dsn5FmA/7ZEe9fZVYvjr4c+H/ifojab4k0TSde09uTb6haJcx59QrggH361h/beDxOmYYaLf8ANT9yX3axf/gKNv7DxuG1y/FSS/lqe/H79Jr/AMCZn/C344+DvjbpX23wl4m0XxDAFDP9hu0leL/fQHch9mANdVXyL8Uv+CNfw08Q6r/a/gjUPEPw012M74LjSbt5II3/AL3lu28fRJEFczF+yF+13pif2JbfH7R5fDsR/dXtxCzam46fMzW7P/5HNH9lZZX97C4tRXapFpr5xUk/wH/a2aUPcxWEcn3pyTT+UnFr8T7grhPHf7T/AMOPhgH/AOEg8d+EtJkjGTDcarCsx+ke7efwFfLg/wCCP2t/EXn4lfHb4geLFk/1kETtGig9VBmkmGP+AAe1d14D/wCCOPwI8F7GuPDmpeIZo+RJqmqTNk+6RGND+K4pfUclpa1cTKflCFvxm1+QfXs7raUsLGn5zqX/AAgn+Y7xz/wWJ+A/gxmSDxLf6/MhwyaZpc7/AJPIqIfwY13XwQ/4KD/CH9oHyYtB8aaZFqM2ANP1JvsN1uP8KpLjef8ArmWHvXWeBf2W/ht8MlT+wPAfhHSnQYE0GlQiY/WTbvP4mvPvjf8A8Eyfgx8d/Nmv/CFpo2oy/wDL/oZ+wTAnqxVB5Tn3dGo5sgn+75asf714y++No6ejuHLxBD95zUp/3bSj90ry19VY99or4b/4d+/Hb9mP978F/jJc6lpUGTHoHiQbolUfwJuEkWT6hIvqKdF/wU2+KX7Okq23x0+DOr6faxsEk1zQB5lqfoCzRMT14nH+7T/1bdfXLa0K3lfln/4DK34Nh/rMqGmZUZ0fO3ND/wACjf8AFI+4qK+U9S/4LPfAax0GG8i17Wby4lXc1jDo04nhPoxdVjz/ALrke9cb/wAPi9Q+Ix2/DP4H/ELxhvO1JZIzEin1byEnGPX5h9ayp8KZtPV0HFd5WivvlY1qcW5RB2VdSfaN5P7opn29TJp0toWkkZY441LMzHAUDqSfSviQfGL9tP4vjGj/AA78HeAbKThbnUZEadPcq8rHj/rj+dV9S/4J5fH/APaGt1s/i58cx/Ydww+3aXoMBEdxGDnYQEhjz7sjgHnDYrVcPUqbvjMVTguqTc5fdFNfijF8R1aqtg8JVm+jaUI/fJp/gzpv2h/+Cqlja+LP+EF+Cuiy/FDx3ckxI9mjS6dZsOrFl5m29SVIjA5MgwRWL8Jf+CYuv/GrxlB48/aP8SXHi/XPv2/h2CfGn6eCQRGxTCkDAzHEFTI5aTJr6Y/Z5/Zb8D/st+EhpHgzQ7fTkcD7Tdt+8u75h/FLKfmbuQOFGTgAV6FVVM9pYSLo5PFwT0dR/wASXz+wvKOvmKnkNXFzVfOZ87Wqpr+HH5fbfnLTsinoGgWPhXRrbTtMsrTTtPsoxFb2trCsUMCDoqooAUD0Aq5RRXzDbbuz6hJJWQUUUUhhRRRQAUUUUAFU9d8P2HinSZrDU7K01GxuV2TW11Cs0Uo9GVgQR9RVyimm07oTSasz5T+NX/BHz4U/Ei/OqeGo9S+HWvI3mw3WhTbYEk7N5DfKuPSIx9BzXDRfsIftP3cX/CMXf7RBTwbGcJfwrMdXdeAQx2rJ07G5I/OvuWivoaPFOYwgoTmppbc8VNr0ck2vyPna3CmWzm6kIODe/JKUFLyai0n+Z8nfCb/gjj8JfA1+NS8SrrXxB1p282W51q7bynfufKj2hh7SF6+nPB3gXRPh3oqaboGj6XoenxfctbC1S2hX6KgA/StWivNx2bY3Gu+KquXq9F6LZfI9LAZRgsErYWko+i1fq9382FYXxH+GegfF7whd6B4m0iy1vR71ds1rdR70Pow7qw7MCCDyCDW7RXDCcoSU4OzXVHfOEZxcJq6fRnwV4q/ZE+LP/BO/xFd+KvgPqF34u8DyyfaNT8F37GeRF/iMQHMhx0ZMSjCgiUA179+yB/wUH8DfteWP2SwmbQvF1up+2eH79wt1GV+8YzwJUBzyoyP4lXNe7184ftf/APBNnwl+0xe/8JJpE0vgn4h2zCe217TQY2llXlTOqkbiO0gIkGB8xA219THNcLmSVPNvdqdKsVr/ANvr7S8173qfKyynF5a/aZT71PrSk9P+3JfZfk/d9D274qfFXQPgn4D1DxL4n1K30nRtMj8ye4lP5KoHLOx4CgEkkACvhTwv4U8Y/wDBYf4nw+IfEkV94W+Avh28Y6dpocxz69IpILEg8t1DOOIwSiZbe9XvB/7B/wAbv2o/iTplj+0P4gW58DeBGC2lvZXMZ/4SWQE4kPl4YArgNJIqybflUAs7j7z0HQbLwtotrpum2ltYafYxLBbW1vGI4oI1GFVVHAAHYVo62GyWFsLNVcRL7cdYwT/l7za3f2dlrcyVHE53O+LhKlh4/YlpKbX83aCey+1u9LEXhTwppvgXw1Y6Po9jbabpemwrb2trboEigjUYCqBWhRRXyMpOT5pbn2EYqK5Y7BRRRSGFFFFABRRRQAUUUUAV9U0u21zTZ7O9t4Ly0uo2imgnjEkcyMMFWU5BBHBBr4y+NP8AwTD1j4V+NZfiB+zpr8vgjxKuXn0JpcadqAzuMa7sqoJ/5ZyBo84x5YFfatFellubYnAyboPR7xesZLs09H/VjzMyyjC4+KVdaraS0lF94tar8u58JaH+wH8X/wBs3XoNa/aL8XTaXotvIHt/COiToI1I7uyFol7/ADAyOQcb1r7E+EfwU8KfAbwlFofhDQtP0HTIuTFbR4aVv70jnLSN/tOSfeuporXMc7xWMiqc2o01tCK5Yr5fq7vzMstyLC4KTqwTlUe85Pmm/n+isvIKKKK8g9gKKKKACiiigArO8V+ENJ8d6HNpmt6Zp+sabcjEtre26Twyj/aRgQfyrRopxk4vmjoxSipLlkro+c9Q/wCCS/7Pmp30txJ8PIVeZi7CLWNQiQE/3UScKo9gAKh/4dE/s8f9E+/8rup//JFfSVFev/rDmq0WJqf+By/zPH/1dyl6vC0//AI/5Hzb/wAOif2eP+iff+V3U/8A5Ip0P/BI79nqGVXHw9UlCGG7W9SYceoNxg/Q19IUUf6xZr/0E1P/AAOX+Yf6uZT/ANAtP/wCP+RQ8MeF9N8FaBaaVpFhaaXpljGIra1tYVihgQdFVVAAH0q/RRXkOTk+aW57EUorljsFFFFIYUUUUAFFFFABRRRQAUUUUAFfBf7RH/BEHR/if8Z7zXvCniC38J6JqVvNPNYG1M4t7042eUuQBCxLFhnKkYUENhPvSivTyvOcZl1R1MHPlbVn1v8AJ6HmZpk+DzGmqWMhzJO68vmtT4H+Hf7aPxJ/4J9ajpfgT49+HGvfCUCpY6P4u0eDfEIkG1FYKArhVA+XCSqoyVfINfbvw8+JOg/Frwla674a1ax1vSL1d0N1aSiRG9QcdGHdTgg8EA1Y8Y+DNJ+IXhq70fXdNstX0q+Ty7i0u4VlhmX3VgR7j0Ir4q+If/BPPx/+yP4tuvG/7NevTwwu3m33g7UJvNtrtR/DGXOJOM4EhDrztkyQK9nmy7Nfith676/8u5Pz/kf3x9DxeXMsp+G+IoLp/wAvYry/nX3S9T7i1HTrfWNPntLuCG6tbqNoZoZkDxzIwwysp4IIJBB4INfEn7KX/BP34G+Nv2lPjD4v074JfCjQfB+k+b8MtL0zT/B+n2llrEMfly6tc3MSQqs/mXeLULIGCLp7FcedJnR8F/8ABa/4c+H/AAFrUvxWtNU+HPi3wzGRe6NPaySPeyjjy7YYDeYTj93IFIzncVVmH058AvE3gXx/8LLHxH8OjoU3hXxO82rxT6VAkMN5NcSNJPK6qB++eVpDLvG/zC+/5s181jMJVwWLlh8QrVOV6euildbxceZdU+Y+swc/ruXRzDDpui525rO146uOu00+V230Pnj/AIJU/sy+APBeneOfi94O+H3g7wBH8VNUki0ix8PaHbaTbwaBYyyQaefLgjRWe4xLeM7DeftiISVhjA5rxT8KfBfwu/by+EfxH8DaF4ItdI8Y+J9V0TWfGuh6x/aXifxZqk9rqHmaVftImZNOt5LTf/x9TPBJZQRJbQxQs6fVviL9n7wj4g+GmkeDxoem6d4Z0G806907TbC0it7axawuobq2WKMLsjVZII8BAMAfKVOCIfDv7MPw18H/ABg1P4h6T8PPA2l+P9bjaHUfE1poNrBrF+jbNyzXaoJpAfLTIZjnYvoKzjK04vpHTzcbLT/t7W7vvq+a7Q5JOM0vtXfo9bP/ALd6eWl1udzRRRUAFFFQ6jbPe6fPDHcTWcksbIk8IQyQEjAdQ6suR1G5SMjkEcUm7K4LVk1FfDVp4j+MPw+8ffHnUPDvxc+Kvxa0L4PeD7mzi0jVPD/h+e51rxVJZi9ht7VNN0q1lb7PA1rldziWS+C4XyGD+jf8E9vH/i+91HWfD/xI1344SeNhpdjqp0f4jWXhOF4bZzLGbqzbw9GI/LeZXRo7mVpU8pPkQNueoLm+5Ned+bbv7seb/C0+9id4K772+7l37ayUdftJrtf2L9o7/kn2n/8AY0eHf/T1Y13teXftN+MbSw0jQ9GeLVGu77xL4fkjkj0y5ktFA1mzJ33CxmGM/KcK7qTwADuGfUaQH4R/ts/slftVfFn/AIKk/wBj6hdXup+I/EgmOga3pxktdHttGB2SBeW8iCNZdssTFmLSc+aZVZ/19/ZD/Yv8H/sh+ALKx0XTLF/ED2kcera0Ij9o1GYKPMYFizJGXBKxg7V46nJPr9FYZfTq4OnVo06suSo7uN3b7uvr6dj6fiviOGerByrYanCeGhyKUYpNr1tou0Vom5PrYKKKK3PmAooooAKKKKACiiigAooooAKbLEs8TI6h0cFWVhkMD1BFOooA4zSf2cfh5oGtvqVj4D8GWWoytve7g0S2jnduuS4QMT+Ndko2jA4A4AHalorSpWqVHepJv1dzOnRp01anFL0VgooorM0CiiigAooooAKKKKACiiigAooooAKKKKACiiigAooooAKKKKACiiigAooooAKKKKACiiigAooooAKKKKACiiigAooooAKKKKACiiigAooooAKKKKACiiigAooooAKKKKACiiigAooooAKKKKACiiigAooooAKKKKACiiigAooooA+Ff+Czv/BKG4/bz8IWni3wbN5XxH8MWpgtrKacR2ut2+4t5BLELHMCTskJAOdrnG1k9Q/4JW/8E/D/AME9P2df+EdvNcu9b8Qa5Ouo6xi4c6fbXGwL5dtEeFUDAaTAaQqC2AEVfpqiuP6hR+svF29+1v6+Wh9NU4uzOeSxyCU/3EZc1ra73tfsnd+r9LFFFFdh8yFFFFABRRRQB5v4V/Zj0Xwf8NPGXhiz1XxLDF431XVNZvtRt7/7HqUFxfzPK5guLdY3j8reEibl1SJAWbGTD8Cv2am+D/iHU9e1rxz4x+JfinU7WLTzrfiaLTIrq3someRLWNNPs7SARiSWRyxiMjF/mdlRFX06ihaWt0SS8klbTtppp002CXvXv1bb823fX56+uu5wX7R3/JPtP/7Gjw7/AOnqxrva4L9o7/kn2n/9jR4d/wDT1Y13tABRRRQAUUUUAFFFFABRRRQAUUUUAFFFFABRRRQAUUUUAFFFFABRRRQAUUUUAFFFFABRRRQAUUUUAFFFFABRRRQAUUUUAFFFFABRRRQAUUUUAFFFFABRRRQAUUUUAFFFFABRRRQAUUUUAFFFFABRRRQAUUUUAFFFFABRRRQAUUUUAFFFFABRRRQAUUUUAFFFFABRRRQAUUUUAFFFFABRRRQAUUUUAFFFFABRRRQAUUUUAFFFQ6jp1vrGnz2l3BDdWt1G0M0MyB45kYYZWU8EEEgg8EGk720BWvqTUV+auufsveBPhl4a/ax+M/wm+G3gn4Y3fgDwnrPgXwhdeEdAtdDnD21p52qakHtYldpvtWLeMnds/s0lMedJn3L9iTwF4T+Cn7ZnxH8HfCzTNF0P4Y/8IH4V10adocEcOlx6pczasj3KLGAnnXFrBaNI4y0gjiZicgm4JSSfdJ/em1fteKTXW75baXCd4pt9G19zhF/NSlZrsnK+yPe/2jv+Sfaf/wBjR4d/9PVjXe15d+03ea3HpGhw2+n6XLob+JfD5uruTUJI7uF/7Zs9oSAQsjgnbkmVMZPBwAfUakAooooAKKKKACiiigAooooAKKKKACiiigAooooAKKKKACiiigAooooAKKKKACiiigAooooAKKKKACiiigAooooAKKKKACiiigAooooAKKKKACiiigAooooAKKKKACiiigAooooAKKKKACiiigAooooAKKKKACiiigAooooAKKKKACiiigAooooAKKKKACiiigAooooAKKKKACiiigAooooAKKKKACiiigAooooAKKKKACiiigDN8NeDdI8F2NxbaPpWm6TbXd3PfzxWdskCT3E8jSzzMqgBpJJHd3Y8szEkkkmsX4PfAfwN+zx4Zm0XwB4M8KeBtGuLl72Ww8P6Rb6ZbSzuFDytHAiqXYKoLEZO0c8V1lFC029PkD139fn3/FnBftHf8k+0/wD7Gjw7/wCnqxrva4L9o7/kn2n/APY0eHf/AE9WNd7QAUUUUAFFFFABRRRQAUUUUAFFFFABRRRQAUUUUAFFFFABRRRQAUUUUAFFFFABRRRQAUUUUAFFFFABRRRQAUUUUAFFFFABRRRQAUUUUAFFFFABRRRQAUUUUAFFFFABRRRQAUUUUAFFFFABRRRQAUUUUAFFFFABRRRQAUUUUAFFFFABRRRQAUUUUAFFFFABRRRQAUUUUAFFFFABRRRQAUUUUAFFFFABRRRQAUUUUAFFFFABSFtoyeAOppag1OxXVNNuLZyVS4iaJivUBgRx+dRUclBuCu+g42b12PD/AAJ+3xonjfw54g8RP4K+Iej+CdK8P3HirS/FV7Y2raR4n02EbmntJIbiR4iUKukd4ltJIj7kRlVynW/s6fHzW/jzpNxfap8KPiF8M7UQwXFk/ii40WQ6mkoZv3S6dqF2yFAF3CYRn94uN2G2/GPwA/4J4at4J8LXvhmD4G2vh3TdK+GeqeBPGaz65ZafF8brqQWsNpcfbrGaa9WNYre7xNexwzwjUFREI8zZ7r+wb+z1b/Cv4keJNb8L/BRv2dfBF5o9npo8HtDo1u2pahFLM8mpNHpN1c22TC8MPmPJ58nlkOoWOMttFRva901vtaznq9neSULJK6vdxitlW0V499vL3NntpeTfdbO6aPZv2jv+Sfaf/wBjR4d/9PVjXe15d+034fu7rSND1FNc1S2tLbxL4fSTS447Y2l2TrNmA7s0RmBGQRslUfKMg8g+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7eJp9nLPKcRQIZHOM4AGTUtMngS6geORQ8cilWVhkMDwQaipz8j5N+nqONr+9sfCXwP8A+Cr2t+MfhT42+JOrSeFNQ8NWPgG58eaP4eTw5rPh7UoVjRZEtY9Su/MsdZjIkjjmu7Ly0t5TGpjcTKV92/Zg+OHj+++Nniz4YfFCbwhqninQdB0nxVbar4Z0u40uxuLS/kvIPs7W89zcuJYZrGTMnmgSLKhEcZUg8VoH/BMh9a0WXw9468a2/iDwnofgrVfh54Pt9I0NtI1DRtH1AQRy/a7hrmeO8ukitLRI5o4LdVMcjGJi42ei/sxfsw+JPhV468Q+NfiB4007x7488QaXp3h99R03QG0Ozh06wNw8CC2a5uT5zy3dxJLIJQrlkCxxhMHdez6duu+8rLrrbl5m76aKT1uquztvfpt9j8Lc9lZe81dWSa0f2sPif4a8IeFNL0/VvEOh6XfyeINCvEtru/igmaCPWLR5JQjMCUVUdmbGAEYk8Gtz/hqj4Yf9FH8B/wDhQWn/AMco/aO/5J9p/wD2NHh3/wBPVjXe1mBwX/DVHww/6KP4D/8ACgtP/jlH/DVHww/6KP4D/wDCgtP/AI5Xe0UAcF/w1R8MP+ij+A//AAoLT/45R/w1R8MP+ij+A/8AwoLT/wCOUfCD/koPxU/7GiD/ANMul13tAHBf8NUfDD/oo/gP/wAKC0/+OUf8NUfDD/oo/gP/AMKC0/8Ajld7XBfF/wD5KD8K/wDsaJ//AEy6pQAf8NUfDD/oo/gP/wAKC0/+OUf8NUfDD/oo/gP/AMKC0/8Ajld7RQBwX/DVHww/6KP4D/8ACgtP/jlH/DVHww/6KP4D/wDCgtP/AI5Xe1wX7OP/ACT7UP8AsaPEX/p6vqAD/hqj4Yf9FH8B/wDhQWn/AMco/wCGqPhh/wBFH8B/+FBaf/HK72igDgv+GqPhh/0UfwH/AOFBaf8Axyj/AIao+GH/AEUfwH/4UFp/8co8Q/8AJz3hD/sV9c/9K9HrvaAOC/4ao+GH/RR/Af8A4UFp/wDHKP8Ahqj4Yf8ARR/Af/hQWn/xyu9ooA4L/hqj4Yf9FH8B/wDhQWn/AMco/wCGqPhh/wBFH8B/+FBaf/HKP2V/+TYfhx/2K+mf+kkVd7QBwX/DVHww/wCij+A//CgtP/jlH/DVHww/6KP4D/8ACgtP/jld7XBeHv8Ak57xf/2K+h/+lesUAH/DVHww/wCij+A//CgtP/jlH/DVHww/6KP4D/8ACgtP/jld7RQBwX/DVHww/wCij+A//CgtP/jlH/DVHww/6KP4D/8ACgtP/jlH7VH/ACbD8R/+xX1P/wBJJa72gDgv+GqPhh/0UfwH/wCFBaf/AByj/hqj4Yf9FH8B/wDhQWn/AMcrvaKAOC/4ao+GH/RR/Af/AIUFp/8AHKP+GqPhh/0UfwH/AOFBaf8Axyj4Qf8AJQfip/2NEH/pl0uu9oA4L/hqj4Yf9FH8B/8AhQWn/wAco/4ao+GH/RR/Af8A4UFp/wDHK72uC/aO/wCSfaf/ANjR4d/9PVjQAf8ADVHww/6KP4D/APCgtP8A45R/w1R8MP8Aoo/gP/woLT/45Xe0UAcF/wANUfDD/oo/gP8A8KC0/wDjlH/DVHww/wCij+A//CgtP/jld7XBfs4/8k+1D/saPEX/AKer6gA/4ao+GH/RR/Af/hQWn/xyj/hqj4Yf9FH8B/8AhQWn/wAcrvaKAOC/4ao+GH/RR/Af/hQWn/xyj/hqj4Yf9FH8B/8AhQWn/wAco8Q/8nPeEP8AsV9c/wDSvR672gDgv+GqPhh/0UfwH/4UFp/8co/4ao+GH/RR/Af/AIUFp/8AHK72igDgv+GqPhh/0UfwH/4UFp/8co/4ao+GH/RR/Af/AIUFp/8AHKP2V/8Ak2H4cf8AYr6Z/wCkkVd7QBwX/DVHww/6KP4D/wDCgtP/AI5R/wANUfDD/oo/gP8A8KC0/wDjld7XBeHv+TnvF/8A2K+h/wDpXrFAB/w1R8MP+ij+A/8AwoLT/wCOUf8ADVHww/6KP4D/APCgtP8A45Xe0UAcF/w1R8MP+ij+A/8AwoLT/wCOUf8ADVHww/6KP4D/APCgtP8A45R+1R/ybD8R/wDsV9T/APSSWu9oA4L/AIao+GH/AEUfwH/4UFp/8co/4ao+GH/RR/Af/hQWn/xyu9ooA4L/AIao+GH/AEUfwH/4UFp/8co/4ao+GH/RR/Af/hQWn/xyj4Qf8lB+Kn/Y0Qf+mXS672gDgv8Ahqj4Yf8ARR/Af/hQWn/xyj/hqj4Yf9FH8B/+FBaf/HK72uC/aO/5J9p//Y0eHf8A09WNAB/w1R8MP+ij+A//AAoLT/45R/w1R8MP+ij+A/8AwoLT/wCOV3tFAHBf8NUfDD/oo/gP/wAKC0/+OUf8NUfDD/oo/gP/AMKC0/8Ajld7XBfs4/8AJPtQ/wCxo8Rf+nq+oAP+GqPhh/0UfwH/AOFBaf8Axyj/AIao+GH/AEUfwH/4UFp/8crvaKAOC/4ao+GH/RR/Af8A4UFp/wDHKP8Ahqj4Yf8ARR/Af/hQWn/xyj4v/wDJQfhX/wBjRP8A+mXVK72gDgv+GqPhh/0UfwH/AOFBaf8Axyj/AIao+GH/AEUfwH/4UFp/8crvaKAOC/4ao+GH/RR/Af8A4UFp/wDHKP8Ahqj4Yf8ARR/Af/hQWn/xyj9lf/k2H4cf9ivpn/pJFXe0AcF/w1R8MP8Aoo/gP/woLT/45R/w1R8MP+ij+A//AAoLT/45Xe1wXiH/AJOe8If9ivrn/pXo9AB/w1R8MP8Aoo/gP/woLT/45R/w1R8MP+ij+A//AAoLT/45Xe0UAcF/w1R8MP8Aoo/gP/woLT/45R/w1R8MP+ij+A//AAoLT/45R+1R/wAmw/Ef/sV9T/8ASSWu9oA4L/hqj4Yf9FH8B/8AhQWn/wAco/4ao+GH/RR/Af8A4UFp/wDHK72igDgv+GqPhh/0UfwH/wCFBaf/AByj/hqj4Yf9FH8B/wDhQWn/AMco+EH/ACUH4qf9jRB/6ZdLrvaAOC/4ao+GH/RR/Af/AIUFp/8AHKP+GqPhh/0UfwH/AOFBaf8Axyu9rgv2jv8Akn2n/wDY0eHf/T1Y0AH/AA1R8MP+ij+A/wDwoLT/AOOUf8NUfDD/AKKP4D/8KC0/+OV3tFAHBf8ADVHww/6KP4D/APCgtP8A45R/w1R8MP8Aoo/gP/woLT/45Xe1wX7OP/JPtQ/7GjxF/wCnq+oAP+GqPhh/0UfwH/4UFp/8co/4ao+GH/RR/Af/AIUFp/8AHK72igDkvC/x88C+N9bh0zRfGnhPV9RuNxitLLV7e4nl2qWbaiOWOFBJwOACa62uC+L/APyUH4V/9jRP/wCmXVK72gAooooAKKKKACiiigDgv2jv+Sfaf/2NHh3/ANPVjWR+3J8TtZ+C37GXxV8XeHZTba94b8KalqOn3HlpJ9lnitpHSYq/yMEYByG4IUg1sftG8/D7T/8AsaPD3/p6sq7DxD4esPFugXularZWmpaZqdvJa3lpdQrNBdQupV45EYFWRlJBUjBBINRUTcGl/l+JpSkozUpbJ/1vofA/xJ8H/E3wRqfxg+Cfwj1Xx143ln8KeDtf08a38Qr9NSsJb7V7211Rl1q4llu7WN7Oy80CJmMRWQwRbn2n6D/YFeTwrpHjTwTqmkazovinwlq0X9r2958R9Z8fW5NzaxTQvbalqwS68sxFQ0RiiVJBJhW3eY+r4Z/4J4fCXwl8K9X8HWugavLpOty2s1xc3vibVb3VontNpszBqM1y97b/AGYqDAIZkEBJMWwsSe9+C/wM8O/AHwvNpPhyPVzFdXDXd1d6vrV7rWo30pVU3z3l7LNczMEREUySNtSNEXCqoG7kryff8tLLTZLZb/jpjZ2S7fnZJvXrJrmfW7au7XdH4Qf8lB+Kn/Y0Qf8Apl0uvkn48/EDxNpnxS+I/wASrfxT4vtNa+HHxb8JeBdG0OLXLmLRptKvjoaXUM2nJL9luJZ/7WupFnmiadP3OxlEa19jfDnwve+H/GHj27uohHBrmvRXtm28N5sS6ZYW5bAOR+8glGDg/LnoQa5vxH+xn8OPFnx4t/iTfaDPJ4rge3mZk1a9i0+8ntgy21zcWCSizuLmEORFcTQvLGFTY67E2xSfLWjUlqlb/wBKi363inG21pO/Z2/glHv+Oj0fbWzutU0rHyt+z/8AFHxpcftY6F428cL4s0zSfG/xA8TeBdInt/H95NZ3jWcupra2k/hx7drG3gW301mF7BMt288Y8xRHNIK+vfi//wAlB+Ff/Y0T/wDpl1SqGg/sgeAPDXxvuviHaaVqS+I7qaW78uTXL+bSrW6ljEct3BprzGyt7qRNyvcQwJK4ll3OfNk3b/xG8L3viDxh4Cu7WISQaHr0t7eNvC+VE2mX9uGwTk/vJ4hgZPzZ6AmlHSlCHVL+vXW+tlfqr3bJ61ZTWz/zf3K1klra2jtZLgP+CgPirVvDX7PMdtpGpalosvifxR4e8M3Wo6fcfZ7qys9Q1izsrlopQQ0UhhnkRJYyJI3kV0IZQa+edTm0Twl8If2jtK8Z678Wtc8Ifs+eJ93hs6Z8R9f07XLxJ9D069XTZNRt72O6vXN1eSRxi5mkI86Jf4Fx9ofFn4T+Hvjn8OdW8J+KtMi1fQNbgNvd2zu8ZYZDKySIVeORGCukkbK8bqrKysoI5PQf2Ovh74d+ETeB4NHv5tAn1aDXbo3mt395qGoX8NzDdR3NzfTTNdXEglghy00r7kiWM5jGylGK5Zxl9rr21hbyvHlk4+c2tFe9c9nF2vZ7fffbXW6TV0rJPcrfsSfA/W/2ef2ZfDHhrxN4i1/xR4mjga81e+1bW73WJRdzsZpYIri8llna3hZzFEJJGYRxpuLNuY7X7OP/ACT7UP8AsaPEX/p6vq72uS+C3he98IeD7y01CIQzy69rN6qhw2YrjU7q4ibIJHMcqHHUZwcEEVpUnzycjKEeWNtz4w8F/E3xH4e+J3w7+Jc3i/xW+qfEb4s+LPBGvaRf61c3GjWuk2Meui2SHTvNNrbSW39kWrNNBEksh87zHbzGqn/wTI+JnifUvjv4IbWdW+JMcPxE+HV1r97ceK/Edzq+m/EK+iubFv7Y0O3keQaVaKl3ITbPHpzsl7bAWWIGaP618NfsW/DXwj8bdR+IVh4elj8SapLPcyiTVLybTYLi4jWO4uoNPeU2dvczIu2WeGFJZQz73be+6r8CP2Ffhh+zV4xk17whoOoWeo/Yn0yz+269qOqQaJZPIsr2enQXU8sWn2zOkZMFokUR8mEbcRIFWHag1zdrenuyVvNczUr6Xau05KLjdd8/Ny9Xf1969/K0fdsk9ErOKbR0HiH/AJOe8If9ivrn/pXo9cB+3BLe+J/Evwd8BjVvEWh6D8Q/GMmm65daHq0+kX01tb6RqN+ltHeW0kdzAZJ7SEloJFcpHImdrtXp+s+F727+OnhzWkiB07T9B1Wynl3j5JZ7jTXiXbnJytvKcgYG3nqMxfHP4BeFf2jvBaaD4tsbu6s7e8h1C1nsdSutLv8ATrqJsxz215ayRXFvKMkb4ZEYq7qSVZgYfTS+q/P+tNns9Bxdr9NGvRtNJ/L7101Pg6HxZ4r+Jnw/8F6f4y1X4+ax8OfD2veOvCLar8O7zV/7ZvdQ0/WWsdEkv7jTGF6yC0hulM0r/ZmmQPdNuKGvsL/gn18T/EXxq/Yb+Eni3xdMLnxP4j8J6dqGqThI0+0XElujPJiP938xO75Pk5+XjFQ+Mv8Agn78KfHHgLwt4buNB1XT9N8GQ3FtpUmjeJNU0e+jhuMG6ilu7S4iuLiO4ZVedJpHWeRVeQO4DV634f8AD9j4T0Gy0rS7O107TNNt47S0tLaJYoLWGNQqRoigBVVQAABgAACtIytCUXq21r6c12/N3V/KMV9m7mWsk0rLXTtd6RXdJemt3bXTjv2V/wDk2H4cf9ivpn/pJFXx946+KXxf/Z5+JP7Yeoax8Sbnxbq3hn4T6X4o8Ow22lpYaP4Yld/ECobaykllHyrbQPLJNLI8zRnJWMRxR/aPwE8L3vgf4F+C9F1KIQajpGg2NldxBw/lyxW8aOu5SQcMpGQcGm3nwE8Ian438T+IbvQrS91Txpo1t4e1w3TPPBqWn27XTRW8kDkxbAby5zhAXEpDFgFAyktHpe6a+/8AL13Svbd31pzik1LvF/dJN/hdW2btddV4f+yVY3nwX/a+8f8Awrs/Eni7xN4TsPBfh7xVbyeJPEF5r17ZX13c6pbXIF1dyyzeXKtjBIIt4jRg5jVQ5FexeHv+TnvF/wD2K+h/+lesVX/Z4/ZT8D/ssaPfWXgzTtSthqRhFzc6prd9rV7LHCnlwQ/ab2aaYQRLkRwh/LjDNsVdzZ2NG8L3tp8dPEetPEBp2oaDpVlBLvHzywXGpPKu3ORhbiI5Iwd3HQ42qSUnp/Xy8lovJHPBNb+Xnskm7vrJpyfm7Xe54Z/wWEPxD039gP4l638P/iFP8OpfDfhnVNWvrzT9O83VrpIbSSSOK0ujKFsyXUB5RFJJsLCMwybZVy/+Ckdx8R9D8G/C/wAQeGviNdeFPDVp458IWur6Vpths1DXzda/p9u8Ut8ZSUtDFLIHhjiV5DtDTeWXik+k/ix8LNB+OPwx8QeDfFNj/anhvxTp8+lapZ+dJB9qtpkMcke+NldcqxGVYEZ4IqL4k/B7w58XvC9loviLTv7Q03TtSsNXt4ftEsXl3VjcxXVrJuRlY7JoYn2klW24YMpIM0mozhJ7KcZP0TV180tFtfXR6ms2pRiuymv/AALl5fuad3vay1WiyP2qP+TYfiP/ANivqf8A6SS12msRXc+kXSafPbW1+8LrbTXEDTwxSlTsZ41dC6g4JUOpIBG5c5HN/Hvwve+OPgX400XTYhPqOr6DfWVpEXCeZLLbyIi7mIAyzAZJwK62oaurMSdnc+G/gHpvjfVPh7+094f+Jfx61SBfC/xEtv7Z8YPt0aLS9IGiaLe31rY7ZgNKtyklxGkqytLAsrSmWSfMx9c/4J26Xq8Hg/xhqEdz49k+G+sa2t14Dh8a6ne6jri6d9lhWSaSS/Z71YZrkTywx3UjSrG65EassUfUfFn9g34W/G7wh4w0LxF4fv5tO8eeILTxTrgste1HTprvUrSO1jt7hZraeOSIxrZWuFiZF3QhiNxJPVfBH4A6F+z9ol5p+g33jW/gvpxcSN4l8Y6v4mnVtoXCS6lc3EkaYH3EZVzk4ySauErL3t+WEfmowUn98fdWy1drz90qWb93a7f3t2t9+vXZbR1g+EH/ACUH4qf9jRB/6ZdLr5W/4KE+LfEMnjD47a3Z+L/F3hi4+AvwptPG3hODTNcuNPsptUkfV5XnvLeGVI7+Jv7Nt4RBdrJEB521cyMa+qvhD/yUH4p/9jRB/wCmXS6yvjX+xn8OP2h/G+leIvFugz6hqmkwfZA0GrXtjDqNt5qzC1vobeWOK/thIocQXayxAs5CDe2Z15k9rde2j1S6v7u+6LhNRT5lfbTvZptN7pNJp26Pqro8Z/aJ1f4lWf7aH7Mus/8ACf3Ol+BfE/iSfTp/Bum6ebQXUjeG9WuZHv7kys90qSwRGKJUhjQgs6zOI2i96/aO/wCSfaf/ANjR4d/9PVjW141+Evh/4ieJ/Cms6xp/2zUvBGpSavok3nyR/Yrp7We0aTarBXzBczptcMvz5xuCkVfjT4XvfF/g+ztNPiE08WvaNespcLiK31O1uJWySBxHE5x1OMDJIFXKSaslbV/jrv8A1ppsY2d4tu7UUn5tOWtvNNfO9+74D/goD4q1bw1+zzHbaRqWpaLL4n8UeHvDN1qOn3H2e6srPUNYs7K5aKUENFIYZ5ESWMiSN5FdCGUGvn61mtdG8OfGPwf4z+LXjnw58I/g18Qra2a8XxFqkniHWLG50Oxu4dHXV47j+03lGo36lBFLJdT4itlyr7G+y/iz8J/D3xz+HOreE/FWmRavoGtwG3u7Z3eMsMhlZJEKvHIjBXSSNleN1VlZWUEeTeKf+CZvwe8Y+A/Dvh690jxYLfwtrkvibT9QtfHGu2msjVJInhe9m1KK8W9uJzE7R75pnYJhQQoAGcLxUk9b/wCdPp/dUZNd3NrRXvrzLTyv5dHqnvrdJ9EkpJNo1v2DNA8X+HP2c7KHxg3iRZ5dRv7jR7bxHftf63p+kPdSNYW99cMWeS5S2MQcyPJID8rySOrO3Ufs4/8AJPtQ/wCxo8Rf+nq+rX+Evwn0v4K+CodA0e68S3ljbyPIsuveI9Q1+9Jdtx3XV/PNcMMngNIQo4AA4qD4LeF73wh4PvLTUIhDPLr2s3qqHDZiuNTuriJsgkcxyocdRnBwQRVzab08t99uvd9313Mo3693ttq+nZdl0Wh8c/Hn4geJtM+KXxH+JVv4p8X2mtfDj4t+EvAujaHFrlzFo02lXx0NLqGbTkl+y3Es/wDa11Is80TTp+52MojWu28a+F9b+AP7fvw3v7bWfi3No/jjVb+18Qa74g8TvqHhnUTcWt1JZ6NaaVHP5VlcRPbwslytlAhigZJLmee4YSe2eI/2M/hx4s+PFv8AEm+0GeTxXA9vMzJq17Fp95PbBltrm4sElFncXMIciK4mheWMKmx12JtqeEf2Gfhn4G+K3/CY6do2rLqcV9capaWU/iLUrnRNMvJ9/nXdppctw1haXD+bNumggSQ/aJ/m/eybii+WEIvdbvy5YRdv8TUpPopS2lre6vvKSXVaevvW+Ubpd2uqai1v+If+TnvCH/Yr65/6V6PXAftwS3vifxL8HfAY1bxFoeg/EPxjJpuuXWh6tPpF9NbW+kajfpbR3ltJHcwGSe0hJaCRXKRyJna7V6frPhe9u/jp4c1pIgdO0/QdVsp5d4+SWe4014l25ycrbynIGBt56jMXxz+AXhX9o7wWmg+LbG7urO3vIdQtZ7HUrrS7/TrqJsxz215ayRXFvKMkb4ZEYq7qSVZgYfTS+q/P+tNns9Bxdr9NGvRtNJ/L7101Pzs/aC/4KSTfB7/gn54g8CXfxc0fwf8AEK4uvHWi6J4p1/XYbXUG0nQ9RvbOGWCWdw11qUgS1to2BeVpGknO8xOG/Qv9mP4h6f8AFf8AZ18D+I9K1yy8S2Or6HaTpqlpeLeRXrGJQ7iZSwc7w2Tk8g55qXTv2dvBuk/Aaf4ZW2ipD4JutMn0efTluJsz286us++bf5zSSeZIzylzI7uzly5LV1WgaHa+F9CstNsYvIstOgS1t49xby40UKq5JJOABySTVQ09pzauXJr/AIee+nS94vd3d9tCKnvSi4qyXPp25nFpX62s1stLeZwn7ON7Jpv7JPgO4ihe4lg8I6fIkSfelYWcZCj3OMV8R/C7xn8TtH8CeBrrwX4j8ZeOPHPx++BHiDxnd2GpeJpp4T4kii0uSzmsRczG30yIy6nNF5Vv5NuAIjtzGpr71+Anha98EfArwXompwiDUdI0GxsbuIOHEcsduiOu4Eg4ZSMgkGuF8F/8E9/g/wCAbTxTbWHg9ZbHxjZT6Zf2OoaneahZW9lPI0s1nZwXEzxWFq8jFzBaLDFuVDtyiYz5E+ZS2aa/8lmvxcoy8nBNK+21OooOMrXs07dHZp3+VnorXu03Y85/4J66BrPwX8ba34C8a6Nr+leN5NBsNckkuPi/4g+Itld2xkmg3rJqyRG0uPOSTfHBF5bK0Z8x9u1PcPD3/Jz3i/8A7FfQ/wD0r1imfAz9mTwn+ztHqH/COjxNdXWqeWtzf+IvFGqeJL94493lwi61G4uJ1hQvIyxK4jVpJGChnYnT0bwve2nx08R608QGnahoOlWUEu8fPLBcak8q7c5GFuIjkjB3cdDjepPnd3v9y3drLW1lZfK9ley5qcOXTpp5vZJ3fXW79NDxf9rTQ7r4z/tR+A/hveeJfGPhfwxdeEvEHieeXw54gutCubq+tJ9Mt7ctc2ksU7Rwrezu0JYwyM8ZkVtiivkW/wD2m/ir8fPg54Z8ea8PFH9heBPgx4b+I2vapoHjy68H3FvPcDUJb6/gtra3mg1WYx2CNHY3qLZcOC370gfoV+0H+yl4H/ais9Kj8Y6bqU8uhyyyWN5pet32i31uJYzHNELmymhmMMqHbJCXMcgVd6ttXGb8TP2Ivhl8Wrrw8+reHriGHwzYppVpZ6TrF9pFjc2ClCthd21pNFDe2Y2AC2uklhAZxsw7hs6PupJ73Tv/AODHe3f3oR0a0gnzXSS6HKL0a0tbs1rFtJ9nZ6u9uZqzTZpftI6jFrH7Jnj27gcyQXXhHUJo3IwWVrOQg47cGqH7cnxO1n4LfsZfFXxd4dlNtr3hvwpqWo6fceWkn2WeK2kdJir/ACMEYByG4IUg10/x58K3njX4E+M9E0uETahq2g31jaRblQSSyW7oi5JAGWYDJIArofEPh6w8W6Be6Vqtlaalpmp28lreWl1Cs0F1C6lXjkRgVZGUkFSMEEg1NZc0ZKK3v1/VfnYnDvklFz1ta/8AT/U+OfBPw50rwn8aPip8Ite8b/E+++Gmh+B/D3jqTULr4ia6mr6VdS3GqxXRGqpdrepBJHYQyeQJxEu2TagV2Fehf8EufhvqPhb9mmPxTqeq+Orp/iXdt4psdL8UeKdT8QT+G9OnVfsNis2oXE8ystsInmHmEG4ln24TYq9l8Pf2FPhj8MPhN4q8FaXouqvoXjawbStaOo+ItT1O/vLMwNbrbC9ubiS6jhjid1ijjlVYt7GMIWJPq+madDo+m29pbp5dvaxrDEmSdqqAAMnk8DvW3Mk5tdbLt1bd1t0go22UX3sZWbUU+m/XVRSTT39588pJ9ZLe1zifhB/yUH4qf9jRB/6ZdLr5W/4KE+LfEMnjD47a3Z+L/F3hi4+AvwptPG3hODTNcuNPsptUkfV5XnvLeGVI7+Jv7Nt4RBdrJEB521cyMa+ufhz4XvfD/jDx7d3UQjg1zXor2zbeG82JdMsLctgHI/eQSjBwflz0INc38a/2M/hx+0P430rxF4t0GfUNU0mD7IGg1a9sYdRtvNWYWt9DbyxxX9sJFDiC7WWIFnIQb2znrzJ7W69tHql1f3d90bwmop8yvtp3s02m90mk07dH1V0fGXxW+Nnim8/au1DxRHq3xGtLfw/8Q/Cuhf8ACQWfiK6g8FeFbO7h0xbrQ9Q0gOPtd5cPeyhLkWdwkTX9qz3tt9naOH7h/aO/5J9p/wD2NHh3/wBPVjXO+Kv2D/hb41+NY8f6j4fvpdfN9a6rPBHruoQ6Rf31qFFte3OmJOLG5uodkWyeaB5UMEJDAxR7ey+NPhe98X+D7O00+ITTxa9o16ylwuIrfU7W4lbJIHEcTnHU4wMkgVfMvZKFtU//AG2K/NSfzu7ycpPGz5rt30S+5v8AS3X0SVkcB/wUB8Vat4a/Z5jttI1LUtFl8T+KPD3hm61HT7j7PdWVnqGsWdlctFKCGikMM8iJLGRJG8iuhDKDXy74q1bxRoa+Nvh82r/GrXvhL8NPi5aaXrN34Y1TWdW8XRaHceG7fUFtvtls8msXEceq3cG97eR7kQsFJ8lXFfdnxZ+E/h745/DnVvCfirTItX0DW4Db3ds7vGWGQyskiFXjkRgrpJGyvG6qysrKCPPbr9gb4X3nwjt/BbaTryabaaufEEWoxeKtWj8QLqRVkN7/AGwtyNRNwY2aIym43mEmIkx/JWcPd5rq92v/AEqm9V5csrd+drRXvrzKyXk/k2pK6fd3S7KylZtHO/8ABMH4ga78Qv2V9+vXPiG8fQ/FHiDQNPn1+Qy6s+n2OrXVraC8kJLSXKwRRpI8hMjOjGQmTea9J/Zx/wCSfah/2NHiL/09X1b3wv8AhhoXwY8A6Z4Y8M6eml6JpEXlW1usjyEZYszvI5Z5JHdmd5HZnd3ZmZmYk0fgt4XvfCHg+8tNQiEM8uvazeqocNmK41O6uImyCRzHKhx1GcHBBFaVJJyuvx3fm/N7syjfVvS7bstld3svJbL0PAv2rZPiL4a/by/Z0vYfiJcWfw/1zxbd6Q/hLTdP+yLfN/wjur3Dy390ZXa6VZIImiiVIY0ILOJnEbx+bfDL4geJrH4y/DD4hN4p8X3er/E74v8AirwHrmh3muXM+kRaVZLrq2sUGnGVrS2lt/7JtS08MSSyEzeY7eY1faHjX4S+H/iJ4n8KazrGn/bNS8EalJq+iTefJH9iuntZ7RpNqsFfMFzOm1wy/PnG4KRyPhT9jP4ceCfjlf8AxF0zQZ7fxRqE892xbVr2TTra5nRY7i6t7B5TZ29zMi4lnhhSWUM+923vuVNqMlfZX9dWnb56q97paLTQ0rNTjpvypfNc6v8ALmjK20pR11tI1Pi//wAlB+Ff/Y0T/wDpl1Sl/aU8NeMPFvwg1Sx8EeMLfwJrMqZfWW0ddUntbcA+b9mjeRIkuCP9XLKs0aNgtDKPlq/8RvC974g8YeAru1iEkGh69Le3jbwvlRNpl/bhsE5P7yeIYGT82egJrqby0jv7SWCVd0UyGN1zjKkYIrnxFOU6UoR3a09SqUlGak9j89fix4q+LHib/g3z8L+NPDfxW1fwrr9h8HYfEOu66LZr3xBrEiaMs37m+klH2aWSUZknMcspVm8toZNsq/oJokjS6NaMxLM0KEknJJ2iuJk/Zc8Cy/syf8KcOh5+HH/CPDwr/ZH224/5Bog+ziDz/M8//VfLv8zf33Z5rvbeBbWBI0GEjUKoz0A4Fd+JqxnVqTgtJSbXz/pabb92ZW9ymusVJP58tvXZ6vXb5cL+yv8A8mw/Dj/sV9M/9JIq8OvW+JWgf8FZPD9lqvxIl1Hwn4k+HviW70jwzaaZ9i0vSTbX2hpDPcL5zveXf+kzAzM8aBCFjiiLStL9A/ATwve+B/gX4L0XUohBqOkaDY2V3EHD+XLFbxo67lJBwykZBwaXxR8EPDPjP4hWXivUNPkl8Qado194ftryO8nhaGyvXt5LmIBHC5drWA78b18v5WXLZ5NVNT8pre3xQlFemrTvule3Z6Ras0/L8Gn+V9Nn1PmT9kLwnf6f+1Wq+EPiF8RPiJoXhzSL3TPiZ4j1vxBe32g654j8y32R6bazyy29rLC63nnR6f5Vvb+Ytu4eRNsH0V4h/wCTnvCH/Yr65/6V6PXJfsz/APBP74bfsgPp6eAf+Fg6bp+k2R06x0m/+IniHV9IsoDj5IrG8vprVMYG0rECvOCMnPXeIf8Ak53wh/2K+uf+lej1o2uWMV08rdW9EtEtdEtlZa2u8/tN9/n06vq+7676bLyb9rTQ7r4z/tR+A/hveeJfGPhfwxdeEvEHieeXw54gutCubq+tJ9Mt7ctc2ksU7Rwrezu0JYwyM8ZkVtiivDPiB8YPjD8W/wBgX9l/4pr8SJvDMOt6l4Bn8T6fpOlC3vfE9xfaxpsM3mXgkxFZSRzSM9vDCrSFlBm8rfFJ9h/tB/speB/2orPSo/GOm6lPLocssljeaXrd9ot9biWMxzRC5spoZjDKh2yQlzHIFXerbVxreMfgL4Q8d+ANH8K6jodr/wAI74fvNNv9N0+2Z7SCyl064huLLYISuFilgiIT7hCBSpUkEw7UHFy6ThL1SnJy07uLUbdeSLb2tc2n/wCAtel0tvK/vXvo20tGyj+1R/ybD8R/+xX1P/0klrtNavZNN0e7uIoXuJYIXkSJPvSsFJCj3OMVzfx78L3vjj4F+NNF02IT6jq+g31laRFwnmSy28iIu5iAMswGScCutIyKxqxlKDjF2bW/YItKSbVz89f2a9V8c383wnh0n4o+K4dc/aK+DWr+Ltf1XV9Rm1y30LWU/sl4tRsrS4ma3s44zqdwgtrcRWxCw5RvLFewf8E/dNW5+J3jTV/AfiP4g+JPghcWFlaaPqXizxRqHiEa7q0UlwLu+02e/kluDYtEbdA6yfZpnRngTZmWXs7f/gmh8FrXwh420BfCd7/YvxA0240XVbNvEOptFb6fcSNLPZWINwf7NtZHYs0Fl5EZIX5flXHWfs//ALJvhL9mX7SPC958QJormCK18jxB4913xJBbxx52LDFqN5cJBgHGYgpIAByAMdHPFy5krKz0XnKbSfdRi4qPonZcsUTPWNlq2935cuum0m07+V1rzyte+EH/ACUH4qf9jRB/6ZdLr5W/4KE+LfEMnjD47a3Z+L/F3hi4+AvwptPG3hODTNcuNPsptUkfV5XnvLeGVI7+Jv7Nt4RBdrJEB521cyMa+ufhz4XvfD/jDx7d3UQjg1zXor2zbeG82JdMsLctgHI/eQSjBwflz0INc38a/wBjP4cftD+N9K8ReLdBn1DVNJg+yBoNWvbGHUbbzVmFrfQ28scV/bCRQ4gu1liBZyEG9s568ye1uvbR6pdX93fdGkJqKfMr7ad7NNpvdJpNO3R9VdHg37XWk6/8NviL8PPilYan8XIZ9V8S6KdY1E+J5B4P8IaVJNbW1xY3GixTxi5Nz58qpObO4limm82S4gigj2fRv7R3/JPtP/7Gjw7/AOnqxrA8SfsM/DPxZ8XJfGt9o2rSapdXsGp3diniLUotD1G8gCCG7udJS4Gn3FwnlQlZprd5A0ELBsxRlev+NPhe98X+D7O00+ITTxa9o16ylwuIrfU7W4lbJIHEcTnHU4wMkgVXMvZ8vm36JpaX+T6btt3bZiou6cndpJX72vrbvr32SS2OA/4KA+KtW8Nfs8x22kalqWiy+J/FHh7wzdajp9x9nurKz1DWLOyuWilBDRSGGeREljIkjeRXQhlBr5u1D9tqx/Yp0H4t/D/VfiPpujppnxEg8GeBPEHxA8StPHpKXWhWGqTteX9/MZLkWhuLqRRPM0kn7mAMNyY+2/iz8J/D3xz+HOreE/FWmRavoGtwG3u7Z3eMsMhlZJEKvHIjBXSSNleN1VlZWUEUvgr8CfDP7Pngx9C8L2d5b2c9zJe3U9/qV1ql/qFxJjfPc3d1JLcXEpAVd8sjttRFB2qoGaT5Zxf2v84aeVuWVmtf3jtbrrzL3fL8HZ6+e6unp7q6njn/AASK+M8Xx4/4J2fDDXT42X4g6j/ZQtdU1ptTTUbi4u42IkE8qkjzhxuU4IyOBxXqv7OP/JPtQ/7GjxF/6er6tv4T/CrQPgd8OdI8JeF7D+zPD+hQC1sbTz5JvIjBJC75GZ25J5ZiaqfBbwve+EPB95aahEIZ5de1m9VQ4bMVxqd1cRNkEjmOVDjqM4OCCK0m05XRnFWVj45+PPxA8TaZ8UviP8SrfxT4vtNa+HHxb8JeBdG0OLXLmLRptKvjoaXUM2nJL9luJZ/7WupFnmiadP3OxlEa1d+EugfEX4Vftc/8Jh8WPDXiW007xn8QNV0bwzeQfGnXL2OKGU3Q04TeGUA0iO3a1gzkSyypI8btEr7jH9K+I/2M/hx4s+PFv8Sb7QZ5PFcD28zMmrXsWn3k9sGW2ubiwSUWdxcwhyIriaF5YwqbHXYm2LwP+xR8Ovhx8VJPGGkabrdvqTXVxfw2MniXU7jRLC6uC5nubXSpLhrC1ncyTbpYIEc+fN8372TcqHuKF91o/NWpp22s5OEnfaLm9JXd6rPnjKK67etppJ91HmW93JJXasjZ+L//ACUH4V/9jRP/AOmXVK72uD+L3/JQfhZ/2NE//pl1Su8pCCiiigAooooAKKKKAOC/aO/5J9p//Y0eHf8A09WNd7XBftHf8k+0/wD7Gjw7/wCnqxrvaACiiigAooooAKKKKACiiigAooooAK4j4c/tM/Dj4w+MvEHhzwj8QPBHinxD4SkMOuaXpGu2t9eaM4dkKXMMTs8LB0dcOAcqw6g11XiO8s9P8PX0+oT/AGWwgt5JLmYyGLyYgpLtuBBXC5OQQRivyztfi/8AC39vH4H+MP8AhSXib4dw2fgL4R+I/CXwz8B6HrlrqPjDWbGe1hjmurm0jla6tkYWsKQWzfviZFluNkrLDFHN70l2Tfpo9W+mqSWjb956KDZpCHNyp6XaX4rbbo+6S0Wrkj9K/hJ8f/Anx+8J3GveBPGvhLxrodncPaXGo6DrFvqVpBMgDPE0sLsiuoZSVJyAwyOazfH37WPws+FPw10bxn4o+JXgDw34P8RmIaTruq+IbSz03VPNjMsXkXEkixy74wXXYx3KCRkV8k/D7wt8L/8AgoJ8Z/i7qfh65tPGfwVvvh/4W025l0PVpodI1TVLSXV5XsZjbSIs/lWs9olxaS5TbJHHNGR8o8z8J/EDSP2e/wBjf9i/x7f6/wDCbSSvwgPhdbT4h3lxpWlzQXmn6VJK9teR208ZvFFqqrYMEe8jeUI6eS5rSreCm7fDy6dXdVPu5nBJbpKSk20mTStNrtrtrbSLa8+XmaezcotWTP1AjkEsYZSGVhkEHIIp1eKf8E3vA+tfDT9gD4MeH/EcN5ba5pHg3S7W8gu4mhuLeRbWMGOSNiTG68KUJO0grk4r2utK9NU6sqad0m19xlTlzQUn1CiiisiwooooAKKKKACiiigAooooA4L4Qf8AJQfip/2NEH/pl0uu9rgvhB/yUH4qf9jRB/6ZdLrvaACiiigAooooAKKKKACiiigAooooAKKKKACiiigAooooAK4j4q/tL/Dj4E69oOl+N/iB4J8G6n4pmNtotnrmuWunT6xKGRTHbJM6tM26SMYQE5dR3FdvXwV/wUc/ad+Cnhv42eKvg9qHi/4YeB/iD8VPB8Gl+MvE3jjxBa2FloXhwtdpEsEN3KEu7t2uLsxW8SiMFmluGCrFHPEpWait302vo3v021etld2LhFO7lolu+2qV/PfRdXZdT7J1b49eBtA+Lmm/D++8Z+E7Lx5rVo1/p/hufV7ePV7+3XfumitS4mkjHlyZZVIHlvz8pqp8Of2mfhx8YfGXiDw54R+IHgjxT4h8JSGHXNL0jXbW+vNGcOyFLmGJ2eFg6OuHAOVYdQa+Afjv4j8LeF9e+Jfw5/tu0HxC1/4qeBvFHhSE3RTUtT8PWkOg+ZqtswbfLaW9vY6oJriL5EMU+7G75ubtfi/8Lf28fgf4w/4Ul4m+HcNn4C+EfiPwl8M/Aeh65a6j4w1mxntYY5rq5tI5WurZGFrCkFs374mRZbjZKywxXpyOSeyb10t7ileXazfI1rdqbulGViEeZxUtLuK77u2m101qm3HomrtH6W/B748+Bv2h/DM2teAPGfhTxzo1vcvZS3/h/V7fU7aKdApeJpIHZQ6hlJUnI3Djmusr5H/Yk+JXhX4+ftmfEfxz8L9W0rX/AIZz+A/CujHU9ImWXTptVt5tWkkt1ZMqJ4LWe0WROGjEkSsAQAPritKkOV2/Pf8Ap7ryaMYS5vw/FJ29Y35XtqnotgooorMsKKKKACiiigAooooAKKKKACiiigAooooAKKKKACuC8Q/8nPeEP+xX1z/0r0eu9rgvEP8Ayc94Q/7FfXP/AEr0egDvaKKKACiiigAooooA4741ftEfD/8AZs8NW+tfEXxz4O8A6Pd3Is4L/wAR61baVbTTlWYRLJO6KzlUY7Qc4UnHBpPGP7RXw/8Ah3rPhXTvEHjrwdoWoeOpRB4atdQ1q2tZvEMnyfJZo7hrhv3sfEYY/vE/vCvnn/gor+2P8L/2TPiz4H/tfUfAGm/GDxRpWpaT4Xv/ABr4gj0fQtE06SS2a/u7qWaRY/LDRWwEUQNxcMqRrsj86aL5e+MNn8PPgR8DPiD4C0/xfoviyH4gfs+aT4U+Emo20sBHji/gk1dDb6U0LeVNP9qu7CUQ22SiSwEAqgKqk+Zc2+ttOtlK6j3ei10SbklzODNORX5W7aLfpdxXM+yV2+uiTbipXX6RaX+0v8ONb+M978OLL4geCbv4h6bD9pvPC8GuWsmtWkW1H8ySzD+ci7ZEbJQDDqe4rpbXxjpF94rvdCg1TTptc022hvLvTkuUa7tYJmkWGWSIHeqSNDMFYgBjE4BO04/P79n39or4JftG/tNeDvh94W8d/DDw/Y/CXxpqOrfYrjxPaSeK/G3i11vUv/stpLIbqO0WW7u3edgJLllKxotsokm9X/ZL+BXhj4Df8FQPj3aeGbG5thrfgnwnq+pXN5qFzqN5qN3LfeIQ0s1zcySTSsESONd7kJHHHGoVEVRpCN4qV9GnZrZ6Jprsnr52Sf2tMm3ySlazjy3T3V5KLT81dfNtbx1+vKKKKgYUUUUAFFFFAHBfF/8A5KD8K/8AsaJ//TLqld7XBfF//koPwr/7Gif/ANMuqV3tABRRRQAUUUUAFFFFAGD8RfBI+IHh+3sTcm18jVNP1LeI9+77JewXWzGR97ydue27ODjB3qKKACiiigAooooAKKKKACiiigAooooAKKKKACiiigAooooAKKKKACiiigAooooAKKKKACiiigDB8I+CR4U8QeKL4XJn/wCEl1RNSKeXt+z7bK1tdmcnd/x7bs8ffxjjJ3qKKACiiigAooooAKKKKACiiigAooooAKKKKACiiigAooooAKKKKACiiigAooooAKKKKACiiigAooooAKKKKACiiigAooooAKKKKACiiigArB1DwSL/AOJukeI/tJU6Vpd9pot/Lz5v2mWzk37s8bfsmMYOfM6jHO9RQAUUUUAFFFFABRRRQAUUUUAFFFFABRRRQAUUUUAFFFFAGD4u8EjxX4g8L3xuTB/wjWqPqQTy932jdZXVrszkbf8Aj53Z5+5jHORv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data:image/png;base64,/9j/4AAQSkZJRgABAQEAYABgAAD/2wBDAAIBAQIBAQICAgICAgICAwUDAwMDAwYEBAMFBwYHBwcGBwcICQsJCAgKCAcHCg0KCgsMDAwMBwkODw0MDgsMDAz/2wBDAQICAgMDAwYDAwYMCAcIDAwMDAwMDAwMDAwMDAwMDAwMDAwMDAwMDAwMDAwMDAwMDAwMDAwMDAwMDAwMDAwMDAz/wAARCAEuAs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AooooAKKKKACiiigAooooAKKKKACiiigAoornL74raNpnj2z8NXB1SHU9QcxWrPpN2tpcOIXnKJdeX5Bfy45G2iTPyNxkYoA6OiiigAooooAKKKKACiiigAooooAKKKKACiiigAooooAKKKKACiiigAooooAKKKKACiiigAooooAKKKKACiiigAooooAKKKKACiiigAooooAKKKKACiiigAooooAKKKKACiiigAooooAKKKKACiiigAooooAKKKKACiiigAooooAKKKKACiiigAooooAKKKKACiiigAooooAKKKKACiiigArwz9pf9v7wB+yN8YfDnhr4heI/B/gvTfE2gaprFrrHiLxHbaTBJPZzWcYs0E+1ZHkW6Zhh8gQn5Wzlfc6888Y/Af8A4Sz4+6P44/tX7P8A2V4W1Xw19i+zbvN+3T2M3neZvGNn2PGzad3mZ3LtwcqvP9jtL7+SXL/5Ny/rpcuHL9ry/NX/AAv+mpwR/wCCj3w+8Ifs6fDz4g+NZdT8Px+P/DUPihbHTdI1DxA+mWht4Z5552sraRorWDzkD3UqRwruXcy7gKf4M/4KJeBdd/aR8V/C/VZLrRNf0HxAug2M7Wd3Pp2pM2l2+opvvRALS3ndJZQlvJN5jrAXUENgePftV/8ABHq5/aV/Zs+H3w1bx34b/snwZ4En8FzjxD4MbXrZ53treCHWbK1a9ihtNRg8mTy53E7IlxKqFNxZup0r/gmjrsXxd1W+v/iTZXfgHX/E9l4w1Lw/F4ZMN/JqFpo9tpsSx3/2tlS3Jto5mQ27OSoUSKN2/pquPtJumvdvKy8udWfe/Im9b3uk0nqs46U4pvW2vrbb0bfytfXZ99H/AMFLPg23hjWNYfxHrVvp+jS2UbSXHhTV4G1Jb25FrZzWCPahtQt5pyqRz2gmicsuHIYE4Pwg/wCCpXw4+InhfQ73Vh4g8OXmv6neWMVq/h7VbhdLij1W4022m1OUWirpX2iS3O1b/wAghvMQFjE5Hm37OX/BGXS/2evDg0uw1b4b2EFhqHh2WwuvDfwwsNA1C8tdI1OO+X+1LqGVpb68nEMcbzAwwggyC23Mc1dT/wCCJ2i3nxttPGTar8OdZubjUpLvU5fE/wAMrDX9Rtov7cvdWjTSrm5lI0+XF9LBLI8dwrhI5EjhdckioaXe8rPyjZa9dW7ryttrcmXPyScd1t5+XT9L/g/eP+HjXwfjufF6T+JNTsofA+n6lq2p3l54b1S1sZrTTpRDfzWdzJbLDfpbysqSG0ebYzKDjcMr8L/+Ci3wl+MPxBtvC2i63r663dTz2gh1PwlrGlRxXEMH2lreWW6tYo4pjbf6QkUjK8kOJUVoyGr5X0z/AIJrX3in9rz456Ba6/c+GtI8W+Eb22vdU0PwDe6DYa9c6nJMY5NUZbqPStXvbVZHKz2lpHPh9s86sNsv0tc/sIxX/wAVpfEdx4lZ4J/G1x4vls10/aWWbw3/AGGbUSebxgfvvM2/7Gz+OsY8zpKb35G/+3+ayXXS138t9Uavl53Hs/8AyXlTT9Xtv+R3HwM/a48B/tHazqdh4S1LVLq50qKO6IvtCv8AS0vrWRnWO7s3uoYlvbRyjbbm2MkLcYc7hnlf26/j1o/7MXhvwJ441621K70nRPFH7+LT40kuH83TNQgXaruin5pFJyw4B6niuO/4J3/8EztL/YDvtUNg/wAN5YJNMtdEsJfDfw5sPDOoXFrAzlZtUu4Xklv7xwYw8g8iEmMsLdWcmrn/AAVJ+AusftO/Bjwp4H0G50201bW/FEfkS6hI8dunlWF9O25kR2HyxsBhTyR0HNejgaeGliqMK7/duS5ntZc2v4ep52PqYmGErSoK9RRlyre75dPXX0PPP+H9Pwg/6Fz4k/8Agvsv/kuj/h/T8IP+hc+JP/gvsv8A5Lr5t/4cLfF//oY/ht/4ML3/AORKP+HC3xf/AOhj+G3/AIML3/5Er9T/ALH4L/5//wDkz/yPyj+2eNv+fH/kq/zPpL/h/T8IP+hc+JP/AIL7L/5Lo/4f0/CD/oXPiT/4L7L/AOS6+bf+HC3xf/6GP4bf+DC9/wDkSj/hwt8X/wDoY/ht/wCDC9/+RKP7H4L/AOf/AP5M/wDIP7Z42/58f+Sr/M+kv+H9Pwg/6Fz4k/8Agvsv/kuj/h/T8IP+hc+JP/gvsv8A5Lr5t/4cLfF//oY/ht/4ML3/AORKP+HC3xf/AOhj+G3/AIML3/5Eo/sfgv8A5/8A/kz/AMg/tnjb/nx/5Kv8z6S/4f0/CD/oXPiT/wCC+y/+S6P+H9Pwg/6Fz4k/+C+y/wDkuvm3/hwt8X/+hj+G3/gwvf8A5Eo/4cLfF/8A6GP4bf8Agwvf/kSj+x+C/wDn/wD+TP8AyD+2eNv+fH/kq/zPpL/h/T8IP+hc+JP/AIL7L/5Lo/4f0/CD/oXPiT/4L7L/AOS6+bf+HC3xf/6GP4bf+DC9/wDkSj/hwt8X/wDoY/ht/wCDC9/+RKP7H4L/AOf/AP5M/wDIP7Z42/58f+Sr/M/W2vNX/at8Jn9qi1+D8Dand+LJtCu9fnkhs2On2MVtJZo0EtwcILlhfQSCFdzrGyu4RZITJ6VXmfi74M6pr/7XngPx/DPYLo/hfwtr+h3ULu4uZJ7+50iWFkUKVKBbCYMSwILR4DZJX8ehrUSlt71//AZW/wDJrH7QrWdx/wCzt+1Z4T/ajuvGo8JNqdxaeB9dGgXN7c2bW9vqMps7W8E9oW5mtmju49kwASXBeMvGySP5nqn/AAVD8GeHta8RLqnhXx/p+haPZ61dadrzWlnPZeJm0m4S1voLOKG5e6WVLhxEouoIFkb7jMCCep8MeAfFPwE8Z/F3xRa6ZY+JT8RfHej6jYWNtdSRS21k1ho2k3Esx8lgHh+zXM+0ZVkRAZI9zFPAtM/4JxfEK48V+MP7Q0z4TNFrNpr8Go+IZtQ1C91H4ox3plFhaa9biCExw2aSqqOl3cvEIVWAQRs0dTL4U1/Jr/i5E306N6b9rSHKy27r7r/1d6esd19TfAH9oWH45wazbXPhjxN4G8S+HJ44NV8O+IfsbX9gJYxJDIXs7i5tnjkQ7laOZ8EMrbXRlHodfOn/AAT7/ZI1v9mu38c6x4mitLLXvHGp287WFv4w1XxeLC1trdIIUk1XVFS7u5SfNctIiBFeOJRtiDN9F1crX07L8vmZQvbUKKKKkoKKKKACiiigAooooAKKKKACiiigAooooAKKKKACiiigAooooAKKKKACiiigAooooAKKKKACiiigAooooAKKKKACiiigAooooAKKKKACiiigAooooAKKKKACiiigAooooAKKKKACiiigAooooAKKKKACiiigAooooAKKKKACiiigAooooAKKxfiTdy2Pw61+eCSSGaHTrh45EYqyMImIII5BB718TfsVax42/ZY/4Ju+IfjF4t0W71HU4vhza+KLdr/4zeJPGw11otOa5aSeLVYVj0wuxBdbXzVw7AkiJMpO6qP+RRfrzc1v/SX/AJb2fK+anBbzbS+XL/8AJLy7taH3nRX5G/F/4m+Pf2U/2e/iH8PvCuteDNN8TaDqtyjeJfD9zr5UtN4Lu9SVhDPq80qNFDFb28EUlzLDCkUMscaFYo4vpfVP2nvi1oHii+8KeHb/AMCL4p1D4jt4Xu9Z1fTNUvtOjjh8HQ6tJPDYHUQ0W6eMqII7hIwrkndIXkdzagpN/ZjzfjFO3knLrZ+W9lH3uVraV7eiu196W3y7X+268u+K3h+7g+N/wz1Jtc1Sazm8RTRJpTx232SBv7F1L94rCIT7uD96Vl+c/L0x5p/wT1/au+IH7Rlxdx+PI/B6vfeDvDfjXTl0CxubUWMOrJeE2czTTy+e8ZtMiZVhDCTHlDbubn/+C03jPWPh9+ypour6DqupaJq1p4otvIvdPuntriHda3aNtkQhlyrMpweQxHQ134bATrYyGCbtKUlH0bdvwf8AwDixuNjh8LUxTV1CLlbukub8UfXlFfgB/wANl/F//oq3xJ/8Ka9/+OUf8Nl/F/8A6Kt8Sf8Awpr3/wCOV+j/APEKsX/z/j9zPzP/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V+/9fKcT8K1cl9n7Wopc99k9LW/zPreF+LKWd+19lTceTl3a15r/wCQUV8leMvAT+Lf211m8CeP/inPr+i6qb3xtfyeJ7lvCvhbTm08omkJpxP9nPeSb4Z0HkPcQq32ieYK9vFcaP7AngtrXx14i8Q+EPFPxK8R/CW+0qzstP1Lxn4mv9dk8V6jG8rT6vY/bJHNvZujoimER29yQZIYVhSGW4+UppzV3ppf/J+j+FdebZOHvn1lROH4fi7W9ftW/k10fun1JRXxRpWqT/CX4v8AjX4j+AdW+NnxQ8O+CdN1xvFv2jWdR1618WasZg0Gk6Npo3W6S2kiSRSS2EEccfFu3nzC4Fv1H/BJX47a/wDHH4Y/EWXxVrHi3W9f0zxxfR3E2teGdU0GO2WSKCRbW1gv4IZEghLMipt3qoUyfO5LFL33bqocz/8AAlFffe6emmuzQVf3dm+suVf+AuTv2tazV9/R2+r6KKKACiiigAooooAKKKKACiiigAooooAKKKKACiiigAooooAKKKKACiiigAooooAKKKKACiiigAooooAKKKKACiiigAooooAKKKKACiiigAooooAKKKKACiiigAooooAKKKKACiiigAoorj/jt8b9E/Z4+Gt34n10Xs1vDNBZ21nYwefeand3EqQW1pbx5G+aaaRI1BIXLZZlUFgm7BudhRXh/gT9t+18Q6pqekeJPh947+HHiXS7nSo30fxRPo8Ulxb6jcm1t7qG5t7+azlTzlkVokuDcAxgCEtJCJOx8YftO+CPCHhfw5rB8S+Hb6x8W6rBpGjyw65YRR6lNJL5bCCSaeNJjHh2ZImaQiJwiO4CFvSz7u3z0/zXp8mHW3X+v+HXda9Tv6K8s8Lftz/BPxz4gsNJ0X4w/CzWNV1W+/syysrHxXYXFxeXfliX7PHGkpZ5fLZX2KC20g4wa7/UvHGi6Nqstjeavpdre29k+py2813Gksdoh2vcMpOREp4LkbQepobsrv8ArS/5a+modbf1vb89PXQ1KK4i0/aX+HF/8TtM8EwfEDwTN4z1vTl1fTtAj1y1bU7+yZWZbqG2D+bJCVViJFUqQpOeDTPEH7UHw08J/E+TwTqvxE8DaZ4zi099WfQLvXrWHVEs0RpHuTbNIJRCqI7GTbtCoxJwDRL3fi8/wvf7rO/azBO+3l+NrffdW9UdtdWsV9ayQTxpNDMpSSN1DK6kYIIPBBHavK/AP7D3wo+CPh7xJafDL4e+BfhPe+KbB9PvNT8IeFtM066KlWCOR9naKUxlyyrNHJHn7yMCQer8UfHzwL4H0BtV1rxp4T0jS00ltea8vdXt7e3XTlMYa9Lu4X7ODLEDLnYPMTn5hnlIf22/hnfatoP2PxZoWoeHvEfh6/8AE1p4ptNUtZdANnZ3NrbSsbwS7M+bdxgEZX5HBYEAE5Ltwtq7r8JXX3KX3MFUtaV9tfy1/GP3o5X9mj/gmZ8Kv2avhbqHhOPQdJ8XWGq3c13dHWfDujQRN5tq1o8aWdhZWtlDG1vJLGwit08xZ5t5cyOT6r4d+AfgXwha2UGk+C/Celw6bMtxaR2mkW8C2sotBZB4wqAIwtALcEYPlAR/d4rmfCv7Z3w517wPqXiDUfE+j+E7HR31Vr0eINRtbB7W203UJdPubx90pC2wniwJWIGHTdtY7Ri+I/8Agot8F/CmseD1vviL4Ng8P+PNMu9T0PxQ+v2K6Bfi3uba2MMd2ZgkkzyXKhETdu8uTkFcF3c5W3ctPXfTz+F/NPqLSKf92/y2v+av6roepeFPhr4c8BuraHoGiaMy2NtpamxsYrcraW28W9uNij91F5kmxPupvbaBk15t+0Kvhz4l/E34d+Ddc0Rtatm8RST3VtqehTTaXcKuj6iyjzZYjbSMG2MEDFgVzj5Tj1XR/FGmeIbzUbew1GxvrjR7n7HfxW9wkr2M/lpL5UoUko/lyRvtbB2yKcYYGvG/26/j1o/7MXhvwJ441621K70nRPFH7+LT40kuH83TNQgXaruin5pFJyw4B6nitqEKtWtGNK7nJq3dt7W9ehliJ0qdKc61lBJ3vtZLW/yOq/4Y1+EH/RKfht/4TNl/8bo/4Y1+EH/RKfht/wCEzZf/ABuvm3/h/T8IP+hc+JP/AIL7L/5Lo/4f0/CD/oXPiT/4L7L/AOS6+q/sDiT/AJ91Pvf+Z8l/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r0mviT/h/T8IP+hc+JP/AIL7L/5Lo/4f0/CD/oXPiT/4L7L/AOS6xq8L5/Vt7WjOVu+v6m9Hinh+lf2VaEb9tP0PoHV/2B/gXr/xNuvGt98FvhNe+Mr6V57nXrjwhp8mp3EjqUd3uTEZWZlJUktkgkHiqPhv/gnb8DPh9p9xB4Q+Evw58Cm9vNPvbqbwz4ZsNKmu2sb2G9t1keGJSyrPBG2D0xkEHBHhn/D+n4Qf9C58Sf8AwX2X/wAl0f8AD+n4Qf8AQufEn/wX2X/yXWEOD86hblw8lY2fGWSSd3iYn0V8Nf2IPgt8GPiLL4w8H/CD4X+FPFs4lEmt6N4VsbHUZPNOZc3EUSyHefvfN83fNeh6J4Y03w016dO0+x086jcve3ZtoFi+1TsAGlk2gbnIVQWOSdo54r4y/wCH9Pwg/wChc+JP/gvsv/kuvtuvNx+T43L1FYum4XTSv2VrpeWx6eX5zgswcnhKinazdu7vZv8AEKK8Q8Zftxaf8O/i+PD2v+AviNovhhtUGiL45vrK0g8PSXptjcCJQ1yL4oQDGLgWn2cyDaJc1s/s3ftUf8NHSXLD4e/EbwZZGxt9V0q/8RWNqlpr9lPv8qe3ktricISFDGC58m4RZELQrnjzYPnV46/8Nf72veS3cfeWmp6cvddpf10+6+jfSXuvXQ9Wor580T/goTp/iv4g6n4e0b4bfEnVpli1dtAu4BpKW3jCbSrlLW+gszJfo8LxzPtDXyWsb7SUdgVJ6v8AZW/apb9qG38Wl/h9478AXHg3WW0K7g8SnTJPtNysSSSCCTT7y7hkWPzFRyH+WQOn3kcKR97btf5Xt+bSfa6vugem/e3z3/R/c+x6xRRRQAUUUUAFFFFABRRRQAUUUUAFFFFABRRRQAUUUUAFFFFABRRRQAUUUUAFFFFABRRRQAUUUUAFFFFABRRRQAUUUUAFFFFABRRRQAUUUUAFFFFABRRRQAUUUUAFFFFABXmv7VHwW1T42/Diyt/D+p2mkeJfDmtWHiPRp7yEy2j3VnOsywzqPm8qVQ8TMvzIJN6glQD6VRSa2a3TTXk07p/Jq4dGns00/NNWa+a0PjCL9i34xfE34g654r8UXuieFxquv+GdTHhW1+IuveLtJjbTtZiv7q8he+t7eKzkkhQQpbW1okeYwzS/PhOC0/8AYR1j4/8Axc+IWqaJHc6V4R8K+PrW98FWviPRr3RjayS6rYar4jlhSeLzJYpbm1P2edUWNzNOqkxFZG/QyikoRUVBbK7Xq3G/y91adNlZaDcpNtvd2v8AJNL5679db3bbPiX4d/8ABMzxR4I8L+GLNZ/BcVxoegfDbSJHt3lUZ8OanNeXwQ+QDskWQeV03PneI+tewftu/so63+0kPCj+G9U0/RbiG6k0XxLLc5Daj4ZvQo1KyjIjciV/KgZD8oDR/eXNe9UVtUqym25dZOXzdk/k0rP1fclK2q3sl923zR8Y2v8AwTi8RaX+3xd+PFj0bUfBd/4qt/GCXE/jrxJbS6RNDpcditpF4fgkXSpmDQRst5K25Y5XjNu+xXOb49/YH+J2u/8ABQXTPidJc+GpPBWh+N/+Eo3R+KNUhuLjT28Py6bJaNodvaLYS3SzSswvZpJrmWEiHfHGiRD7gorOF4JKPRW11X2Vr8oRT2bSd2+aV27Pmv8Aa0fo+a//AKVJ63SbulpG352fBr9hfxj46/ZM8U3HhuJre9uNb0/R/A1h4pgvfCt5b+C9J1Zri0sZJJLWe+0u5ZJLkR3SQC5QJaSqIJVDRu+FP/BKf4rfD+P4f642ueFP+En+Guq+Kdc0uzufE+r6tY30mp6/bajDa3k9zEZ7lfsyXEbXM4lkiuTDcqsjpx+iNFXTm6c1OO6d9e9krvu3a76XcmkuZ3J3nBwn13/HT0SbiuvLZNvlVvgWT/gmn8WfAvw++IWkeGtV8GapF8QPFH/CW3VtqGu3tlcQTp4ilvRa22oC0uJrKKXT5gFkt41ksruJ5bf57hpouX8H/wDBLv43fDnwtof2KH4TeIdRt9N+IGiXNp4h8VaxfxWtt4l1SC8ilW8uLOa5upYI43WUT4acs2ZV8wuv6RUVlyx5XB6p3T9HHla9OX3V2W1m23ftJ83Mnrfm+au79t22+73ukkvG/wBj39mzU/2arXxvZ3+pW2q2+ua1aXthcIz+c8EGjabYbpwwAWRpLKRsKWG1l+bJIHF/8FSfgLrH7TvwY8KeB9BudNtNW1vxRH5EuoSPHbp5VhfTtuZEdh8sbAYU8kdBzX0xXl3xW8P3cHxv+GepNrmqTWc3iKaJNKeO2+yQN/YupfvFYRCfdwfvSsvzn5emO2jjatLEQxMX70HFr/t21vyOGvgqVXDTwsl7kk0/R3v+Z+cf/Dhb4v8A/Qx/Db/wYXv/AMiUf8OFvi//ANDH8Nv/AAYXv/yJX620V9l/xEjOv5o/+Anxf/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frbRRXgZ3xJjc25PrjT5L2srb2v8Akj38i4awWUc/1NNc9r3d9r2/NnyV8Uf2cvjP8d/2jfER8ZaJ8ONT+GU0F3o/hee38a3sF74XtLqya2uNR/sw6Q0NzqbiWZBI96Eigfy4hGXuHuMz9kn9kjxb+xZeX+u2Xw9+G+jyXFro3hi50zwZqlzJ/wAJc32+OOfxFqUktlG63iQTSyFH+0sQHD3jA71+yKK8Gl+7aa30Xqlzb/8AgUvnK+6i4/QVf3lubZbLtqnp84r7n/NLm+QP2ef2KPiN8KP2j7nxRdwfD+x8i41m4vvFen6teT6/8SVuZJDp9vrMD2qJGlkkiiNvtF0UECpCsETvHXvX7JPwXuv2fP2bvB/hLUrmG/13TNPR9bvopGkXUdTlJmvrrcwVm825kmkyVXO/7q9B6LRRH3Y8vkl91/uvfW1k7LsD1k5ebf5flbT1YUUUUAFFFFABRRRQAUUUUAFFFFABRRRQAUUUUAFFFFABRRRQAUUUUAFFFFABRRRQAUUUUAFFFFABRRRQAUUUUAFFFFABRRRQAUUUUAFFFFABRRRQAUUUUAFFFFABRRRQAUUUUAFFFFABRRRQAUUUUAV9WmFvpVzIblLMJE7G4fG2DAPznPGB1544r87vhH8XtV/Yz0FvFHjPxL4l13Wtf8Ban4i07xLb/Ey+8b+AfHf2eKCf7f8AZXia802Yl2lEGlWgshDcrGs0z+THH+jNeZeE/wBiv4N+ArnxVNofwl+GejTeOrea08SyWHhext28QwzFjLFeFIgbhHLsWWTcG3HOcmps0211TX4Nfr07XalaPLaask+6f4r+vya1v8YWP7W/xT/a2+GOrfCLxvpfhjwn4+vfihb+B5NTvbG40uHSkj0NPEMdx9n0rX55kvA0Jjj8jV0ZSUlJRkaAw/si/tneJr74kfDvStPi0bT/AAz418F6DZR6Tp95c3Om6LGmn+KrgPp7PJ95v7NtFaZgxkRBkZ2lfqH4vf8ABNL4W/ET4D3fw58OeH/Dnwx8Manf29/qNp4Y8GeHJbfUjbrtiSa11DTru0cLiMq3k+Yphj2uoBB7z4V/sn/D/wCEHhjw5p2l+F9Gmm8LWEGn2OpXllDPqASGKaJWacpu3bbm6HGB/pMwAAkYF1Vz0pwjo2kvV8iXN993bpfTdkxdnG/b7nzX+ell8vkePf8ABIv9o/xD+0t+ydoWo+I7nZqGi6TpWlXNhfs0+uRXA0+CZ7y+n86RJPtaTQ3EQUZEUqs7s7skWT/wWm8Z6x8Pv2VNF1fQdV1LRNWtPFFt5F7p909tcQ7rW7RtsiEMuVZlODyGI6Gvp7wh8LfDPw+uDLoPhzQtElNjbaYX0/T4rZjaWwcW1vlFH7qISSCNPupvbaBk15z+0Kvhz4l/E34d+Ddc0Rtatm8RST3VtqehTTaXcKuj6iyjzZYjbSMG2MEDFgVzj5Tj08NjadPH08XKN4xlGTXezTflr22V7HnY3CTrYOrhoSs5Rkk+100vPS/rp3Pxk/4bL+L/AP0Vb4k/+FNe/wDxyj/hsv4v/wDRVviT/wCFNe//AByv22/4Y1+EH/RKfht/4TNl/wDG6P8AhjX4Qf8ARKfht/4TNl/8br9Q/wCIiZV/0B/hH/I/Kf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OI/wCCXHjPWPiD+wn4G1fXtV1LW9Wu/t/n3uoXT3NxNt1C5Rd0jks2FVVGTwFA6CuO/bxs7nwz450v4gaF428Qx33gjUtDfXtMs/GlzbRaJpcl/hyuiQbbfUZb5TJb/wCnsPLUGS3PmReXJ9P+EPBuj/D7w7b6RoOlabomk2m7yLLT7VLa3h3MXbbGgCrlmZjgclieprA8Yfs8eAPiF8SdB8Z6/wCBvB+ueMPCwI0XXdQ0W2udS0jJJP2a4dDJDySfkYdTX5RmGIjXx0sVTXKnNyXlrdLs+zWl1c/Wcuw88PgqeGnLmlGCi33aSV/11v6Hgf7PHgZ739sHUNc8DeNPid4o8LaSNWs/GWr+IvE95qOiazqclypisNMs5G+yQtYskqSzWUMMceBbsZpvtH2fxP8AaG+MXjHwN+0v4x+JWla34tn0fwj4wbwrbQxeKLwpNeHRFaHRz4cWQ2UtrJPMlwdSP+nBm2i38hBcj6rl/wCCbfwDtovE0mkfBz4YeGtV8XaZfaTqer6L4U0+y1KeC8jaO5UzpDvPmK7bt2Q2eQa7eP8AZp+HMXxhh+Ig8A+DP+Fg29qLGPxQdEtjrSQBPL8oXhTz9mwldu/GCR0rz5U24Rina0badHdPT5JxW2ktbpSU/R5optpXu769rWV/Pq33irWbTh8y/wDBMHVvEml+MJLPxZP4rbUvGPgrS/F1ubz4kXfjKy1GKV5A940dzAo0u5kZxm1sZZbLaB5RPlbj9o1yPwr+AHgP4Fy6y/gjwT4R8HP4jvDqGrNoej2+nnVLk5zPOYUXzZDk5d8tyea66umpNSd0rb/m2kvKKaj020UV7q56UJRVpO//AAyTfzd389W37zKKKKzNAooooAKKKKACiiigAooooAKKKKACiiigAooooAKKKKACiiigAooooAKKKKACiiigAooooAKKKKACiiigAooooAKKKKACiiigAooooAKKKKACiiigDx748ftaXPwd+K+heCtF+F/xD+JniDXNJutb8nw1No0CWVrbzQQu8r6lqFmuS9zGAsZc9SQMVW/aI/bKsP2fvid8OvC1za+Hn1D4hTSRpHqfjHS9GuNPjieAzTfZ7iZZbqNInmJ+yLMwkSJSoSUzR+c/tzfsYav8e/2jvBHja3+EXwK+MumeGvD+oaS2k/EfU3sl0+5nurOaO7tiNJ1FS4W2dCdsbDeME8ivLP8Agof4E8Z63+0lDo3h3wjF4luvirpPhPTtTLeH9burfw1/ZWuy3wkh1CLT305lbzZSVuruzeHyElVZjIkJKOsafN8TlK6+cuVfOKTdvvTdkVLqVRrZJW+ahzN+jcu17Ws939U+Ef24vhh4kl0K1v8Axf4f8K614q1nU9C0LRtf1W0sdS1y5sL6WxnFrAZS0486L5fLy2HTIUnaOi8HftNfDf4ieP8AWvCnh/4g+CNd8U+G42m1fRtP121utQ0pFbYz3ECOZIlDEKS6gA8da+JLv/gkV45X4zTazNN4b1/R/E2qGbVIpfH/AIn0SHRoI/Emo6tFINP05orfVnaG/A8q6aFYJodwkmRytei+If8Agmf4j8XfD2fw7NrPhzS49R0f4j6TdXduss5jHiXU1vLZvLKJ5qqqgzIXTLABSw+cL7HM/wC9+C0899+/QpJOq4N2jda+Wt3+lt+r7P3vT/25vgnq3wk1Lx/a/GH4WXPgTRrxdO1DxJF4rsH0ixum2YgluhL5Ucp8yPCMwb94vHzCu6X4jeH20HSNVGu6MdL8QNAml3gvY/I1JpwDAIH3bZTICCmwncDxmvjb45/sR/GD9o2x0PxLrPhn4SeGPFXhTW7S7g0bwn488QaE+v20Wn3lkxufElja217AUF6zQwpZyIixSIzyC5Jh9j079j+903/gn7pvwstH0XSPE+iaPDJpVzbXF7eWOlazbuLq2mSW9ee6kjiu0jbfKzuyqcgZ2ipWjzPomvutd/Pt22epmuZuKta6fyd7JX7LrtfdaHoWvftUfDDwr470nwtqnxH8B6b4m16+k0vTNIuvEFpDf6jdx7BJbwwNIJJJV8yPcigsPMTI+YUfED9pDwt8LPiXY+GvEN6ujm90K+8RNql7NDb6baW1pPaQSedM7rsYvexbeNpAbLA4B+MdV/4JIeM5viZoWtzz+HvEn/CSafpB8bST+O/Eug29rqdvqdxqN7dx6fprxW+rrNLeTGKO8Nv5DRRnLqzRr7n+2P8AsdeLfjd+0Z8OfiT4T1PRLbU/hjp169hZapd3Mdnqd5Le6dKIbmONGVoGgtrlRKyu1vM1vMkbtGKKa96mqnVyUn0Vouz725rPzWiHJ35+TsnHzb6P8n21bWx2nxB/bb8L/DXwv4r1vULO9l0fwvp2qaml1Z6lpdz/AG1HppRbxbSJLsys8UjNG4kSPY8bK5QlN2P8Pv8Ago98NvjF4Am8SeC9QtfFthZ3msW18thrukRyadFpcrRXV3N515Gq2+fJYOCSEurdnCK+R4D4u/4Jy/GXxpa+J/D0978N7Xw0mieP9O0O7j1W8e71KXxHqEd7A91AbMLbC32vE3lzT787wF+4GeP/APgn18c38A6zpPho/Cw3OqaZ4/8ACsdxf6/fRCCw8RajHf22o4XT3zcQlXje0PyN8rC56pSXwx84v1vry39Xyprond25ZW1UYuaV7Lms/wDD5fK76323aPs/Qv2gPAfin4lXPgzTPG3hHUfGFnam+uNCtdYt5tSgt8RHznt1cyLHiaH5iuP3sfPzDPnX7dfx60f9mLw34E8ca9bald6Tonij9/Fp8aSXD+bpmoQLtV3RT80ik5YcA9TxWp+yp+zxqHwI1v4k3mpNpEknjXxDbatC9kWL+VFo+nWOJiyL8wktJSANw2MnIJKjhv8AgqT8BdY/ad+DHhTwPoNzptpq2t+KI/Il1CR47dPKsL6dtzIjsPljYDCnkjoOa9DBU8O8XRhXfuNw5n2Ttzfcnb5X8jy8bVxCwVWpQj+8UZcq/vJO33s88/4f0/CD/oXPiT/4L7L/AOS6P+H9Pwg/6Fz4k/8Agvsv/kuvm3/hwt8X/wDoY/ht/wCDC9/+RKP+HC3xf/6GP4bf+DC9/wDkSv1L+x+C/wDn/wD+TP8AyPyn+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0b/ZI/a38Oftm/De98UeF7LW7CwsNSk0uSPVIYopjKkUUpIEckg27Zl5znIPHQmD9qP9rK3/ZY0canfeB/HvinR7OwutY1vUtCtLU2fhzT7YK093cyXNxAGCqxYQW/nXLqjlIW2muP/wCCZv7JHiT9jL4Eat4X8UXuiX9/f69NqkcmlzSywiJ7e2iAJkjjO7dC3GMYI56ga37b3wi8c/HDwhb+HPDvhb4VeLdC1GKRbyPxdeXNlcaFeKyNaapZvFa3KyTW7B3WMrA/mCNkuYyvP5ZnccPSxs44H3qafu67r1fd6X083Fe8v1bIqmIq4OnPMFy1Gve6W1179PX0l8Lm0/8Abo0DUfjhP4RXwz4xTR4dZTwyPGMkNougyaw1ulwunr/pH2zzCjgeabYW/mfu/N8zCk+OX7c+h/An4rQ+F7rwr4z1yK3XS31zWNKismsfDSaleNZWT3Ky3MdzKJZkkGLSC4ZQhLhQRnxwf8E5vFF/+134Z8T6iPDknhzw9q9l4jvNdg8Va2moeIby101LWM3GhNu0tLtpkV31JJDM8MYh8obmkqD4vfsnfFL9pv4iaF49/wCEe8DaNqHiDQtHe11LWdcvR4h+Dl4jO98dHRbMrO06SIkmZLIy+SEnEsWIl4ope6r3fNZ9mrL0teXMltZKOrvzS7Lz5ZNr7PzTu9Ot/d5X11b0+zH374F/tW/8NAeP/EWnaR4B8bWvhjQL+/0pPGN3PpP9japd2V0bS4ht0ivpL3ImSUBpLWNP3L/N90N6zXy78CP2MdV+Hv7WV743PgD4LeAYYptSNxrvghHg1bx3FdSFok1O3azj8nyvkkJ+13QeVSwEYbaPqKpj8EX1tr6/15L06vR/HK219PTp6+ut9/JFFFFABRRRQAUUUUAFFFFABRRRQAUUUUAFFFFABRRRQAUUUUAFFFFABRRRQAUUUUAFFFFABRRRQAUUUUAFFFFABRRUd5eRafaSzzyJDBAhkkkc4VFAyST2AFKUlFc0thpNuyJKK/K3xp/wUl1vWPh78U/ESah8XdHtPiz4W1+48LzX/hLxBoem+GZbKCaTSTY31zaRWxkvdPR7lzBO376IbdwO6vVP2ff+Cgfi3wt+zv8AHrWNSEF7dfBv/hJtTtrHxBcySX+uoNZ1IWl6twJXEWmRrbSWoUxmQNbS/wCqSJBLSjLlUmtWr26q3T19L99rtJ6S5V3t/wAH08/Lva/39RX5nftw/tYfFnRPhx4j8N6v4w0uHxX4D1nVLGfXvAi3mg2mpxS+CL/U4Fa3a7uJIpYZWjbBuJATHBKNhYKvuf7L/wC0/deOvj/4OtJpImvvHTeO/t8Q1bUrmGFND1m206AwW8ty9vASm3zNsYy5coEDSAtRu0l1X6c35b9vMTfuxkuv/B/y0/Q+vqK+R/FX7UHjbT/ib4n8H+EpfDGka/4i+LK+DdM1fxCl/q2n6bEvhiDVnkaz+2RGR38qSJILea2jzJ5pDOJPN8z+BH/BTT4z/Ef9pb/hHrrw98ONf8F+FvFR+H/iXWvDV/pxsr3VY7E3Es1pcXGtJeJKGIB00aXcOvlTAXkhUsscyspPS6Uvk1F39LzitbatdLtVNOF7+f4OX6Qk7dovyv8AoJRX5zeLv+Clfx60jwt8H7jSF+DnifWf2j7VNT8HaFo1mp1rw7CtrJfTRyW1/rdlBrCrCI4WuI7rT/LlOfIl3rGOi/Z2/br8efEH9sbwto2txaf4fHxD8GeG7ydpdTh1bQLO9WTW5Lqysfsl5JF9tvIbZnjdJZI1jtH3PM0SRyaezlfllo72+et/uaa838N7q8zfLfrZX+V1b7739L3sfe9Ffmf4F/4KPfGbw18Q7nwr4c8OweKtE8KeIr268S6prl7p26W0vfFurWFvCt3fa1ZPZrDFaeXEUtL8SMY4gkW1Q/078G/jZ8Zfif8AAH4l+NYx8P77UbDUtc0/wfoVrpF5CxOmale2gW7uGu2857hbeLHlxRCJixzICAubklD2ktEr/h/WhVnzumt7pfN3/RXfY+k6K+Gfir/wU28e+K/A2ha18HfDen+JLH4leLU8M+Cbp9OinnmSDS5b69uJLa91PS4pj50E1skf2uBlMMkn73AiPT/Gz47fE74nfsAfCvxhoeqaB4B8a+JvFXhSHVGhKa3YhZ9YtYJoo3sb8RtFIzAsqXUimIyRF2LGQWoPnUHo3KEf/A2rP0V1fqRzLddpP/wG9166M+v6K/Nr9o39sHxfL8EvGNz4W1638P8AjLxN4a+Jdw14uoareRaaNA1SDT4ZLW2N8IraQxdWTaUmJdAoMiPqftQft7+Lv2b/AA54t8UGTw/rfjnwj4vbwdDEbzV7XSNREHg19aaRtPW+eKN2nd+SHxF5eS8iJJSgnJK27V//ACdQ09JNLW34M0cJXtb+b/yVXd/kn925+iNeXfFbw/dwfG/4Z6k2uapNZzeIpok0p47b7JA39i6l+8VhEJ93B+9Ky/Ofl6Yyf2R/iv438aa38R/DPxAvPCuq694D163sI9S8PaTcaVZ3ttcabZ3sZNtPdXTpIjXEkZPnMGCKwC7io8q/4LTeM9Y+H37Kmi6voOq6lomrWnii28i90+6e2uId1rdo22RCGXKsynB5DEdDXXgcG8TiaWGi7Oo4pPtzW/K+pw47GRw2FqYtq6hFy9Uk3+Pn8z68or8AP+Gy/i//ANFW+JP/AIU17/8AHKP+Gy/i/wD9FW+JP/hTXv8A8cr9K/4hVi/+f8fuZ+Zf8RZwn/PiX3o/f+ivwA/4bL+L/wD0Vb4k/wDhTXv/AMco/wCGy/i//wBFW+JP/hTXv/xyj/iFWL/5/wAfuYf8RZwn/PiX3o/f+ivwA/4bL+L/AP0Vb4k/+FNe/wDxyj/hsv4v/wDRVviT/wCFNe//AByj/iFWL/5/x+5h/wARZwn/AD4l96P3/or8AP8Ahsv4v/8ARVviT/4U17/8co/4bL+L/wD0Vb4k/wDhTXv/AMco/wCIVYv/AJ/x+5h/xFnCf8+Jfej9/wCivwA/4bL+L/8A0Vb4k/8AhTXv/wAco/4bL+L/AP0Vb4k/+FNe/wDxyj/iFWL/AOf8fuYf8RZwn/PiX3o/f+ivwA/4bL+L/wD0Vb4k/wDhTXv/AMco/wCGy/i//wBFW+JP/hTXv/xyj/iFWL/5/wAfuYf8RZwn/PiX3o/f+ivwA/4bL+L/AP0Vb4k/+FNe/wDxyj/hsv4v/wDRVviT/wCFNe//AByj/iFWL/5/x+5h/wARZwn/AD4l96P3/or8AP8Ahsv4v/8ARVviT/4U17/8co/4bL+L/wD0Vb4k/wDhTXv/AMco/wCIVYv/AJ/x+5h/xFnCf8+Jfej9/wCivwA/4bL+L/8A0Vb4k/8AhTXv/wAco/4bL+L/AP0Vb4k/+FNe/wDxyj/iFWL/AOf8fuYf8RZwn/PiX3o/f+ivwA/4bL+L/wD0Vb4k/wDhTXv/AMco/wCGy/i//wBFW+JP/hTXv/xyj/iFWL/5/wAfuYf8RZwn/PiX3o/f+ivwA/4bL+L/AP0Vb4k/+FNe/wDxyj/hsv4v/wDRVviT/wCFNe//AByj/iFWL/5/x+5h/wARZwn/AD4l96P3/or8AP8Ahsv4v/8ARVviT/4U17/8co/4bL+L/wD0Vb4k/wDhTXv/AMco/wCIVYv/AJ/x+5h/xFnCf8+Jfej9/wCivwA/4bL+L/8A0Vb4k/8AhTXv/wAco/4bL+L/AP0Vb4k/+FNe/wDxyj/iFWL/AOf8fuYf8RZwn/PiX3o/f+ivwA/4bL+L/wD0Vb4k/wDhTXv/AMco/wCGy/i//wBFW+JP/hTXv/xyj/iFWL/5/wAfuYf8RZwn/PiX3o/f+ivwA/4bL+L/AP0Vb4k/+FNe/wDxyj/hsv4v/wDRVviT/wCFNe//AByj/iFWL/5/x+5h/wARZwn/AD4l96P3/or8AP8Ahsv4v/8ARVviT/4U17/8co/4bL+L/wD0Vb4k/wDhTXv/AMco/wCIVYv/AJ/x+5h/xFnCf8+Jfej9/wCivwA/4bL+L/8A0Vb4k/8AhTXv/wAco/4bL+L/AP0Vb4k/+FNe/wDxyj/iFWL/AOf8fuYf8RZwn/PiX3o/f+ivwA/4bL+L/wD0Vb4k/wDhTXv/AMco/wCGy/i//wBFW+JP/hTXv/xyj/iFWL/5/wAfuYf8RZwn/PiX3o/f+ivwA/4bL+L/AP0Vb4k/+FNe/wDxyj/hsv4v/wDRVviT/wCFNe//AByj/iFWL/5/x+5h/wARZwn/AD4l96P3/or8AP8Ahsv4v/8ARVviT/4U17/8cr7/AP8Aghh8ZfGHxc/4Wj/wlfivxJ4n/s/+yfsv9ranPe/Zt/23fs8xm27ti5x12jPQV5Od+H+Iy3BTxs6qko20SfVpfqetkfiFh8zx0MDToyi5X1bXRN/ofoBRXzd/wVH/AGh/EPwC/ZmvF8LWvjKLWfEwn05de8P+FtQ8QN4WiFtLLJevFZwTOjBY/Lid18tZpY2c7Fevn2y8a+LPGOpfDb4t32oar4m+HvhjwN4VutR0qL4l+JPCniHS7uWeXz7+70SGFU1M3B8oJHftGkiW0uC4c1+f0v3kpLpFxTf+JSf/ALb1stdz9CqtU0m92pNL/C4r/wBub72i9NVf9E6K+Xf+Cl/wotvipongvQ7DX/iX4d8a+ONaj8K6Hf8Ahbx1rPh5NLSRJLq8vpIbK7hgneCztbmSP7QkgMixpghyp8lPiLXtF/bjh8QR+KPG3/CG+HviHZeADLJ4yvpmMj6TCiaXJoLStZz27yzrctqshN/vYjyPIQXIKXvzVPq3b8Yx/OcfLdJuSUW637uHO9rX+5Sf5Qn913aOq+/KKKKACiiigAooooAKKKKACiiigAooooAKKKKACiiigAooooAKKKKACiiigAooooAKKKKACiiigAqpruhWPinRLzTNTs7XUdN1GB7a7tLqFZoLqJ1KvG6MCrKykgqQQQSDVuigE2ndGD8QvhX4Y+LfhJ9A8V+HNB8T6FI8cj6dq2nxXto7RsGjYxSKyEqwBBxwQCKrWXwU8G6bc+db+EvDNvL9nvLPfHpcCt5F5MJ7uLIXOyeYCSVekjgMwJ5rp6KPL+tVZ/etPQNtun6ar7nqee+H/wBkn4U+E/h3aeENK+GXw+03wnp8lxNa6JaeHbOHTrZ7iOSKdkt1jEatJHLKjkLlllcHIYg3PCn7Nfw68B/ErVPGeh+APBWjeMNcZ31LXbHQ7W31LUGfbuM1wiCSQnaudzHO0eldtRTu7367fL+kKytY8l/aq/ZN0P8AaP8A2evHfgeLSPAlvJ47Cy3s2u+GV1ixnulESrdXFqssBuJUSGIIxlUqYojkhAtX/h7+yF8Nvh5rnhfXrXwH4FHjHwjocHh3TvEcHhqxtNRtLKKIxi3hkiiUwQYZ8QxbY1DkBQOK9LopR929utvwTS9NG16Dl71r9L/i0/zSfk9t2eVX37CfwQ1PT/Fdpc/Bv4VXFr48u47/AMTQy+ErB4/EVxHI0sc14pixcyLI7urS7iGdmBySa6pfgT4IWK2QeDfCoSzSwit1Gk2+IEsHMliqDZ8otnZmhA/1TElNpNdXRQtNF5fht93TsEved5f1ff7zgtX/AGVvhh4g8T+Htbv/AIb+Ar3WvCN5PqGhX9x4ftJLrRbmebz557aQxloZJJv3jvGQzP8AMSTzXXeHfC+meD9ONnpOnWOl2jTzXJgtLdIIzLNI0ssm1QBveR3dm6szsTkkmr9FGystg3d3ucP4m/Zm+G/jT4St4B1j4feCNW8CtJ5reHL3QrWfSS/mmfcbVkMWfNJkzt++S3XmtLxP8FfBvjb4ZL4K1nwl4Z1fwakMFuug3ulwXGmLFAyNAgtnUxbY2jjKDbhSikYwK6avEvFn7eHhXw54w1TwvZ6P4o8ReM7HxH/wjNn4d0uC3fUNYlWzs7ye5hEk6RpaQQXsJlnuJIkRiEyXkhWUhrLkju9fxST+TaQf3u34bv8ARv5HUp+yH8J4/EniTWV+F/w7XWPGcE9r4gvh4bs/tOuwzoEmjupPL3TpIoCushYMAAciqd3+xD8F7/W49Sn+EPwvm1GLTY9Gju5PCti06WMcRhjtQ5i3CBYiY1jztCEqBjitW1/ai+Gd94s8U6DD8RPAs2ueBYPtPiTTk1+1a78PRYz5l5EJN9uuCDukCjmn/Df9pr4b/GPRrDUfCHxB8EeKtP1S/l0qyutH121voby8iiaaW2jeJ2V5kiVnaNSWVVLEAAmiOyceiTXpqk/TVperQPqn6P1er/K/yv0Op0rwtpmhalqF5Y6dYWd5q8qTX88Fukcl7IkaxI8rAAuyxoiAtkhUUDgAV5V+0Kvhz4l/E34d+Ddc0Rtatm8RST3VtqehTTaXcKuj6iyjzZYjbSMG2MEDFgVzj5TjS+G/7Zvw2+L3x51n4ceGvFeh634l0PQbHxJNFZalbXCzWd28qxvGEkLsF8tGY7doW5tzuPmADnv26/j1o/7MXhvwJ441621K70nRPFH7+LT40kuH83TNQgXaruin5pFJyw4B6nitsPTq1KsIUb8zaUbd72Vvnp6mOJqUqdKcq9lGKvK+yVr6+VtfQ6r/AIY1+EH/AESn4bf+EzZf/G6P+GNfhB/0Sn4bf+EzZf8Axuvm3/h/T8IP+hc+JP8A4L7L/wCS6P8Ah/T8IP8AoXPiT/4L7L/5Lr6v+wOJP+fdT73/AJnyX+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uk+Hvwa8IfCP7X/wAIp4U8N+GP7Q2fav7J0yGy+07N2zf5aru272xnpuOOpr5J/wCH9Pwg/wChc+JP/gvsv/kuj/h/T8IP+hc+JP8A4L7L/wCS6ipw5xFUjyTpVGuzf/BLp8S8OU5c9OrTT7pW/Q+1dR0631jT57S7ghurW6jaGaGZA8cyMMMrKeCCCQQeCDXGa1+zF8NfEnjTwx4k1D4e+B7/AMReCYVt/Duq3Og2st7oES8KlpMyF7dR2EZUCvl3/h/T8IP+hc+JP/gvsv8A5Lo/4f0/CD/oXPiT/wCC+y/+S65VwfnSfMsPK/8AX+b+9nU+Mskas8TH+v8AhkfVvgr4F+F/AdvAtppFlLLZ6zqWvWs89vG8tneahPPNdSRNtHllzczKSuCVchicsTC/7OHw8k+NKfEhvAfgxviJHb/ZF8UnRLY60sOwp5QvNnnbNhK7d+MEjGK+c/hn/wAFrPhZ8VfiR4f8L6foHxAhv/EmpW2l20lxY2iwpLPKsSFytyxChmGSATjOAelfYFeXmGVYvAzjHF03Bva/3f8AAPVy/NsHj4ynhKimr62776+d9fUKK8+8f/tU/D34W+Jtf0bX/FWm6bqnhbw43i7V7eQsX0/Sldo/tUm0EBS6Oqr95yjbVODU3wg/aQ8KfHTwZqOueHpdcaHR5Ghv7HUfD+oaVq1k6oJAkun3UEV2jNGyugaIGRXVk3BgT5101zdN/ldq/wB6a9U0ejrfl6/8BP8AJp+jTO7or550/wD4Kk/By9l1+CW9+IGl6h4bhsZ7zTdW+G3iXTNRkF9O9vZrb2lxYRz3Uk0scqpHAkjt5UhC4RiPWvgt8bvDf7QfgOLxJ4VvLq70yS4ntHW70+5068tJ4ZGimgntbmOOeCVHUho5Y0cdxyKaTewm0nZ7/wBM6yiiigYUUUUAFFFFABRRRQAUUUUAFFFFABRRRQAUUUUAFFFFABRRRQAUUUUAFFFFABRRRQAUUUUAFFFFABRRRQAUUUUAFFFFABXyD4h/4J5eI/DH7RXjf42eBbvw1pvxW1PxdBqNhPc3EyWuveH/ALBp1rdaLqLiF2jRntZpomiSTyZhFIA26WNvr6iiPuz9ot7W/FP/ANtSa2aundNg9YuD2f8Ak1+uj3Ts1qkfBfi3/gmd8SfHHg/xZ4Uun+G9ro1po3jjT/DepRXl1Je67J4lvPtbDUIjahbSOA/K/lyXRuGCSYh2+WfQfiX+x78SdL+Nt34/8EjwJqN9D49tvFNppOsapdadBdW//CL/ANhzCSeK1nMUyuRIoEUgdIlUtGWyn0tZfFDw1qXjm58MW/iLQp/EtnG0txpMd/E19AirCzM8IbeoC3EBJI4E8Z/jXO7SteCXS1vVXu/xXS3lZj5nqn5/Lm3/AMz5b/YI/ZB8ffsreIdLj8R3PhTWNPHw18P+Gb+/sb6dbkapps18ZDHbtbqjW0qXu4SGVXVo9vlEHcLn/BUn4C6x+078GPCngfQbnTbTVtb8UR+RLqEjx26eVYX07bmRHYfLGwGFPJHQc19MV5d8VrTW1+N/wzmm1DS30FvEUywWaafIl3HL/YupZZrgzFGXhvlEKn5h83B3ddDGVKOIhiofFGXMvVO60/rQ5sXhoYmjUoVfhmuV+jjy/l+J+cf/AA4W+L//AEMfw2/8GF7/APIlH/Dhb4v/APQx/Db/AMGF7/8AIlfrbRX2f/ESM6/mj/4CfE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X/wAAP+CKfxT+FXx38FeKNQ1/4fzWHhvXrHVLmO3vrtpniguI5XCBrZQWKqcAkDOMkda/UCiivnc6z/F5rONTFtNxVlZWPo8j4eweU05U8GnaTu7u58Aa1/wTt+Ldr8e/ivrOvap4T+JXhz4geDtYhnNhpMvhrWb67mu45LKyF8+o3KxyW8UUKRTi1EQW3QFQxZz6N+xB4Z8a/BXxj4g8Q/Eaz+J11rHxf8S2ujaaviq50K61qxtrLSp5Vub8aQUsIUZobhFS0EhCmBpPnkmZPrmivEpLkhGmtVFWXkuZy+/Vr0te7Vz3JrmnKo95O/z5VH7tE7d/LQ+WXsfjB8BfgF8QvGHhz4e3Pjf4wePfGV3c/wBmre6fjT9O+1GzsZj513bQyx2+mQW8v2YXUTSys6mSEyO8fpn7Fnha48KfBCOPUfC3jbwtrd7f3N9q48XXGlz6xq17K++a9mbTbm4tR5rH5UjcLGipGscaIiD1qiiHupryS9EraL7ru+73vaNifvb92/m76/i0rWstFu7lFFFABRRRQAUUUUAFFFFABRRRQAUUUUAFFFFABRRRQAUUUUAFFFFABRRRQAUUUUAFFFFABRRRQAUUUUAFFFFABRRRQAUUUUAFfI13+y7ob/8ABSSCH/hKPjGLCXwvL4sbTV+K3igaadQXU4gG+yDUPIEO1iv2YJ5G07fLxxX1zVE+GNNPiUaz/Z9j/bC2xshfeQv2kQFg5i8zG7ZuAbbnGQDjNEPdrQq/y834xkl90mpfLvYJ+9SlT78v4STf3pNfPsfFvgb4zeIdR0j4RQHxXrM97e/Fbx9puoRnU5WlntrNfEflQSjdlo4DFa7Ub5YzHDgDateW/Cfwl8RvAf8AwR58efEPVZ/EumeK/EPwwtr7TNZX45eKvE1zfyS2Yla6Md9HGmkTlmU5svMK72AfCLu+/wDQv2cfh54X+Kmt+OtN8B+DNO8beJYPsuseIbXRLaLVdViwg8u4uVQSypiOMbXYj5F9BWnqfwm8K618MpPBV54Z8P3fg2aw/sqTQZtOhk0x7PZ5f2Y2xXyjDs+Xy9u3HGMULSM+8lFelua/yd109U9An70tNEm3+N181/lZrU8//Yt+EPiD4OfDK+svEulS6Nqd1qDz/Z2+KWvfENfL2Iqst9rEUU8WcHMKJ5YxuBJdsfP/APwcBfEHXvhZ+wla694Y1vV/DmuWPiiy+zajpd5JZ3dvviuI32SxkOu5GZTg8hiDwa+qvgj+zX8Ov2Z9EvNM+HHgDwV8P9O1GcXV3aeGtDtdKgupQoUSOkCIrPtAG4gnAArzX9s7wD8Of2ptZ8EfCjxi+l+ILXUPEX2nVNATVGgu/Ki0u/mjkYQyJMiiRYTkEA5AOQ2DnjYyq0pwg9XGy9bW8/66dD0+H8XRwWZYfF4mPNCnUjKSSTvFSTas7J3XR/N9T+fH/h4J8ev+i3fF3/wsdR/+PUf8PBPj1/0W74u/+FjqP/x6v3T/AOHEH7Kf/RK//Ll1j/5Lo/4cQfsp/wDRK/8Ay5dY/wDkuvif9Xcx/wCfq/8AApf5H9Nf8Rm4N/6AZ/8Agql/8mfhZ/w8E+PX/Rbvi7/4WOo//HqP+Hgnx6/6Ld8Xf/Cx1H/49X7p/wDDiD9lP/olf/ly6x/8l0f8OIP2U/8Aolf/AJcusf8AyXR/q7mP/P1f+BS/yD/iM3Bv/QDP/wAFUv8A5M/Cz/h4J8ev+i3fF3/wsdR/+PUf8PBPj1/0W74u/wDhY6j/APHq/dP/AIcQfsp/9Er/APLl1j/5Lo/4cQfsp/8ARK//AC5dY/8Akuj/AFdzH/n6v/Apf5B/xGbg3/oBn/4Kpf8AyZ+Fn/DwT49f9Fu+Lv8A4WOo/wDx6j/h4J8ev+i3fF3/AMLHUf8A49X7p/8ADiD9lP8A6JX/AOXLrH/yXR/w4g/ZT/6JX/5cusf/ACXR/q7mP/P1f+BS/wAg/wCIzcG/9AM//BVL/wCTPws/4eCfHr/ot3xd/wDCx1H/AOPUf8PBPj1/0W74u/8AhY6j/wDHq/dP/hxB+yn/ANEr/wDLl1j/AOS6P+HEH7Kf/RK//Ll1j/5Lo/1dzH/n6v8AwKX+Qf8AEZuDf+gGf/gql/8AJn4Wf8PBPj1/0W74u/8AhY6j/wDHqP8Ah4J8ev8Aot3xd/8ACx1H/wCPV+6f/DiD9lP/AKJX/wCXLrH/AMl0f8OIP2U/+iV/+XLrH/yXR/q7mP8Az9X/AIFL/IP+IzcG/wDQDP8A8FUv/kz8LP8Ah4J8ev8Aot3xd/8ACx1H/wCPUf8ADwT49f8ARbvi7/4WOo//AB6v3T/4cQfsp/8ARK//AC5dY/8Akuj/AIcQfsp/9Er/APLl1j/5Lo/1dzH/AJ+r/wACl/kH/EZuDf8AoBn/AOCqX/yZ+Fn/AA8E+PX/AEW74u/+FjqP/wAeo/4eCfHr/ot3xd/8LHUf/j1fun/w4g/ZT/6JX/5cusf/ACXR/wAOIP2U/wDolf8A5cusf/JdH+ruY/8AP1f+BS/yD/iM3Bv/AEAz/wDBVL/5M/Cz/h4J8ev+i3fF3/wsdR/+PUf8PBPj1/0W74u/+FjqP/x6v3T/AOHEH7Kf/RK//Ll1j/5Lo/4cQfsp/wDRK/8Ay5dY/wDkuj/V3Mf+fq/8Cl/kH/EZuDf+gGf/AIKpf/Jn4Wf8PBPj1/0W74u/+FjqP/x6j/h4J8ev+i3fF3/wsdR/+PV+6f8Aw4g/ZT/6JX/5cusf/JdH/DiD9lP/AKJX/wCXLrH/AMl0f6u5j/z9X/gUv8g/4jNwb/0Az/8ABVL/AOTPws/4eCfHr/ot3xd/8LHUf/j1H/DwT49f9Fu+Lv8A4WOo/wDx6v3T/wCHEH7Kf/RK/wDy5dY/+S6P+HEH7Kf/AESv/wAuXWP/AJLo/wBXcx/5+r/wKX+Qf8Rm4N/6AZ/+CqX/AMmfhZ/w8E+PX/Rbvi7/AOFjqP8A8eo/4eCfHr/ot3xd/wDCx1H/AOPV+6f/AA4g/ZT/AOiV/wDly6x/8l0f8OIP2U/+iV/+XLrH/wAl0f6u5j/z9X/gUv8AIP8AiM3Bv/QDP/wVS/8Akz8LP+Hgnx6/6Ld8Xf8AwsdR/wDj1H/DwT49f9Fu+Lv/AIWOo/8Ax6v3T/4cQfsp/wDRK/8Ay5dY/wDkuj/hxB+yn/0Sv/y5dY/+S6P9Xcx/5+r/AMCl/kH/ABGbg3/oBn/4Kpf/ACZ+Fn/DwT49f9Fu+Lv/AIWOo/8Ax6j/AIeCfHr/AKLd8Xf/AAsdR/8Aj1fun/w4g/ZT/wCiV/8Aly6x/wDJdH/DiD9lP/olf/ly6x/8l0f6u5j/AM/V/wCBS/yD/iM3Bv8A0Az/APBVL/5M/Cz/AIeCfHr/AKLd8Xf/AAsdR/8Aj1H/AA8E+PX/AEW74u/+FjqP/wAer90/+HEH7Kf/AESv/wAuXWP/AJLo/wCHEH7Kf/RK/wDy5dY/+S6P9Xcx/wCfq/8AApf5B/xGbg3/AKAZ/wDgql/8mfhZ/wAPBPj1/wBFu+Lv/hY6j/8AHqP+Hgnx6/6Ld8Xf/Cx1H/49X7p/8OIP2U/+iV/+XLrH/wAl0f8ADiD9lP8A6JX/AOXLrH/yXR/q7mP/AD9X/gUv8g/4jNwb/wBAM/8AwVS/+TPws/4eCfHr/ot3xd/8LHUf/j1H/DwT49f9Fu+Lv/hY6j/8er90/wDhxB+yn/0Sv/y5dY/+S6P+HEH7Kf8A0Sv/AMuXWP8A5Lo/1dzH/n6v/Apf5B/xGbg3/oBn/wCCqX/yZ+Fn/DwT49f9Fu+Lv/hY6j/8eo/4eCfHr/ot3xd/8LHUf/j1fun/AMOIP2U/+iV/+XLrH/yXR/w4g/ZT/wCiV/8Aly6x/wDJdH+ruY/8/V/4FL/IP+IzcG/9AM//AAVS/wDkz8LP+Hgnx6/6Ld8Xf/Cx1H/49R/w8E+PX/Rbvi7/AOFjqP8A8er90/8AhxB+yn/0Sv8A8uXWP/kuj/hxB+yn/wBEr/8ALl1j/wCS6P8AV3Mf+fq/8Cl/kH/EZuDf+gGf/gql/wDJn4Wf8PBPj1/0W74u/wDhY6j/APHqP+Hgnx6/6Ld8Xf8AwsdR/wDj1fun/wAOIP2U/wDolf8A5cusf/JdH/DiD9lP/olf/ly6x/8AJdH+ruY/8/V/4FL/ACD/AIjNwb/0Az/8FUv/AJM/Cz/h4J8ev+i3fF3/AMLHUf8A49R/w8E+PX/Rbvi7/wCFjqP/AMer90/+HEH7Kf8A0Sv/AMuXWP8A5Lo/4cQfsp/9Er/8uXWP/kuj/V3Mf+fq/wDApf5B/wARm4N/6AZ/+CqX/wAmfhZ/w8E+PX/Rbvi7/wCFjqP/AMeo/wCHgnx6/wCi3fF3/wALHUf/AI9X7p/8OIP2U/8Aolf/AJcusf8AyXR/w4g/ZT/6JX/5cusf/JdH+ruY/wDP1f8AgUv8g/4jNwb/ANAM/wDwVS/+TPws/wCHgnx6/wCi3fF3/wALHUf/AI9R/wAPBPj1/wBFu+Lv/hY6j/8AHq/dP/hxB+yn/wBEr/8ALl1j/wCS6P8AhxB+yn/0Sv8A8uXWP/kuj/V3Mf8An6v/AAKX+Qf8Rm4N/wCgGf8A4Kpf/Jn4Wxf8FB/j3FIrD42/FzKkEbvF+oEfiDLg1/UbXyIv/BCH9lNTn/hVfT18S6x/8lV9d17uS5dicLz/AFiXNe1tW9r90flHidxnk2f/AFb+yKEqXs+fmvGEb83Jb4ZO9rPfvofEnhD9rTxd+zX8SPiJ4q/aF1X4o+EfDVsviC/0Sw1JPCsnhOXTrO4aSA2Ulkp1Y3QskR2F66xlpZQNxVCOy/4Jj/txf8NZfBn4heJ9e8beAfEE/hvxTfRzf8Izqtrf2Ohaf5UU0EBngZhL5aM4MxP71kdlwuFX174a/sieA/hH8R9R8U6Fp2rQanqMtxOIbnX9QvdO06S4kMlw1lYzzva2RldmZzaxRbyx3Zyavp8ANL0bxDY3+hXWo6CB4nn8U6rDa3s+zW7iazmtXSYeZtMZMkcnlkFA8CEKGAYe3T5oqz/k5V1tLmi+Z7c2iavo+nVs/KZ+87r+dy9VyyXKu3vNaarr0SPin4Lf8FxPCHirR/jj451L4ifDC+8MaK2jN4K0iDxHYxfZIr7fb2/9oXO8+Q8s/lPMZcLarJsYbo3LfS//AATL/aNuf2qf2MfCni/UfF/hnxxrdw95a6pqugSQtYy3EV1KhWMRMyooQJhSS20qSSTk+v6H8N9F8N+N9d8R2Vl5Os+Jltk1K486RvtIt1ZIflLFV2q7D5QM55zR8N/hvovwj8HWugeHrL+z9IsnleGDzpJdhlleV/mdmY5d2PJ4zgcACqVlf5fh+u93pfTtrPvXT9fx/wAunz36blFFFBQUUUUAFFFFABRRRQAUUUUAFFFFABRRRQAUUUUAFFFFABRRRQAUUUUAFFFFABRRRQBxvwp+OWifFz4d3nii0+0abpNhqGp6dcPqPlw+U2n3k9pPIxDsoj328jBifuEEhTkDl7H9uH4YeJLHwbqHhvxfoHjLw/431a70az13w9qtpqOlW01tY3N7MZriOUoqrFayA4LEMVyACSPD0/ZU+NfiL9nT4nfBXVdD+FVj4O8Zv4pax8UQeLb+9v1Gp3t5d24n0ttLij2g3KRyqt6flDFS2QK5r4q/8E0viT+0lPN4j8R3vgbwP4o1TxkniubT9B1O91LTdPa08Oy6XZh5Wt7VtQWSfyHuIZYYY3t90B8wLudX0v0sn+OunV2v7uj+TKsruPnJfcvd+/vqum59Y6d+1Z8LtX+ImneELT4keAbrxZq+mLrVhokPiC0fUb2waMyrdxW4k8x4DGC4kVSpUE5xzXD+O/8Agpn8B/AvgO58Sf8AC1vh9rOk2Gv6b4avptK8S2F0unXl9OsMKTsJgsWAXlbcQRFDKwB24r5/1v8A4J+fGvx5+2d4f+I+sTeBbKw0/wAUx+JLr+z/ABrqyRCKTw3Lpk9mulR2MNlNKlzM7LqFwZLqWDbEWhRFiGun/BOf4g+Evht4QttEl8C3OseEvB/w/wBFW1n1G5s7O9u/DurvezqZktZGSFo3ZYn8pm3McxqDmtacYuUed2XNBPyTbcv/AAFLl21k7rS14lpF8urtddLu9kvL+fyj7rtK7X1b4T/aK+H/AI9+J+t+CdC8deDta8Z+GoxLq+gWGtW1zqmlIdoDXFsjmWIHenLqPvL6itK8+LPhbT7Wae48S+H4IbbUP7Imkk1GFVivcA/ZWJbAmwR+7PzcjivkT9l/9gX4p/Cz9vCD4k+JLzww3h+yg8WWTNY+LdTuG1GPVNStby0kj0g2sOnaa0cdvsmFtueeT99LLNIS1bP7YH/BNTXP2oPiH48gtvEml6L4E8Z+GrqYWflyNcW/iqSyfTE1EiMITF9gcIwWZX3xqVwfmGLbVOEurTuvNN/nFXXW7S30LSTm09r2Xpt/6V1/lu/M+l/g58d/A/7RPhD/AISD4f8AjLwr460ATvanUvD2rW+p2YmQAtH5sDsm8BlyucjcPWvOfiJ/wUk+Bvw58C3niOX4oeBNU0rS/Etj4S1GbTfEVjcLpeo3VysCw3DecFhaPLySK5DLHDK207cVz37Dn7JPiD4J+BPHi+KrHTNB1zxvcR+Yth498Q+N5VjjtEt1kk1HWmEzvnftjjhiSNAi5kIL1434T/4J2fF3Sfh5pIuLf4U23iDwFpHgvwzoNnp+r3sdj4gtPD+rrfG6u5zY77N5k3qltHDcrCxf9/IJCU1il7eMHpG8Lvyb95/KyVt/ev8AYknmm3Scvta2XnpZfi23t7tvtRa+nfiV+3B8MPhvp3xCH/CYeHvEHiD4X6PLrviLw1o2rWl1rmn20cYkzJaeaHj3KybTJsU7155FMsf25/hfa/DOx8W+JvF+gfD/AEfVNfv/AA1YyeLNVtNK+231pd3Fo8URkl2uzPbSMiqxYpglQcgfJZ/4JH+ORcfE7T/O8N3Fvrmm+LYvD+u3/j/xPfSST65O8yxto0rHTdNSLzXSWW3W4afy43EcDMwq78af+CVfj7xX4c8Ovp0/h3XL6w/4TLTrzS5fH/iTwlZNaa5rDahFcNcaRsmuvLRY45bGVVil3tieMxqz568kHbVrX8dPK7SjrtfmeiKdrvXZvp0018+r03tyrU+2NL+O3gjXPineeBrLxl4Vu/G2nW7Xd34fg1a3k1W1hXy8ySWwfzVQedDlioH71P7wz5v+3X8etH/Zi8N+BPHGvW2pXek6J4o/fxafGklw/m6ZqEC7Vd0U/NIpOWHAPU8Vpfsm/s1T/s6ar8Rnl/shoPFmv2uo2TWXmlxbQaPp1gqzGXc+4PZyEAySnYyZcsTjzb/grx8IvEXx4/Z28O+FPCmn/wBq6/qviiH7La+fFB5vl2d5K/zyMqDCIx5YZxgckCvRy+jh54uhTrS9yThzPaydub0tez16XPPzGtiKeCrVaEf3ijJxW+qTt63fl5HHf8P6fhB/0LnxJ/8ABfZf/JdH/D+n4Qf9C58Sf/BfZf8AyXXxJ/w6J/aH/wCiff8Ald0z/wCSKP8Ah0T+0P8A9E+/8rumf/JFfr3+rPCH/QRH/wAGx/zPx3/WjjH/AKB5f+Cpf5H23/w/p+EH/QufEn/wX2X/AMl0f8P6fhB/0LnxJ/8ABfZf/JdfEn/Don9of/on3/ld0z/5Io/4dE/tD/8ARPv/ACu6Z/8AJFH+rPCH/QRH/wAGx/zD/WjjH/oHl/4Kl/kfbf8Aw/p+EH/QufEn/wAF9l/8l0f8P6fhB/0LnxJ/8F9l/wDJdfEn/Don9of/AKJ9/wCV3TP/AJIo/wCHRP7Q/wD0T7/yu6Z/8kUf6s8If9BEf/Bsf8w/1o4x/wCgeX/gqX+R9t/8P6fhB/0LnxJ/8F9l/wDJdH/D+n4Qf9C58Sf/AAX2X/yXXxJ/w6J/aH/6J9/5XdM/+SKP+HRP7Q//AET7/wArumf/ACRR/qzwh/0ER/8ABsf8w/1o4x/6B5f+Cpf5H23/AMP6fhB/0LnxJ/8ABfZf/JdH/D+n4Qf9C58Sf/BfZf8AyXXxJ/w6J/aH/wCiff8Ald0z/wCSKP8Ah0T+0P8A9E+/8rumf/JFH+rPCH/QRH/wbH/MP9aOMf8AoHl/4Kl/kfbf/D+n4Qf9C58Sf/BfZf8AyXR/w/p+EH/QufEn/wAF9l/8l18Sf8Oif2h/+iff+V3TP/kij/h0T+0P/wBE+/8AK7pn/wAkUf6s8If9BEf/AAbH/MP9aOMf+geX/gqX+R9t/wDD+n4Qf9C58Sf/AAX2X/yXR/w/p+EH/QufEn/wX2X/AMl18Sf8Oif2h/8Aon3/AJXdM/8Akij/AIdE/tD/APRPv/K7pn/yRR/qzwh/0ER/8Gx/zD/WjjH/AKB5f+Cpf5H23/w/p+EH/QufEn/wX2X/AMl0f8P6fhB/0LnxJ/8ABfZf/JdfEn/Don9of/on3/ld0z/5Io/4dE/tD/8ARPv/ACu6Z/8AJFH+rPCH/QRH/wAGx/zD/WjjH/oHl/4Kl/kfbf8Aw/p+EH/QufEn/wAF9l/8l0f8P6fhB/0LnxJ/8F9l/wDJdfEn/Don9of/AKJ9/wCV3TP/AJIo/wCHRP7Q/wD0T7/yu6Z/8kUf6s8If9BEf/Bsf8w/1o4x/wCgeX/gqX+R9t/8P6fhB/0LnxJ/8F9l/wDJdH/D+n4Qf9C58Sf/AAX2X/yXXxJ/w6J/aH/6J9/5XdM/+SKP+HRP7Q//AET7/wArumf/ACRR/qzwh/0ER/8ABsf8w/1o4x/6B5f+Cpf5H23/AMP6fhB/0LnxJ/8ABfZf/JdH/D+n4Qf9C58Sf/BfZf8AyXXxJ/w6J/aH/wCiff8Ald0z/wCSKP8Ah0T+0P8A9E+/8rumf/JFH+rPCH/QRH/wbH/MP9aOMf8AoHl/4Kl/kfbf/D+n4Qf9C58Sf/BfZf8AyXR/w/p+EH/QufEn/wAF9l/8l18Sf8Oif2h/+iff+V3TP/kij/h0T+0P/wBE+/8AK7pn/wAkUf6s8If9BEf/AAbH/MP9aOMf+geX/gqX+R9t/wDD+n4Qf9C58Sf/AAX2X/yXR/w/p+EH/QufEn/wX2X/AMl18Sf8Oif2h/8Aon3/AJXdM/8Akij/AIdE/tD/APRPv/K7pn/yRR/qzwh/0ER/8Gx/zD/WjjH/AKB5f+Cpf5H23/w/p+EH/QufEn/wX2X/AMl0f8P6fhB/0LnxJ/8ABfZf/JdfEn/Don9of/on3/ld0z/5Io/4dE/tD/8ARPv/ACu6Z/8AJFH+rPCH/QRH/wAGx/zD/WjjH/oHl/4Kl/kfbf8Aw/p+EH/QufEn/wAF9l/8l0f8P6fhB/0LnxJ/8F9l/wDJdfEn/Don9of/AKJ9/wCV3TP/AJIo/wCHRP7Q/wD0T7/yu6Z/8kUf6s8If9BEf/Bsf8w/1o4x/wCgeX/gqX+R9t/8P6fhB/0LnxJ/8F9l/wDJdH/D+n4Qf9C58Sf/AAX2X/yXXxJ/w6J/aH/6J9/5XdM/+SKP+HRP7Q//AET7/wArumf/ACRR/qzwh/0ER/8ABsf8w/1o4x/6B5f+Cpf5H23/AMP6fhB/0LnxJ/8ABfZf/JdH/D+n4Qf9C58Sf/BfZf8AyXXxJ/w6J/aH/wCiff8Ald0z/wCSKP8Ah0T+0P8A9E+/8rumf/JFH+rPCH/QRH/wbH/MP9aOMf8AoHl/4Kl/kfbf/D+n4Qf9C58Sf/BfZf8AyXR/w/p+EH/QufEn/wAF9l/8l18Sf8Oif2h/+iff+V3TP/kij/h0T+0P/wBE+/8AK7pn/wAkUf6s8If9BEf/AAbH/MP9aOMf+geX/gqX+R9t/wDD+n4Qf9C58Sf/AAX2X/yXR/w/p+EH/QufEn/wX2X/AMl18Sf8Oif2h/8Aon3/AJXdM/8Akij/AIdE/tD/APRPv/K7pn/yRR/qzwh/0ER/8Gx/zD/WjjH/AKB5f+Cpf5H23/w/p+EH/QufEn/wX2X/AMl0f8P6fhB/0LnxJ/8ABfZf/JdfEn/Don9of/on3/ld0z/5Io/4dE/tD/8ARPv/ACu6Z/8AJFH+rPCH/QRH/wAGx/zD/WjjH/oHl/4Kl/kfbf8Aw/p+EH/QufEn/wAF9l/8l0f8P6fhB/0LnxJ/8F9l/wDJdfEn/Don9of/AKJ9/wCV3TP/AJIo/wCHRP7Q/wD0T7/yu6Z/8kUf6s8If9BEf/Bsf8w/1o4x/wCgeX/gqX+R9t/8P6fhB/0LnxJ/8F9l/wDJdH/D+n4Qf9C58Sf/AAX2X/yXXxJ/w6J/aH/6J9/5XdM/+SKP+HRP7Q//AET7/wArumf/ACRR/qzwh/0ER/8ABsf8w/1o4x/6B5f+Cpf5H23/AMP6fhB/0LnxJ/8ABfZf/JdH/D+n4Qf9C58Sf/BfZf8AyXXxJ/w6J/aH/wCiff8Ald0z/wCSKP8Ah0T+0P8A9E+/8rumf/JFH+rPCH/QRH/wbH/MP9aOMf8AoHl/4Kl/kfbf/D+n4Qf9C58Sf/BfZf8AyXXcfs4/8Fbfhv8AtPfGTSPA+g6N41stW1oTG3l1Czto7ceVDJMwZkuHYfLG2PlPOK/Oz/h0T+0P/wBE+/8AK7pn/wAkV7d/wTm/4JzfGX4EftleD/Ffivwf/ZWgaV9t+1XX9rWM/l+ZY3ESfJFMznLyKOFOM5PFcOZ8PcLU8HVqYevFzUZOK9ondpO2l9deh3ZXxHxXVxtGniaElByipP2UlZNq7vbTTqfpp438Z6Z8OPBmr+IdaulsdH0Kym1G/uWVmFvBChkkchQWOFUnABJxwK8ol/4KB/Di2+E9r40nj+I9ro+oasmiWNvc/DbxJBq2o3TwmdVttOexF7OhjVm82KFo8I/zfI2Ow/ae+HsXxZ/Z18beGbjw2njGDXdFurGXQn1R9LGsK8TKbb7UoJh8wHbv6DPOBk18jXn7M2v6x8OLW61j4O/H3XPDmj+Jo9S8O+GZvi+Y/HvhmQ6fPbXF5Fqf9uFJIpTJsEH9qp5ccspVMkxN+O3d3/27b/wLX8NrbPV6H7M7Wj/29f7vd/HfutFZn1v49/aW8I/DD4N2XjvXrjW9O0LUhaC0gfw/qDatcy3TKsFummrAb03LM6j7OIPNByCgKnHC6/8A8FLfgx4W8AaJ4m1DxTqNppmuz3tvGknhvVPtun/YnEd7JfWn2b7Rp8NszIJ5ruOGOHzI/MZN655LU/jB8Y/g3+zenhPw74B134kfF3QtG0udzJe2DwRQXl1dQq8sl1f2/wBruLSC1LSxtPF9ofYFuP3jyx+O+N/2efiXF8PbbVPCvwf8daprni/wf4r8G69a+LNa8PxasmqavLZzLrl61teyWhs2eCQSJayPLFGII4bUogRKd+eXKrpXt0e10r7au0XLZOS3UZWKaTUOd2btfyT3flZO/K9XZq6bjf8AQSOQSxhlIZWGQQcginVmeCvD7eEvBuk6U073LaZZQ2hmc5aUxoq7j7nGfxrTq6iiptRd13MaUpSgpTVm1qgoooqDQKKKKACiiigAooooAKKKKACiiigAooooAKKKKACiiigAooooAKKp+Iry407w/fXFpD9pu4LeSSCH/nq4UlV/E4H418m/sT3GjaT8Ovh18S734veKvEHjb4l+Dp9b1Tw9qni57628SXaxQz3TWOnTSNHZ/Y5GeIpYRwoqy7ZlchCsOpGKlKWkYq7fqpNWXX4Xftp3KUXJxjHeW3ytfXpurd9ex9fUV+cXwt/4Kg/tCfEj4Kanr48A+DrPVvFOmaFrnge2uLnQ455rfUb3yjCloPEzNqTiHcYpJJtL8+WJ4xEj/IOR+GX7e3xT/ae/ad+HdpYeJtK8OSWN9Ba+L7E+Hdf0uW5lWw8Uu1pLpt5fILCZYrOJnQLOBcNG3n3cdvCXqpeEJza+C911VtJab+69G9rtWvclWf8AW99V/wCBK7Xo72P1Lor5H/4J7fHDXvGHhiyh1a6utUu7H4OeC9ekvr3ULu6mvbq6g1EyvKskzRbiYFLSIiySFj5jvtjCeZ/B3/goJ8e9fPhDVPEknwhfR9Xs/AmsX9ppvh7UYrk2/ia8ez+yxTSag6rJbNGZfPaNhKHEfkx7fNbedCUa8sOt1KMfnKTivvs/6sSpfu/adLX+Vk//AG5L59r2/QSivzR+N/8AwUt+J/iXU/jF4Y8iz0nwjqHgLxrqvgzxBpFjJpt7FPol1BZO8dy2oNdTEPNIGd9OsVSSMCCS6jxOfq79rv8Aax1r9li60Sf7Bp+o6Z4q0u70zQ0aKZri78T4jbT7JmUlRFcr54yQCrQ/e+YAY6+zjU6STf3cyt63i162LatPkfe3/pP4e9f5M+gKK+Kf2J/28/jF8fP2kP7H8W+D/D2neBdQm13S7G9t2060m+2aRdi0nki/4nVxeXaPIkhaNtNtTbebErSSgb3bpv7RHxP8Aftc+ObeXV9B1T4c6t8T28JJpl5b3kuraezeEYNQSW2uhcrDBAJ4cG3EDFjPLIJVb5TMpKKb/uuX4xil6tyVggnK9ls7fcm2/kk/u0uz7Yor4r0T9oX4zeKPhR8CG+HPiL4dRah4r8FaVrut6JrnhbVNdn0+18hZLq/l1JtZikjiKkQwrNFcTzT9XZBPLBx/wd/4KCfHvXz4Q1TxJJ8IX0fV7PwJrF/aab4e1GK5Nv4mvHs/ssU0moOqyWzRmXz2jYShxH5Me3zW39lL2rpLdSUPm5OK+9p+lmnroS3aHP0tzfKyf6r709tT9BKK/Mn40/8ABRr48fE74bfGv+yNG0fwN4V/sPxfa+GNcf8As9b+wuNFna2lliaHXWvbt38uTONOszaPLCWaYKDJP8SP2+vjn8EPjL4+8E+FLHT/ABz4ktdTvtdvr6+itBplnZafoXh4zwwQahruniyt3nvnmaRbm5+zgsWgm3tIuMJKW+nuuXyVr7dl7z8lpd6FSi1ov5nH56Wt6t2XnvZH6X15d8VrTW1+N/wzmm1DS30FvEUywWaafIl3HL/YupZZrgzFGXhvlEKn5h83B3cn+yj8dPiH8ffi58QbjVz4M0nwR4Vv7fSLLSbSzlutVkuJdL02/M0moLdG2aNDdzR7Y7chwI3EgAKtwH/BabxnrHw+/ZU0XV9B1XUtE1a08UW3kXun3T21xDutbtG2yIQy5VmU4PIYjoa7sHgZ4jE0sNezqOK725rW28mnocONx0MPhauKtdQjKXryq739Lan15RX4Af8ADZfxf/6Kt8Sf/Cmvf/jlH/DZfxf/AOirfEn/AMKa9/8AjlfpP/EKsX/z/j9zPzP/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5/8AsnazeeI/2WPhpqGoXVzf39/4U0u4ubm4laWa4le0iZ3d2JLMzEkknJJJNeH/ALUvxM+J3w9/a20zU7q4+Knhz4HaLp+lyXeq+Fk8LTaZPdyXsy3X9qrqKvqK2yx/ZEH9nr5hEkpG0qrV+XVqTp1/YPu1forX1flofqlGsqmH+sLayduuttF56n1hRXyf+y98TPidbftVa9p3xauPipoQ8R6hrUfhPR9QTwtJ4TubSC6LW/2OSyU6t9pFkqSP9sdYyZJgNxVMS/FKbx1pH7dWm2mh/G7xvb+GdG0i48aeL/Dt9pOhy6Hp+mhJLeztElTTRfIZ7mOaXe107eXY3CjlkKc7nGMYzlomr+lk20/NJN9dDfkblKMdeV29dbK3q2kr21aPquivj3/gnB8cfiT478fXll8RPE3iTUV8ReFbHxNpNn4h0rTbRrktK63N3pRsYIiNKPm2yxxaj/xMoyV8+OLevmfYVbTpyjbm8/wbTXqmmn2em5nGak2l0t+KTT9GmmvLUKKKKgoKKKKACiiigAooooAKKKKACiiigAooooAKKKKACiiigAoorwH4v/8ABQPS/hb4p8VWmn/D34l+OtF+H2weMfEHhu0sJrDwuxhS4dJY57uG6uZI7aRJnSxguXVXUbS5CUXV+X+vV9l5vTVDSb2/ryXd+S1Pfq8V/Z//AGLtB+Av7RXxS+IdhpXgCx1D4k3UM7nQvCMWlXoChjK95d+ZJLdzTSMHZh5UWUDCHzGllk7Pxh+0v8Ofh54Rv9f8QePfBmhaHpd3Dp97qGpa1bWltZ3MyRyRW8skjqscrpNEyoxDMJUIHzDPJfDH9vr4U/Ejwn8O9Qm8ZeHvCuo/FW3Fz4Y0HxDq1nY6xq4L7NsNuZi0zbsDERfkj1oWk9N9vv1t81+HkyeZOG/u7/d19C/q/wCxd8MI/h54+0HQ/hr8L9KT4jrLNr0UnhO1ksdeu23ss+oQR+UbzEjljvcM2Ww6k7qwf2fP2APh38G/gf4K8J6r4M+HHiG+8Gx2jw38Hg2ysIUurZp3hnt4AH8gxNdXJjPmPIvnyEyO8kjv6/qXjjRdG1WWxvNX0u1vbeyfU5bea7jSWO0Q7XuGUnIiU8FyNoPU1zngT9pf4cfFLx9qPhTwz8QPBPiLxRo9rFfX+j6Xrlrd39jbyqjRzSwRuZEjdZIyrMoBEikH5hRHW6j1t90b2/8AAfe9New5O3xef/k1r/fp/TNrwz8L/DPgtcaP4d0LSR/Z9vpOLKwig/0O3DiC2+VR+5iEkgSP7qeY2ANxqlafAzwTYW0EMHg/wtDFaxWFvCkekwKsMdg5ksUUBMBbZyWhA4iYkptJqlrP7S3w90H4qnwFceOPCKePzYvqUfhY6zbDW5rZUZzKlmXExTajHdtxhTzwa5T4Qftx+BvjDLpyxT3WgDVtA0DxBZvrT29qtwutfaBZWqHzW3XRNs6mMZyWQIXycNNybku6+9t2+d1K3mmJ2S1/rb9GvlY1rP8AYu+Dun+Kdd1y3+E/w0g1rxR9q/tnUI/C9it1q/2rH2r7RKIt03nYHmbyd+BuzXb+JvA+i+NI9PTWNH0vVl0m9i1KxW9tI5xZXURzFPFuB2SoSdrrhlzwRXnV/wDtxfDCbw/daj4e8X6B45i03xNp3hLUo/DGq2mpyaTqF7eRWccVyEl/dFZJQXViHCq2FJGDa0X9s34ZePPBWta34K8ceDPiDHoV7FpdxB4c8S6bdP8Ab5XEcNkZGuEhjuJXZUSOWRCzMAOTSjqly7K1v/JWrf8AgUbeqsOWl+bzv873++zv6M6Hw1+z94D8GfFPW/HOj+CPCOleNvEsSwax4hs9Ht4NV1WNdgVLi5VBLKo2JgOxA2L6CtCf4U+F7q/kupPDegSXUuo/2u8zafEZHvfI+zfai23Jm8j915n3vL+TO3iuD8X/ALdfwj+FHhrT9S+IHxG8A/DYand3lhbweKPFel2LyXFpL5VxErfaGjZ42271Vyyb1DhWyo6XxL+0L4U8IXls+pa1o1lotxoF14mbW7jV7KGwgsLcwb52LzCQxbbhG85UaFVHzyIWjDpWcV228rfF+l/kOz5vN/e/s/Pt+BzfjP8AYF+BPxH13SdU8Q/BX4S69qegWdvp+l3eo+ENPup9NtoMmCCF3hLRxx5OxFIVc8AV2Fp8DPBNhbQQweD/AAtDFaxWFvCkekwKsMdg5ksUUBMBbZyWhA4iYkptJrmr39tv4Mab8NNC8aXHxd+GEHg7xReHTtF12TxTYrpmr3IZ1MFvcGXyppA0cgKIxbKMMcGtrT/2lPh1q/xX1jwHa+PvBVz448PWhv8AVfDsWuWr6tplsAh86e1D+bFHiWI73UDEic/MM0202n3b+a1b9Ve77XuL4vy/RfirfgV5P2VvhhL4u8V+IG+G/gJte8eWLaZ4m1I+H7Q3fiK0ZFRre8l8vfcRFFVSkpZSFAxgVR8RfsY/B7xf4WsdD1b4UfDXVNF0y8h1Gz0+78MWU9raXUMCW0M8cTRFUlSCOOJXADLGiqCFAFZum/t0/C3xXaeEb7wx4y8O+NdB8Y6xdaJba54d1a01LS7O4trC4v5vPuI5SiBYbZ84LEFkyACWFeD/AIKAfCG1tNWvNa8eeFPCmkadr8Hhy01TXdbsrGw126msLa/i+xTPNtnV4LqMrjDNtfClQGLimnyx3SX3XVvxat5vQmTi1eXW/wCWv4LX01PVtH8L6Z4evNRuLDTrGxuNYuftl/Lb26RPfT+WkXmylQC7+XHGm5snbGozhQK8q/aFn8GfE34m/DvwRrD+GPEM/wDwkUlzfaBemC7fyl0fUWSSW2bJ2hzGQWXGShHOK7nS/jt4I1z4p3ngay8ZeFbvxtp1u13d+H4NWt5NVtYV8vMklsH81UHnQ5YqB+9T+8M+b/t1/HrR/wBmLw34E8ca9bald6Tonij9/Fp8aSXD+bpmoQLtV3RT80ik5YcA9TxWmGp1alSEaF+ZtKNvuVvnojPE1KVOlOdfSKTcr9rXd/kdV/wxr8IP+iU/Db/wmbL/AON0f8Ma/CD/AKJT8Nv/AAmbL/43Xzb/AMP6fhB/0LnxJ/8ABfZf/JdH/D+n4Qf9C58Sf/BfZf8AyXX1f9gcSf8APup97/zPkv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aWjaNZ+HNHtdP0+0trCwsIUt7a2t4liht4kUKiIigBVVQAABgAACvPfiF+yJ4D+KPxVtPGesadq0mt20UEEq2uv6hZWGqRwO7wrfWUE6Wt8I2kcoLqKXZuO3FfN//D+n4Qf9C58Sf/BfZf8AyXR/w/p+EH/QufEn/wAF9l/8l1x/6oZ05czw8r7nZ/rjkfLy/WI2/ryPc5v2E/BGjp4xuvDT+JfDmt+LLLULaG7i8S6pPb+H5r0OZrnTbR7nyNPlaSQyM1msDM2SWyc16Jpnwl0DS/GWteIVsBLrPiPT7TS9TuZ5Xl+2W1t55hjZGJQAG5nJ2qN3mHdnAx8kf8P6fhB/0LnxJ/8ABfZf/JdH/D+n4Qf9C58Sf/BfZf8AyXS/1Oznl5Pq0rbWH/rnkl7/AFmN9/y/yX3H0T+z5+xl8PP2Xb+6uvBularbXFzaRacj6l4g1HWTp9nES0dnafbZ5vslqpORb2/lxDC/J8q49Sr4k/4f0/CD/oXPiT/4L7L/AOS6P+H9Pwg/6Fz4k/8Agvsv/kun/qhnW31eQlxjka2xEf6+R9t0V8Sf8P6fhB/0LnxJ/wDBfZf/ACXXb/s5/wDBW/4cftO/GXR/A+g6L43tNW1vz/Il1CztY7dPKgknbcyXDsPljYDCnkjoOayrcK5vRpyq1KElGKbb7Jas2o8WZRWqRpUsRFyk0ku7eiR9SUVl+NvGulfDfwdqniDXb6DTNF0W1kvr67nbEdtDGpd3Y+gUE15/4E/bT+HHxA+F/izxhBrd9o2h+BFkfxEfEeiX/h670REgW4L3Fpfww3EaGFlkVmjCupypNfPOSSbb0Su/Jd35H0STbSW70Xm+yPVKKzfDPi/TvGPhDT9e0+5WbSNUs49QtrhlaMSQSIJEchgCuVIOGAI7gV4t48/4KZfB/wCHfwg0z4g3Wr+LdU8CavYXGqweIdA8Da7rumR2kDsks81xZWc0cEYKsQ0rIGUFlyvNOV4ycZaNf1+j+4UPfScNU+39eZ73RVXRdXh1/R7S/t/OFvewpcRCaB4JNrqGG6NwHRsHlWAYHggEVaptNOzFGSkuaOwUUUUhhRRRQAUUUUAFFFFABRRRQAV8gftEfsffFvVrT4jeGfAF5oT+GfiZrD+IYtZfx7rfg/WvBN/JbRQSPF/ZcDPqUIeMXAhkubUMSYmYrtdfr+iolTjJ69rP0unbutUndNNNKzKUmtujuvWzV+z0bWt1ZvQ+PtR/Yi+JPgjxf/wl+gy+B/G/iDSvHB8R2en+JdSurG11a3l8NWuizSTXKW1y9tdh4pZFYRTho5HjJBlLp4fdf8Ek/jTB4c+Gej2178O47fwhY+EvOl03xXq2hWthcaTrbX91Etja2YTU4ZIii2/2+VltHVjFChkeRv0xorb2kvaRq9YuLX/biSj+V/8AgaEWSjyLa1vvd/8AgennZngv7bv7KOt/tJDwo/hvVNP0W4hupNF8Sy3OQ2o+Gb0KNSsoyI3IlfyoGQ/KA0f3lzXlf7Hv/BOLxF+zn+1Lc+INRj0a98N6TeeIL3RtU/4TrxJfXcv9q3n2nyE0OaQaVpoiV5I3kg84z+XG4SAlhX2dRUR913Xn+P8AwdfVu9xz95Wfk/u/q3yVtT4a+JX/AAT3+KvjT9vmx+IcN94WXwppnjQ+I4Zv+Et1O0mlsn8PTaY1q+iwWq2D3Kzys/26aWa5khxFvjjRIw/4Y/8ABNHx98NPid8PvFtvrvhpr/wr8P8Aw54B1C0a+u2tbm3t7e/g1GeFDFtjuE+0wSW0+zeyx3EDeSk7OPuKikkvZexesdF8knG3zTafV3bbu2ypTk5+062t/wCTc34S1XRaJJJJHwV4Q/4JpfE6/wDAOj6brz/C7R7vwjpHgzwjpy6VcXl3a6vp2g6qL1765DW8DRSSxlglkhkWMlx9rYSbkwvhP/wTK+Nfw48L+JYYL/wRbw2dx4VuvDPh++8X6h4gtHfRdSivDANUu9OGp6fYukcgis5JdSjtnupWjIG5ZP0SorRVJqXOnrzc3/b1781tnrdpNcqb0WitDjFqzWlkvkkkl9ySvu0t9Xf4mk/Zi/aJ0X4Tad4bTRfhD4n0/X/F+v8AirxnpNx441LRoL6K81CS7tNMS4j0e4ae0USlbhWii88RLGwMUk0b9T+3j+y14l+MV/4f8eLfeCNFXwB4ce+u7XWNRkTTZLy21jRdXSGW4MICWZGlSxvcsoaLeknkvtKV9YUVHvR5ZU3aUdYvs+XlWmzsrb9tet75rzcp6pttrveXM/S77forfm74l/ZL8c/8FCfh54R+Mui6P8LLeTxlpWsw3Hh/QvHvibwvpj2upCyC31xqmlJBNrMn+gjzI3t4ILiKaNUlAgSebtm/4JrfEK8+Afif4JG3+Edn4Fnh8SyaP41L6hd+JI5dX+0t5S2jKhsyjXbRyXS6hPJNDDt2I0xeL7sopvlUXTgrRatby1a9bNtpvXWzurJSua6lJ3ad7+fV+V1pbyutdT88pv8Agkp458f+CLH+0pvD3gvxFF4uHiSRoviD4n8bljb6Hc2Vobi71ZllvIzdTJ5lmY4YTahomaUnJj+PP/BLX4p/F34na747lHg2+1bxW1/b32gQ/EfxN4Z0+1jvtL0W3lla70tIp7xI7jS5VNnKiJcRSoxlgddtfojRSdnJya3Vvk0k/wDwJJJvdWVrWQo3jFRi9v8ANtfc22vne92ePfsm/s1T/s6ar8Rnl/shoPFmv2uo2TWXmlxbQaPp1gqzGXc+4PZyEAySnYyZcsTjiP8AgqT8BdY/ad+DHhTwPoNzptpq2t+KI/Il1CR47dPKsL6dtzIjsPljYDCnkjoOa+mK8u+K1pra/G/4ZzTahpb6C3iKZYLNNPkS7jl/sXUss1wZijLw3yiFT8w+bg7uqhjKtGvTxMX70OVq/wDdta/3anNiMHSrYeeFmvdmmn6Sve33n5x/8OFvi/8A9DH8Nv8AwYXv/wAiUf8ADhb4v/8AQx/Db/wYXv8A8iV+ttFfZ/8AESM6/mj/AOAnxX/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V63+wr/wAEkPiP+zF+1T4W8ca9rXgm70nRPtfnxafeXUlw/m2c8C7Ve3RT80ik5YcA9TxX6JUVz4rj/N8RQnh6jjyzTT93o1Zm+E8Pcow1eGIpKXNBqS97qndHk/7cfwZ1n9oP9lLxl4R8PXJtdb1S1jazYSrEZHinjm8sOysiF/LKbnRlG/LKwBB+WvFP7FXxj+Ov7PfinQ9Fv/EXw98Nyauuq6Z4O+K13J4/1PUfKsWQw3F3Hrb+XC175NxEhvpkR4FLRqrGKvv2ivhKtCNSMov7St9zuvx73Xkfd06jhKMl0d/wt/VrPzPlJvhH8Qfip+x7pPwHm1/TfCnjrR/CHh+TX9am8NNfaFfW7vLFPpn2aLUkn+dLKSGYi4UFJt0bksRHgfAr9lD4qaT+y18GPhr41h0Sez0/xpcap4vXR7OPT7aHS7eW9vrK3MTXdwXWS9Wx3CN2/dkoyqNzV9mUV1VKrnVlWe8nzP1vfr0Vttt+7vzwpKFONKO0Y8q9LWfze9+mltlYooorM1CiiigAooooAKKKKACiiigAooooAKKKKACiiigAooooAKKKKACiiigDw7/gpb4g1fwt+wD8XtQ0C+vtM1q08L3slldWWoTadcQS+WdrJcQ/vYWz0kT5l6jkVxvg628afsVfsqax4i1XQ7fTpdH1qHVNdtbr4neI/iOE0VWhW8uIb3VY4bmKWOASyiBYzH+5/iaQ4+j/ABr4J0b4leEdR0DxFpGma/oOsW72l/pupWqXVpfQuMPFLFICjowJBVgQR1Fcr8Kv2U/hd8CfBureHPA/w28A+DfD2vljqml6H4etNOs9SLJ5bGaGGNUkynyncDleOlCbV2t9PnZ3s/L7/Rbg1eye2v4q115/d69DxH4u/tzeMfB37D1z8U9E8P6bq+o+KvEttpHgu2jiQK9lfanHY6fdzrc3drHKzpIlx5bXNqriWOPzIjmSvE/iP/wU0/aB8E/CnQNQl8IeELPWNHfWW8aGDS7fxHNYQ2d5BbxTzaXpOvXN5YW581xcTWx1Z7RozvgI4r751f4VeF/EHw1l8GX/AIb0G98Hz2H9lSaFcafFJpslns8v7MbcqYzDsAXy9u3aMYxXjH7TP/BOPwB8dPgj4Q8B6P4P+FHh7RPBmsW1/pdve+A7TVbTRoEmEs8dhbFoobaWXGN5SSP5m3wyg4pRvGas7q637aK7Savy6yav797O1kw3Wq1s7276uy9dIp29y11e7PJPjl/wVE8TfC6/8V6LZWfg241jThH4v0q+uIL+Swl8Fvpz3Q1KWK3ElyZPtUMlj+7Q5keJ/K+byjwVl/wU3/aEuvhX4o00+DdE/wCFneDvHbeH9SsrfwzaXeonTV0KHVWlt9Ch8TM13cIZlVorXU5phHhxbl90K/aKfsqeHtU+KnjHxV4kuLzxo3jDR18OHStctrKfTdK0o7jNYQRJAhaGd23zC4aZnKopbYiItQfsGfA0fDW68Gf8KY+FH/CH31zDeXOhf8Ijp/8AZtxPCgSKV7fyvLZ0QBVYrlQMAgU7JRaj1Std7NONtdL+7H3v5pSlqlZsV21zdL6rrp21t7zduyUdL3S5H/gnL+2Pfftq/DPxJ4gvG8Pyx6Nq9vpcE2j217bwTE6Tp91PlLxI7gFbm5nQCSKJwqIGQMGJ4n/gtN4z1j4ffsqaLq+g6rqWiataeKLbyL3T7p7a4h3Wt2jbZEIZcqzKcHkMR0NfUHgL4ZeG/hXpLWHhfw9ofhuxcxlrbS7CKziYxwxwR5WNVHywwxRrxwkSKOFAHm/7Qs/gz4m/E34d+CNYfwx4hn/4SKS5vtAvTBdv5S6PqLJJLbNk7Q5jILLjJQjnFehgsVToYujiJRvGDg2u/La/32f3nBj8NUxGDq4eD5ZTjJJ66XTt56X9T8ZP+Gy/i/8A9FW+JP8A4U17/wDHKP8Ahsv4v/8ARVviT/4U17/8cr9tv+GNfhB/0Sn4bf8AhM2X/wAbo/4Y1+EH/RKfht/4TNl/8br9S/4iJlX/AEB/hH/I/KP+IcZt/wBBn4y/zPxJ/wCGy/i//wBFW+JP/hTXv/xyj/hsv4v/APRVviT/AOFNe/8Axyv22/4Y1+EH/RKfht/4TNl/8bo/4Y1+EH/RKfht/wCEzZf/ABuj/iImVf8AQH+Ef8g/4hxm3/QZ+Mv8z8Sf+Gy/i/8A9FW+JP8A4U17/wDHKP8Ahsv4v/8ARVviT/4U17/8cr9tv+GNfhB/0Sn4bf8AhM2X/wAbo/4Y1+EH/RKfht/4TNl/8bo/4iJlX/QH+Ef8g/4hxm3/AEGfjL/M/En/AIbL+L//AEVb4k/+FNe//HKP+Gy/i/8A9FW+JP8A4U17/wDHK/bb/hjX4Qf9Ep+G3/hM2X/xuj/hjX4Qf9Ep+G3/AITNl/8AG6P+IiZV/wBAf4R/yD/iHGbf9Bn4y/zPxJ/4bL+L/wD0Vb4k/wDhTXv/AMco/wCGy/i//wBFW+JP/hTXv/xyv22/4Y1+EH/RKfht/wCEzZf/ABuj/hjX4Qf9Ep+G3/hM2X/xuj/iImVf9Af4R/yD/iHGbf8AQZ+Mv8z8Sf8Ahsv4v/8ARVviT/4U17/8co/4bL+L/wD0Vb4k/wDhTXv/AMcr9tv+GNfhB/0Sn4bf+EzZf/G6P+GNfhB/0Sn4bf8AhM2X/wAbo/4iJlX/AEB/hH/IP+IcZt/0GfjL/M/En/hsv4v/APRVviT/AOFNe/8Axyj/AIbL+L//AEVb4k/+FNe//HK/bb/hjX4Qf9Ep+G3/AITNl/8AG6P+GNfhB/0Sn4bf+EzZf/G6P+IiZV/0B/hH/IP+IcZt/wBBn4y/zPxJ/wCGy/i//wBFW+JP/hTXv/xyj/hsv4v/APRVviT/AOFNe/8Axyv22/4Y1+EH/RKfht/4TNl/8bo/4Y1+EH/RKfht/wCEzZf/ABuj/iImVf8AQH+Ef8g/4hxm3/QZ+Mv8z8Sf+Gy/i/8A9FW+JP8A4U17/wDHKP8Ahsv4v/8ARVviT/4U17/8cr9tv+GNfhB/0Sn4bf8AhM2X/wAbo/4Y1+EH/RKfht/4TNl/8bo/4iJlX/QH+Ef8g/4hxm3/AEGfjL/M/En/AIbL+L//AEVb4k/+FNe//HKP+Gy/i/8A9FW+JP8A4U17/wDHK/bb/hjX4Qf9Ep+G3/hM2X/xuj/hjX4Qf9Ep+G3/AITNl/8AG6P+IiZV/wBAf4R/yD/iHGbf9Bn4y/zPxJ/4bL+L/wD0Vb4k/wDhTXv/AMco/wCGy/i//wBFW+JP/hTXv/xyv22/4Y1+EH/RKfht/wCEzZf/ABuj/hjX4Qf9Ep+G3/hM2X/xuj/iImVf9Af4R/yD/iHGbf8AQZ+Mv8z8Sf8Ahsv4v/8ARVviT/4U17/8co/4bL+L/wD0Vb4k/wDhTXv/AMcr9tv+GNfhB/0Sn4bf+EzZf/G6P+GNfhB/0Sn4bf8AhM2X/wAbo/4iJlX/AEB/hH/IP+IcZt/0GfjL/M/En/hsv4v/APRVviT/AOFNe/8Axyj/AIbL+L//AEVb4k/+FNe//HK/bb/hjX4Qf9Ep+G3/AITNl/8AG6P+GNfhB/0Sn4bf+EzZf/G6P+IiZV/0B/hH/IP+IcZt/wBBn4y/zPxJ/wCGy/i//wBFW+JP/hTXv/xyj/hsv4v/APRVviT/AOFNe/8Axyv22/4Y1+EH/RKfht/4TNl/8bo/4Y1+EH/RKfht/wCEzZf/ABuj/iImVf8AQH+Ef8g/4hxm3/QZ+Mv8z8Sf+Gy/i/8A9FW+JP8A4U17/wDHKP8Ahsv4v/8ARVviT/4U17/8cr9tv+GNfhB/0Sn4bf8AhM2X/wAbo/4Y1+EH/RKfht/4TNl/8bo/4iJlX/QH+Ef8g/4hxm3/AEGfjL/M/En/AIbL+L//AEVb4k/+FNe//HKP+Gy/i/8A9FW+JP8A4U17/wDHK/bb/hjX4Qf9Ep+G3/hM2X/xuj/hjX4Qf9Ep+G3/AITNl/8AG6P+IiZV/wBAf4R/yD/iHGbf9Bn4y/zPxJ/4bL+L/wD0Vb4k/wDhTXv/AMco/wCGy/i//wBFW+JP/hTXv/xyv22/4Y1+EH/RKfht/wCEzZf/ABuj/hjX4Qf9Ep+G3/hM2X/xuj/iImVf9Af4R/yD/iHGbf8AQZ+Mv8z8Sf8Ahsv4v/8ARVviT/4U17/8co/4bL+L/wD0Vb4k/wDhTXv/AMcr9tv+GNfhB/0Sn4bf+EzZf/G6P+GNfhB/0Sn4bf8AhM2X/wAbo/4iJlX/AEB/hH/IP+IcZt/0GfjL/M/En/hsv4v/APRVviT/AOFNe/8Axyj/AIbL+L//AEVb4k/+FNe//HK/bb/hjX4Qf9Ep+G3/AITNl/8AG6P+GNfhB/0Sn4bf+EzZf/G6P+IiZV/0B/hH/IP+IcZt/wBBn4y/zPxJ/wCGy/i//wBFW+JP/hTXv/xyj/hsv4v/APRVviT/AOFNe/8Axyv22/4Y1+EH/RKfht/4TNl/8bo/4Y1+EH/RKfht/wCEzZf/ABuj/iImVf8AQH+Ef8g/4hxm3/QZ+Mv8z8Sf+Gy/i/8A9FW+JP8A4U17/wDHKP8Ahsv4v/8ARVviT/4U17/8cr9tv+GNfhB/0Sn4bf8AhM2X/wAbo/4Y1+EH/RKfht/4TNl/8bo/4iJlX/QH+Ef8g/4hxm3/AEGfjL/M/En/AIbL+L//AEVb4k/+FNe//HKP+Gy/i/8A9FW+JP8A4U17/wDHK/bb/hjX4Qf9Ep+G3/hM2X/xuj/hjX4Qf9Ep+G3/AITNl/8AG6P+IiZV/wBAf4R/yD/iHGbf9Bn4y/zPxJ/4bL+L/wD0Vb4k/wDhTXv/AMco/wCGy/i//wBFW+JP/hTXv/xyv22/4Y1+EH/RKfht/wCEzZf/ABuj/hjX4Qf9Ep+G3/hM2X/xuj/iImVf9Af4R/yD/iHGbf8AQZ+Mv8z8Sf8Ahsv4v/8ARVviT/4U17/8co/4bL+L/wD0Vb4k/wDhTXv/AMcr9tv+GNfhB/0Sn4bf+EzZf/G6P+GNfhB/0Sn4bf8AhM2X/wAbo/4iJlX/AEB/hH/IP+IcZt/0GfjL/M/En/hsv4v/APRVviT/AOFNe/8Axyj/AIbL+L//AEVb4k/+FNe//HK/bb/hjX4Qf9Ep+G3/AITNl/8AG6P+GNfhB/0Sn4bf+EzZf/G6P+IiZV/0B/hH/IP+IcZt/wBBn4y/zPxJ/wCGy/i//wBFW+JP/hTXv/xyj/hsv4v/APRVviT/AOFNe/8Axyv22/4Y1+EH/RKfht/4TNl/8bo/4Y1+EH/RKfht/wCEzZf/ABuj/iImVf8AQH+Ef8g/4hxm3/QZ+Mv8z8Sf+Gy/i/8A9FW+JP8A4U17/wDHKP8Ahsv4v/8ARVviT/4U17/8cr9tv+GNfhB/0Sn4bf8AhM2X/wAbo/4Y1+EH/RKfht/4TNl/8bo/4iJlX/QH+Ef8g/4hxm3/AEGfjL/M/En/AIbL+L//AEVb4k/+FNe//HKP+Gy/i/8A9FW+JP8A4U17/wDHK/bb/hjX4Qf9Ep+G3/hM2X/xuj/hjX4Qf9Ep+G3/AITNl/8AG6P+IiZV/wBAf4R/yD/iHGbf9Bn4y/zPSa+HdL/bB8Z3/wC2Jqmp6vr3xC8MfDHRPG134NPmaDocvg6f7PauPLmmZ01lb2SdTItzDvskHlwsvmeYR9xV5pJ+yF4Al+N3/CwjpWo/8JF9oF6Yhrd+NJa7EXki9Om+d9hN4IgEFyYPO2gDfgCvxtcyqqd9LfjeOttL2SkktrtN3Ss/2aVnTcVvf8LPTy15W+tk0rXueD/8E0f+Cj1h+3l8Zvi1/Z3jbwPrugWA0zUPC+j6Lqdrd3mm6bNHKpku/KZn8+RkR5EbHkGVYiA6MW5r4NfHT4ufFD9oO/tB8RNY0nQPHa+JdM8MXuqeHdOuPDslza3BW0k0VYoor9pbeCGY3C6rIqTurvaiaBS6/Vni/wCAGl67qWsanpd1qPh7XPEN/pF3qeo2N7PHNdx6dcxzRwYWRQqPGrwuB8rpKwdXBKnjrb/gnV8H7fX/ABBqD+F7u8/4SWHUILmxvde1G70yzF+xe9aysZbhrawedizO9pFEzFmJPJzTte6XRrfyVn6+e6eq30WvLb+8n8v66dVo+5Q/YZ8deMNSm+IvhTxzrXiPWdX8Ha+sNg/iW30yLXW02a1heGW7Olxx6e3mTC6aIwKCIPJEwWcSqPfK4n4Ifs8+F/2edFvbLw3DrLtqdwLm9vta12/13Ur5woRfOvb6aa5kCqAqK8hCKMKAOK7am3ol2SX3K1/V7vu9dAV/zCiiikMKKKKACiiigAooooAKKKKACiiigAooooAKKKKACiiigAooooAg1K+XS9OnuZAxS3jaVgo5IUEnH5V5f8Pv2wvDPxJ/4QX7DY67F/wsHwXN4707z4Yl8mxi+x7o5sSHbP8A6dFhV3L8r/PwN3qGp2K6pptxbOSqXETRMV6gMCOPzr5X/ZP/AGRfiZ4A1TwsnjpvAttZfDD4fz/D3w9LoOpXV5L4hilezzf3aTW0Ism2WEH+jxvcjM0n74hF3ZycrTt209eSp/7f7NfN9E2q00b7q/3x/Tm/DrY9Z+EP7bfwv+M8/hDTtO8Z+G7Lxb428P23ifTvCV9q9pH4hNjPAJ0kayWVpMBMksoZRtb5iBmucu/+CnXwD/4S/wAJaJpvxZ+HniG98Y+IH8MWn9keJtPvEtr5LaW4MUxWb5CfKWMKAXMk8K7fnyPlT4Rf8En/AIy+CPiz8L7zUdU8CTaP4CvrC5mu4PFWrJDc28fhVtGmtzokNrBZTyrcu7i+nla6lgIh8yBFSNeQ/Yx/ZC+It1+01eSeHte+H19o3wY8RWfh/U/D7eOb3xKmnoujahaSC01O405r22SEX/mR6Nc3V0sDyTgTWyupm3rcvPL2eujaXzWjfTeML2d5Ny+BNkaqOv8ATs/v25+nu+6/fdj9Dtc/bA+Evhi/0211L4o/DrT7nWdO/tjT4bnxJZxSX1j5Mk/2qJWkBkh8mKWTzFyuyJ2zhSQ34d/ti/CL4v8Aiiy0Pwn8U/hx4o1rUo55rTT9I8S2V7dXUcDlJ3jjikZmWNgVcgEKQQcGvnLSP+CbHiq1/Zz8d+E7m68HTax4q+Ceg/DOC4MszRC8sbfUY52kYwbvsrNdxlSFLEB8xrgZ623/AGFPENh8dJ/E9ndeF7G1m+Ic/izKK7TC0bwiNEiQoYtjyLcDdsLbPK/iz8lFZRhOaj7yipNebUkkvmnf5NabjWqj0b38vdTf43j8r63svdvhT+0R8P8A473muW/gfxz4O8ZXHhm6+w6xFoWtW2ovpNxlh5NwIXYxSZRxtfB+VuODXnv7dfx60f8AZi8N+BPHGvW2pXek6J4o/fxafGklw/m6ZqEC7Vd0U/NIpOWHAPU8V5F/wTL/AGEvid+yv8W/EPiPx5P4b8nWfBeh+HDBpfjHVNeEl5YT3zy3EcV1a21vYW0guwY7Kyijt7fDJHHg7j3H/BUn4C6x+078GPCngfQbnTbTVtb8UR+RLqEjx26eVYX07bmRHYfLGwGFPJHQc124Klh3i6MK8v3blFSe2nNZvulbVX1SavqcOY1K8MNWlhl76i+XzfLdLs7P3XZ2bV1ozzz/AIf0/CD/AKFz4k/+C+y/+S6P+H9Pwg/6Fz4k/wDgvsv/AJLr5t/4cLfF/wD6GP4bf+DC9/8AkSj/AIcLfF//AKGP4bf+DC9/+RK/Uv7H4L/5/wD/AJM/8j8n/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r239jn9vTwh+27/AMJH/wAIppviTT/+EY+zfav7Wt4YvM8/ztmzy5ZM48ls5x1GM84+AP8Ahwt8X/8AoY/ht/4ML3/5Er62/wCCWn7BfjD9iH/hOv8AhK9R8N6h/wAJP/Z/2X+ybieXy/I+079/mRR4z5y4xnoc44z42f5bwxSwFSpl1Xmqq1lzN/aV+na57XD2ZcUVcwp08xpctJ3u+VL7Lt172Pf/AI6ftC+H/wBnXQLXU/ENn40u7W7lMK/8I54O1fxLLGQpYtJHpttcPEmAfnkVVzxnPFcR4W/4KJfCzx3deBodCvPGeuN8RdLtNb0VtO8Ca9doLC6laK3urpo7NlsYZGR8PdmFdqs2doLVt/tm+AvEvxY+Ad94S8MJP5viq/0/SNVmhnjhktdImvIU1ORGdhhxZG4C7csGYFVYgCvGf2lv2cNYm/aYstb8BfDvx1YeI7jTNJ0/T/G+geO20/w/psVncTOLfV9I+3W4uIIklk8tUtb1X+0OCsZGW/Nqesvf25kvO1rv8XG0ttJLfU/TKjtBuO9r/O6t+HNdb7PZnsn7Tn7aPgT9j7SP7S8d/wDCa2ulR2c2oXGo6R4H1vXrGwt4uZJLm4sLSeK3Cjn98ycAkcAmpfD/AO2L4H8VfGdfAOnf8JjeeIvJhmnMXgvWjp2n+bai7jjur/7L9jtZTCyt5U8ySZdFK7mVTy3xes9X/avtPAenabo2p2ng628f3C+L1vHt43mtNIkvPKwokbfBPqNrZEBcs0JIdUy4XhZPgD4g0P8AbnvvEHhTwD4/8Kzat4hg1jWvFqePWufCPiGyFlDbzJLo5v1KX7JGkKt/Z7qggjZbkfdUpayUZ9X/AJWb7LXXW9ou0XdWKvupuO6X466euno+Ze8rO/1pRRRQAUUUUAFFFFABRRRQAUUUUAFFFFABRRRQAUUUUAFFFFABXk/xw8KeOda+JXga40TU9Ci06z1x5kWbQJ7ptPP9l30ZlnkS7jDxkvsACx4eWP5jja/rFeB/tlftk63+zVqllYeGPAsXju/h0DVPGGswy63/AGX9h0fTvs4uGgPkTefdu1yghgYRRvtk3zxYG5OSTs/6sm39yTbfRK5UYuTtH+r6L73ZLu3Y7/8A4R74n/8AQ3+A/wDwkLv/AOWdH/CPfE//AKG/wH/4SF3/APLOuy0LWrfxHolnqFo4ltL+BLiBx/GjqGU/iCKt1UouL5ZbozjJSipR2ZwX/CPfE/8A6G/wH/4SF3/8s6P+Ee+J/wD0N/gP/wAJC7/+Wdd7XFftI/Gyy/Zt/Z+8a/EDUoTc2XgvRLvWZYA5Q3AghaQRhgrEFioUHafvdD0qJzUYuUtkaQg5yUI7swvAY+LPizwNo2qX2u+CdGvdSsYLu40+bwjeGSxkkjVmhYnUVO5CSpyo5HQdK1f+Ee+J/wD0N/gP/wAJC7/+Wdc7+xR+0vdftXfB+TxTcTfCqdftz2kb+APHf/CY6aAscbMkl39jtQlwrOQ0QRgoCned2B6/Wk4OLtIzhNSXNE4L/hHvif8A9Df4D/8ACQu//lnR/wAI98T/APob/Af/AISF3/8ALOu9rD+JPjY/DrwPqGsrpGta/NZxgw6ZpNuJ72/lYhY4owzKilnZQXkdIowS8jxxqzrnOahFzlsi4pt2RxNmPizc+OdR0t9d8ExWVnY2t3FqB8I3nl3Ukslyrwgf2jjdGIY2PzHideBwW1f+Ee+J/wD0N/gP/wAJC7/+WdeB+JP+Cm2uH9n34Z+NPDPwvTXtQ8Z/D6b4na1pE/iQWh0LR7eC0luEhlFtILq83XiJDEywRyGOQtNDgbvq7Qtat/EeiWeoWjiW0v4EuIHH8aOoZT+IIrWVOUW0+js/k2vzjJX2bTtsxPRpPr/wH+TT9Gn1ON/4R74n/wDQ3+A//CQu/wD5Z0f8I98T/wDob/Af/hIXf/yzrvaKgDy3xEPizo2saDb2+u+Cb6LVr9rS6nTwjeBdOjFtPMJn/wCJicqXiSLkrzMvPQHV/wCEe+J//Q3+A/8AwkLv/wCWdeXfEH/gofafDrxH8d4NR8Ga7YaV8EvB1v4sGo6g4th4lEjanG0dvDtaVIll01o1mkUeaXLIjReXLN1/7FH7S91+1d8H5PFNxN8Kp1+3PaRv4A8d/wDCY6aAscbMkl39jtQlwrOQ0QRgoCned2A4pyvbok/k9F/W66jqJ03yz3vb52Uvyaf4bpnRf8I98T/+hv8AAf8A4SF3/wDLOj/hHvif/wBDf4D/APCQu/8A5Z13tFIRwX/CPfE//ob/AAH/AOEhd/8AyzrK8Bj4s+LPA2japfa74J0a91Kxgu7jT5vCN4ZLGSSNWaFidRU7kJKnKjkdB0rK/a8+P/xB+AHhy51zwn8PPD3irw/oGjXuu+INU13xivh63sYLZQ5hgxbXLS3DIJGHmrBABH806k4HI+Hf+CgOoeJv2gdP0KHwBNbeAL7XLfwi3iK71byNSttam0hdWWGTTTBhbcROkDSm58wXDbPI2DzaIe+7R3/4Nl970XdtJboJe6ry21f3K7+5atdFq9j1j/hHvif/ANDf4D/8JC7/APlnR/wj3xP/AOhv8B/+Ehd//LOu9ooA4L/hHvif/wBDf4D/APCQu/8A5Z1lWY+LNz451HS313wTFZWdja3cWoHwjeeXdSSyXKvCB/aON0YhjY/MeJ14HBbtfiZ4h1jwn8P9Y1Lw/wCH5fFeuWdq8lho8d5FZnUZwPkiM0pCRAtjLnO0ZIDEBT8lfFz/AIKs618ANAvNO8ceFPhZ4U8cWXjC28KynVPiXJa+D4RNpTamJ5dak0xXhZYVCtDJZq2+aDBKzIxXMr29PxaX5tem70Got7ef4K7/AA+/Zan0r/wj3xP/AOhv8B/+Ehd//LOj/hHvif8A9Df4D/8ACQu//lnXQ/DPxPP42+HOg6zdf2J9o1bT4L2T+xtTOp6cWkjVyba6McRuIefkl8tN64baucDcq5RcZOMt0TGSklJbM4L/AIR74n/9Df4D/wDCQu//AJZ1leMx8WfDWjw3FnrvgnVZZL+ztGgi8I3gZI5rmKGSY41E/LEkjSnjpGcleo9Sr5a8U/8ABRrUvhT8RfiLpHjPwLplhbeCvCup+MLeDRvFcWr6z9jtJUjhXUrQQxxafJfb99oBcziVYp9zRtEy1F/e5eur+5Nv8E3bd9C1Fvby/F2/Prse0f8ACPfE/wD6G/wH/wCEhd//ACzo/wCEe+J//Q3+A/8AwkLv/wCWdYn7LP7QPiH4zp4s0jxp4R0/wT418E6lFYappun62dZsXWa0gu4JoLpre2d1Mc4Vt8CFZIpVG5Qrt6xVNWITTV0cF/wj3xP/AOhv8B/+Ehd//LOj/hHvif8A9Df4D/8ACQu//lnXe14X+3D+1n4g/ZE8HW/iSx8IaBr3h+1jkm1S61bxWmiyO4ZFh0/ToRbzyX2p3JZlgtiIUkdQhmVnUFdVHu7FJN7HReAx8WfFngbRtUvtd8E6Ne6lYwXdxp83hG8MljJJGrNCxOoqdyElTlRyOg6Vq/8ACPfE/wD6G/wH/wCEhd//ACzryXwT/wAFCI/iL+3hr3wb0xPhdbx+GZ1tb1NT8em08W3ch06K9d7PQ/sTfaII/OjjeX7UgBWY4Jj2n6Xo+yp9HqvTv/l3Jurtdv6+/wAuhwX/AAj3xP8A+hv8B/8AhIXf/wAs6P8AhHvif/0N/gP/AMJC7/8AlnXe1BqWpW+j6dPd3c8Nra2sbTTTSuEjhRQSzMx4AABJJ6YpNpK72KSbdkeaWY+LNz451HS313wTFZWdja3cWoHwjeeXdSSyXKvCB/aON0YhjY/MeJ14HBbV/wCEe+J//Q3+A/8AwkLv/wCWdeG6B/wUt1H4tfDqxv8A4e/Do6v4i8S+OL3wh4b0zX9abRbe/htbOS+bUbiZbaeS2ie2iZkQQSvmSFWCbnMfvv7PXxktf2hvgb4U8cWVlc6bB4o0yDUPsVyytNYs6gvBIVJUvG25DgkZU4qkm483o+2klzLTfb7tnZ6Cur8vr+DcX+KfrutNSp/wj3xP/wChv8B/+Ehd/wDyzo/4R74n/wDQ3+A//CQu/wD5Z13tFIDy3xmPiz4a0eG4s9d8E6rLJf2do0EXhG8DJHNcxQyTHGon5YkkaU8dIzkr1Gr/AMI98T/+hv8AAf8A4SF3/wDLOvJvi9/wUt8O/Cz4hfFjRU0S81Ky+EXgi68Wanqon8u1ubqDBbTYsIxaRVeLe4BCNKqYZg4Tt/2KP2l7r9q74PyeKbib4VTr9ue0jfwB47/4THTQFjjZkku/sdqEuFZyGiCMFAU7zuwCn78eeO1r/Lmcb/en+ezTZP3Jcst72+fKpW+6Sf4bp26L/hHvif8A9Df4D/8ACQu//lnR/wAI98T/APob/Af/AISF3/8ALOu9ooA4L/hHvif/ANDf4D/8JC7/APlnWV4MHxZ8S6PNcXmu+CdKljv7y0WCXwjeFnjhuZYY5hnUR8sqRrKOOkgwW6nz79uL/goFF+yR8S/AnhG2/wCFWxax43t768S58fePT4O0yCO2e2jEaXP2K7824le6UJCEUsI5Dn5TVt/249Vj/ak/4Q4+B4P+EGj8Sp4Hm8UjXP8ASY9cfSxqYjFj5G02nlMkPn/aBJ57bfI2fvaIe/bl63/BpP8A8maj/idt9Al7t+bor/Kzf5Jv0Teyuel/8I98T/8Aob/Af/hIXf8A8s6P+Ee+J/8A0N/gP/wkLv8A+Wdd7RQBwX/CPfE//ob/AAH/AOEhd/8AyzrKsx8WbnxzqOlvrvgmKys7G1u4tQPhG88u6klkuVeED+0cboxDGx+Y8TrwOC27+0j8bLL9m39n7xr8QNShNzZeC9Eu9ZlgDlDcCCFpBGGCsQWKhQdp+90PSvlzxF/wVyHhL9mjwz45vZf2cZrvxf4sPhmxubH4zfafCViEspLuWS+1v+ylW2lQRNGYRbvlpIQJMyYC5lqu1vxdl+P3buyK5XZPvf8A8lV3+H39Ln03/wAI98T/APob/Af/AISF3/8ALOj/AIR74n/9Df4D/wDCQu//AJZ10Pwz8Tz+NvhzoOs3X9ifaNW0+C9k/sbUzqenFpI1cm2ujHEbiHn5JfLTeuG2rnA3KuUXGTjLdERkpJSWzOC/4R74n/8AQ3+A/wDwkLv/AOWdZXjMfFnw1o8NxZ674J1WWS/s7RoIvCN4GSOa5ihkmONRPyxJI0p46RnJXqPUq+YLX/go/b6v+2Ld/DTT7HwDcaZpl7c2F48vj62tvFQ+z2zy3F7DockIafT4pEMDTJc+ZvjlIgZYyxzc4p8rfRv5K136K6uyrO3N5pfN7L1fRHsX/CPfE/8A6G/wH/4SF3/8s6P+Ee+J/wD0N/gP/wAJC7/+Wdeefsaftpaz+03q81p4h8CxeCH1Hw7p3jPw75et/wBpnU9Gv2nWB5x5EP2e7TyR5sCedGnnR7Z5Mtt+gK0lCUXaX9Wdn9zTT7NNPUm6bsv6uk196aa7pnBf8I98T/8Aob/Af/hIXf8A8s6P+Ee+J/8A0N/gP/wkLv8A+Wdd7XzZ+3D/AMFB4f2SPF2ieH7K2+Hl3rOp2UmpSL4x8eQeD7R4w4jhtba4mgmSe+uHEgigbykIglLTRhRmLrmUOr0Xno3+SbH9lyey1Z6D4MHxZ8S6PNcXmu+CdKljv7y0WCXwjeFnjhuZYY5hnUR8sqRrKOOkgwW6nV/4R74n/wDQ3+A//CQu/wD5Z15F4B/4KFj4k/t0618HbC3+GNh/wjcqW1/b6r4/Ft4vmlOnRXrtaaIlnItzDGZ443mF4qgpMRny8N9NVVvdUuj1Xmu/p2fXdaBfVx6r+vv7rddTgv8AhHvif/0N/gP/AMJC7/8AlnR/wj3xP/6G/wAB/wDhIXf/AMs672snx3ea7p/g/UZvDOnaTq+vxwM1hZapqMmnWdzL/CstxHBO8SnuywyEf3TUt2VwWrscHeD4s23jnTtLTXfBMtleWN1dy6gPCN55drJFJbKkJH9o43SCaRh8w4gbg8ldX/hHvif/ANDf4D/8JC7/APlnXgPhj/goF8Vtf8ONbH4PeCZPGOreN7nwV4ZtrL4h3E+ia21laT3OoXj3z6THNDDA1tc24xaSM88WMLGRLX0T+z18ZLX9ob4G+FPHFlZXOmweKNMg1D7FcsrTWLOoLwSFSVLxtuQ4JGVOKpK65l5f+TK69dPuejs9Aejt6/g7O/bVdfXYqf8ACPfE/wD6G/wH/wCEhd//ACzo/wCEe+J//Q3+A/8AwkLv/wCWdd7RSA8t8Zj4s+GtHhuLPXfBOqyyX9naNBF4RvAyRzXMUMkxxqJ+WJJGlPHSM5K9Rq/8I98T/wDob/Af/hIXf/yzrzn4iftQ/E74dftWeGfBM3w68BXvg/xK95df23beO7r+1tM0u0gV7jULjT20oRKiyyQwhEvHLPcRc43lKn/BOn9vNv2+PBGpeJII/hbb6bFFaz21p4Y8fHxJqtgJ1dxFqtt9itxp9wEVD5O+U5MgJHl5Yh76vHpr+Ntfnp8n2difu/F/X9bvsrN6NHqP/CPfE/8A6G/wH/4SF3/8s6P+Ee+J/wD0N/gP/wAJC7/+Wdd7RQBwX/CPfE//AKG/wH/4SF3/APLOtn4T6xrut+DBL4kggg1eG+vbSQwWr2sU8cN3NDFMkbu7KskSRyDLtw/BIxXn/wC2x+1TP+yV8NtN1yHT/C0w1HUl0+XUfFfiQ+GvDmjKYpJPOv8AUhb3P2ZGMYhjzC2+aaGPK78jzCf/AIKW68l14YuP+FU3Vpow0nw9qnjeTUdc+yX3hX+2r17K1jgtvs7C88uSJ5JjJJalINjKsjsYlI+87Lul83rv+uwS91Xfa/yvb779N+ux9Z0UUUAFFFFABRRRQAUUUUAFFFFABRRRQAUUUUAFFFFABRRRQAV4H+2V+xtrf7SuqWV/4Y8dReBL+bQNU8H6zNLon9qfbtH1H7ObhYB58PkXaNbIYZ2MsabpN8EuRt98opOKbu/6umn96bTXVOxUZuLvH+rar7nZrs1cqaFo1v4c0Sz0+0jEVpYQJbQIP4ERQqj8ABVuiiqlJyfNLdmcYqMVGOyCsb4ieH9R8V+A9Y0zSNZk8O6rfWcsFnqaWsV2bCVlISXyZQY5ApwSjDDDIyM5rZoqWrqzLTad0eY/s7/BPxF8NtS8Sa/4z8S6L4n8X+K5Lf7dcaJok2i6WkVvGY4VitJru7dG2k72M7bjjAUACvTqKKbdyUklZBTZk82Jl6bgRn0p1FTOCnFwlsxnyR4p/wCCZmtv8Avhr4N8MfE2Lw9f+DvAE3wy1nVZfDf2z+29HuYLSO4eCL7Sn2W7DWiPDKzzxx75A8M2QV+rNC0a38OaJZ6faRiK0sIEtoEH8CIoVR+AAq3RWsqkpNt9Xd/Nt/nKTttdvuwl7zUnv/nb9El6JLZIKKKKgDynxN+zjqOo/GD4geNNI8WSaFqvjPwdpvhazdNMiuTpEtlPqc6XeJS0cwY6iAYmQDEJ+Y7/AJbH7O/wT8RfDbUvEmv+M/Eui+J/F/iuS3+3XGiaJNoulpFbxmOFYrSa7u3RtpO9jO244wFAAr06igJ+9Lmlvp+CUfyS+6+4UUUUAfP/AO2D+y58Rv2hfHvg+/8ADPxC8F6F4a8Lsb2fw14l8GXevWGq6isqSW15N9n1SxL/AGcpujhk8yISMJSpligeKjYfsM68P2k7fxde+PbGbwifEMPje98NweHTDLceIE0kaYZkuzcuEsiirMLYwvKJ1DfaSn7uvo6iiHufD/Wqf5pNduWNvhVifvK0u1vlZr8m1833dyiiigDlPjn4T8UePPg/4j0XwV4qh8DeKtUsZLbTPEEulrqg0eZhgXAtmkjWVl5IVnAzjOQCD4p8LP2UPjH8HvgtY+HNC+J/wt03VtJ1Rr+3uYfhvfzWOopKkv2k6hHc63NeXV1JNKZzdLexSNICZPNDMD9LUUrWvbrb8HdDbbST6X/FW/L7uhyPwJ+E8PwN+EujeFobybURpUTCS5lXaZ5HdpZGC5O1d7ttXJ2rtXJxk9dRRT3JSsrIK+Zvin+wZ4n/AGitU121+I3xKtdb8Ntpet6V4dTTPDK6Zq+lx6mhjZrq6+0SQXZgTYIglrbjMaNIJWGa+maKlxT3/r+uj3XQpOzv8/u/rbZ9Tyf9ln9n7xD8GE8Wav408W6f428a+NtSiv8AVNS0/RDo1iiw2kFpBDBatcXLoojgDNvnctJLKw2qVRfWKKKtu5KSSsgryj9p/wCDPj34y6SNM8JePtD8KaNqmn3Wk6/Yav4W/tuK/trgKpkgZbm2eC5RPMVXdpocSHdA5AI9XorOdOM48s1dFxk4u8dGeC237JHisePvD1tdfEGxv/hl4UvbHU9L0WXw6U16C4s7dIYkbVI7lY5LbKs7I9m0rGRl8/bgD3qiitXJu9+rbfm3ZNvz0X3GcYRja3RJfJXsvTV/eFc38YPhLoPx5+F2veDPFFrcX3h3xNZSadqVvBez2Uk8Eg2ugmgdJUyMjKOp5610lFQ0mrMtNp3R8j6D/wAEt5vhBos9z8N/iPrOkeLbXxzceM9H1PxZLqni+2tBPYSWEtpPFd6iJplME0h8xLiFjIIWbcI9jfQ37PXwbtf2efgb4U8D2V7c6lB4X0yDT/ttyqrNfMigPPIFAUPI25zgAZY4rsqKpNqPL5Jd9IrlWu+337u71Jsr3Xn+Lcn+LfpstNAooopDPl/QP+CXXhv4XfG7XfHfw/8AFnjXwlqmr+H9T0yCC48Q6prllY319dm7lvVtL67ltSvms7G38kIWcsCrc16l+zv8E/EXw21LxJr/AIz8S6L4n8X+K5Lf7dcaJok2i6WkVvGY4VitJru7dG2k72M7bjjAUACvTqKI+7FQWy0Xlq5fm38tNrIUlzTc3u3d+tkvyS/PfUKKKKBnlf7SXwe8efFdLW38IeO9B8LaZdWV1pmt2OseFjrMd9bz7Az27x3VrLb3KqHVXZ5YsSHdAxVSPOvCP/BPK78E/HbStVsvHTN8OdK1q28VL4YuNH8y/m1iDR10lJW1DzgptjCiTGH7N5huF3+eEPlV9M0UU/ck5R3dvwd19z1XZ6rUJe8rS8196s/vWj7rTqwooooAxviJ4f1HxX4D1jTNI1mTw7qt9ZywWeppaxXZsJWUhJfJlBjkCnBKMMMMjIzmvENO/Zf+Lui22peIbL4reCbb4la1qNvcajeDwBO/hq6tbe3kgig/s1tUNzG4Em/zY9QUl0XKlMxn6IopW/r01/rvtsH9fecj8CfhPD8DfhLo3haG8m1EaVEwkuZV2meR3aWRguTtXe7bVydq7VycZPXUUU9xJWVkFfNk3/BP+Z/jDe3cfibRYfhzqfi5/H15oSeHSNZn1l4PJcnUxchDasOTE1oZcEoJxHiMfSdFQ4Rb5mtf+Cn+cU/VJlXfLy9P+A1+Ta9Gz5//AGNP2LdZ/Zk1ea88Q+OovG76d4d07wZ4d8vRP7MOmaNYNO0CTnz5vtF2/nDzZ08mN/Jj2wR4bd9AUUVrKcpO8v6u7v72233bbepNkndf1ZJL7kkl2SCvBv2n/wBjrVfjP8Qh4p8KeJfD3hfW9S8NXXgrWptY8MnXFutHuJBLJHbBbq3NvcBgcSM0sR3fvIJNqFfeaKynTjP4lff8U4v702n5MtSa28vwaa+5pP1R4LbfskeKx4+8PW118QbG/wDhl4UvbHU9L0WXw6U16C4s7dIYkbVI7lY5LbKs7I9m0rGRl8/bgD3qiitXJu9+rbfm3ZNvz0X3GcYRja3RJfJXsvTV/eFQalDNc6dPHbzC3nkjZYpSm8RMQQG25GcHnGRmp6KznFSi4vZlptO6PnPUP2F9V8M/s7fCHwx4F8aaf4c8Y/BryZdL1/UfD7alZ6hN9hnsrt7qzW5hkfz1uZpTtuVYTFGLyAMr+tfs9fBu1/Z5+BvhTwPZXtzqUHhfTINP+23Kqs18yKA88gUBQ8jbnOABljiuyorRzbcpP7Tu/wDgdl5Ky8ibbeSt/wAP3fm7sKKKKkZ59pnwIFn+0Z4o+IcuqtJd674c0/w5YwraqH0iK2mvJ5HSRiwYzPdIWGwD/Ro92/A2858AP2efGXgbx/P4o+IHjnRfGutwaQnh/TptI8NPoMYsll80vdRG7uEmumcAmSIQRjLBYVB49kooj7slJbq9vK9729bu/qwl7yal1tfzta1/TlVu1kFFFFAHkv7UH7PniD4xap4I8QeD/E+ieFfF/gDVJ9R0251vQH13TJRPaTWkyS2qXNrIW8uYlJI50ZSMHcrMjeMaN/wSsvfCieHtM0j4jrbeFpbTR7fxnp0vh1Xk186Zqk+pwCykWdE0+JprmWF4miuQLYRRRmJk81vsGiiPuvmXe/3fp5beQNX37W/G/wB/nv0vYKKKKA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Metin kutusu 16"/>
          <p:cNvSpPr txBox="1"/>
          <p:nvPr/>
        </p:nvSpPr>
        <p:spPr>
          <a:xfrm>
            <a:off x="372177" y="5879025"/>
            <a:ext cx="6485823" cy="1246495"/>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GÜVEN ENDEKSİ</a:t>
            </a:r>
            <a:r>
              <a:rPr lang="tr-TR" sz="1250" dirty="0">
                <a:latin typeface="Century Gothic" panose="020B0502020202020204" pitchFamily="34" charset="0"/>
                <a:ea typeface="Calibri" panose="020F0502020204030204" pitchFamily="34" charset="0"/>
                <a:cs typeface="Times New Roman" panose="02020603050405020304" pitchFamily="18" charset="0"/>
              </a:rPr>
              <a:t/>
            </a:r>
            <a:br>
              <a:rPr lang="tr-TR" sz="1250" dirty="0">
                <a:latin typeface="Century Gothic" panose="020B0502020202020204" pitchFamily="34" charset="0"/>
                <a:ea typeface="Calibri" panose="020F0502020204030204" pitchFamily="34" charset="0"/>
                <a:cs typeface="Times New Roman" panose="02020603050405020304" pitchFamily="18" charset="0"/>
              </a:rPr>
            </a:br>
            <a:r>
              <a:rPr lang="tr-TR" sz="1250" dirty="0">
                <a:latin typeface="Century Gothic" panose="020B0502020202020204" pitchFamily="34" charset="0"/>
                <a:ea typeface="Calibri" panose="020F0502020204030204" pitchFamily="34" charset="0"/>
                <a:cs typeface="Times New Roman" panose="02020603050405020304" pitchFamily="18" charset="0"/>
              </a:rPr>
              <a:t>Türkiye İstatistik Kurumu ve Türkiye Cumhuriyet Merkez Bankası işbirliği ile yürütülen tüketici eğilim anketi sonuçlarından hesaplanan mevsim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etkilerinden </a:t>
            </a:r>
            <a:r>
              <a:rPr lang="tr-TR" sz="1250" dirty="0">
                <a:latin typeface="Century Gothic" panose="020B0502020202020204" pitchFamily="34" charset="0"/>
                <a:ea typeface="Calibri" panose="020F0502020204030204" pitchFamily="34" charset="0"/>
                <a:cs typeface="Times New Roman" panose="02020603050405020304" pitchFamily="18" charset="0"/>
              </a:rPr>
              <a:t>arındırılmış tüketici güven endeksi, </a:t>
            </a:r>
            <a:r>
              <a:rPr lang="tr-TR" sz="1250" dirty="0">
                <a:latin typeface="Century Gothic" panose="020B0502020202020204" pitchFamily="34" charset="0"/>
                <a:ea typeface="Calibri" panose="020F0502020204030204" pitchFamily="34" charset="0"/>
                <a:cs typeface="Times New Roman" panose="02020603050405020304" pitchFamily="18" charset="0"/>
              </a:rPr>
              <a:t>Nisan ayında bir önceki aya göre %7,3 oranında azaldı; Mart ayında 72,5 olan endeks, Nisan ayında 67,3 oldu.</a:t>
            </a:r>
          </a:p>
          <a:p>
            <a:endParaRPr lang="tr-TR" sz="125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4"/>
          <a:stretch>
            <a:fillRect/>
          </a:stretch>
        </p:blipFill>
        <p:spPr>
          <a:xfrm>
            <a:off x="494588" y="7151895"/>
            <a:ext cx="5438901" cy="2412250"/>
          </a:xfrm>
          <a:prstGeom prst="rect">
            <a:avLst/>
          </a:prstGeom>
        </p:spPr>
      </p:pic>
    </p:spTree>
    <p:extLst>
      <p:ext uri="{BB962C8B-B14F-4D97-AF65-F5344CB8AC3E}">
        <p14:creationId xmlns:p14="http://schemas.microsoft.com/office/powerpoint/2010/main" val="342853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14260" y="311728"/>
            <a:ext cx="5829482" cy="1246495"/>
          </a:xfrm>
          <a:prstGeom prst="rect">
            <a:avLst/>
          </a:prstGeom>
          <a:noFill/>
        </p:spPr>
        <p:txBody>
          <a:bodyPr wrap="square" rtlCol="0">
            <a:spAutoFit/>
          </a:bodyPr>
          <a:lstStyle/>
          <a:p>
            <a:r>
              <a:rPr lang="tr-TR" sz="1250" b="1" dirty="0" smtClean="0">
                <a:latin typeface="Century Gothic" panose="020B0502020202020204" pitchFamily="34" charset="0"/>
                <a:ea typeface="Calibri" panose="020F0502020204030204" pitchFamily="34" charset="0"/>
                <a:cs typeface="Times New Roman" panose="02020603050405020304" pitchFamily="18" charset="0"/>
              </a:rPr>
              <a:t>İŞSİZLİK ORANI</a:t>
            </a:r>
            <a:r>
              <a:rPr lang="tr-TR" sz="125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tr-TR" sz="1250" b="1" dirty="0">
              <a:latin typeface="Century Gothic" panose="020B0502020202020204" pitchFamily="34" charset="0"/>
              <a:ea typeface="Calibri" panose="020F0502020204030204" pitchFamily="34" charset="0"/>
              <a:cs typeface="Times New Roman" panose="02020603050405020304" pitchFamily="18" charset="0"/>
            </a:endParaRPr>
          </a:p>
          <a:p>
            <a:r>
              <a:rPr lang="tr-TR" sz="1250" dirty="0" smtClean="0">
                <a:latin typeface="Century Gothic" panose="020B0502020202020204" pitchFamily="34" charset="0"/>
                <a:ea typeface="Calibri" panose="020F0502020204030204" pitchFamily="34" charset="0"/>
                <a:cs typeface="Times New Roman" panose="02020603050405020304" pitchFamily="18" charset="0"/>
              </a:rPr>
              <a:t>TÜİK </a:t>
            </a:r>
            <a:r>
              <a:rPr lang="tr-TR" sz="1250" dirty="0" err="1" smtClean="0">
                <a:latin typeface="Century Gothic" panose="020B0502020202020204" pitchFamily="34" charset="0"/>
                <a:ea typeface="Calibri" panose="020F0502020204030204" pitchFamily="34" charset="0"/>
                <a:cs typeface="Times New Roman" panose="02020603050405020304" pitchFamily="18" charset="0"/>
              </a:rPr>
              <a:t>Hanehalkı</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 </a:t>
            </a:r>
            <a:r>
              <a:rPr lang="tr-TR" sz="1250" dirty="0">
                <a:latin typeface="Century Gothic" panose="020B0502020202020204" pitchFamily="34" charset="0"/>
                <a:ea typeface="Calibri" panose="020F0502020204030204" pitchFamily="34" charset="0"/>
                <a:cs typeface="Times New Roman" panose="02020603050405020304" pitchFamily="18" charset="0"/>
              </a:rPr>
              <a:t>İşgücü Araştırması sonuçlarına göre; 15 ve daha yukarı yaştaki kişilerde işsiz sayısı 2022 yılı Şubat ayında bir önceki aya göre 178 bin kişi azalarak 3 milyon 579 bin kişi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olmuştur. İşsizlik </a:t>
            </a:r>
            <a:r>
              <a:rPr lang="tr-TR" sz="1250" dirty="0">
                <a:latin typeface="Century Gothic" panose="020B0502020202020204" pitchFamily="34" charset="0"/>
                <a:ea typeface="Calibri" panose="020F0502020204030204" pitchFamily="34" charset="0"/>
                <a:cs typeface="Times New Roman" panose="02020603050405020304" pitchFamily="18" charset="0"/>
              </a:rPr>
              <a:t>oranı ise 0,5 puanlık azalış ile %10,7 seviyesinde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gerçekleşmiştir. İşsizlik </a:t>
            </a:r>
            <a:r>
              <a:rPr lang="tr-TR" sz="1250" dirty="0">
                <a:latin typeface="Century Gothic" panose="020B0502020202020204" pitchFamily="34" charset="0"/>
                <a:ea typeface="Calibri" panose="020F0502020204030204" pitchFamily="34" charset="0"/>
                <a:cs typeface="Times New Roman" panose="02020603050405020304" pitchFamily="18" charset="0"/>
              </a:rPr>
              <a:t>oranı erkeklerde %9,3 iken kadınlarda ise %13,4 olarak tahmin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edilmektedir.</a:t>
            </a:r>
            <a:endParaRPr lang="tr-TR" sz="125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Metin kutusu 7"/>
          <p:cNvSpPr txBox="1"/>
          <p:nvPr/>
        </p:nvSpPr>
        <p:spPr>
          <a:xfrm>
            <a:off x="288847" y="4025752"/>
            <a:ext cx="6140527" cy="1631216"/>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DIŞ TİCARET ENDEKSLERİ  </a:t>
            </a:r>
          </a:p>
          <a:p>
            <a:r>
              <a:rPr lang="tr-TR" sz="1250" dirty="0">
                <a:latin typeface="Century Gothic" panose="020B0502020202020204" pitchFamily="34" charset="0"/>
                <a:ea typeface="Calibri" panose="020F0502020204030204" pitchFamily="34" charset="0"/>
                <a:cs typeface="Times New Roman" panose="02020603050405020304" pitchFamily="18" charset="0"/>
              </a:rPr>
              <a:t>Türkiye İstatistik Kurumu ile Ticaret Bakanlığı iş birliğiyle oluşturulan genel ticaret sistemi kapsamında üretilen geçici dış ticaret verilerine göre; ihracat 2022 yılı Mart ayında, bir önceki yılın aynı ayına göre %19,8 artarak 22 milyar 709 milyon dolar, ithalat %30,7 artarak 30 milyar 878 milyon dolar olarak </a:t>
            </a:r>
            <a:r>
              <a:rPr lang="tr-TR" sz="1250" dirty="0" smtClean="0">
                <a:latin typeface="Century Gothic" panose="020B0502020202020204" pitchFamily="34" charset="0"/>
                <a:ea typeface="Calibri" panose="020F0502020204030204" pitchFamily="34" charset="0"/>
                <a:cs typeface="Times New Roman" panose="02020603050405020304" pitchFamily="18" charset="0"/>
              </a:rPr>
              <a:t>gerçekleşmiştir. İhracatın ithalatı karşılama oranı aşağıdaki tabloda da görüldüğü üzere bir önceki yılın ilk üç ayında %81,8 iken bu oran 2022in ilk 3 ayında maalesef %69,5 e gerilemiştir. </a:t>
            </a:r>
            <a:endParaRPr lang="tr-TR" sz="125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2"/>
          <a:stretch>
            <a:fillRect/>
          </a:stretch>
        </p:blipFill>
        <p:spPr>
          <a:xfrm>
            <a:off x="358737" y="1850754"/>
            <a:ext cx="6000749" cy="1968246"/>
          </a:xfrm>
          <a:prstGeom prst="rect">
            <a:avLst/>
          </a:prstGeom>
        </p:spPr>
      </p:pic>
      <p:pic>
        <p:nvPicPr>
          <p:cNvPr id="7" name="Resim 6"/>
          <p:cNvPicPr>
            <a:picLocks noChangeAspect="1"/>
          </p:cNvPicPr>
          <p:nvPr/>
        </p:nvPicPr>
        <p:blipFill>
          <a:blip r:embed="rId3"/>
          <a:stretch>
            <a:fillRect/>
          </a:stretch>
        </p:blipFill>
        <p:spPr>
          <a:xfrm>
            <a:off x="358737" y="5863720"/>
            <a:ext cx="6015038" cy="1829231"/>
          </a:xfrm>
          <a:prstGeom prst="rect">
            <a:avLst/>
          </a:prstGeom>
        </p:spPr>
      </p:pic>
    </p:spTree>
    <p:extLst>
      <p:ext uri="{BB962C8B-B14F-4D97-AF65-F5344CB8AC3E}">
        <p14:creationId xmlns:p14="http://schemas.microsoft.com/office/powerpoint/2010/main" val="4137628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7">
            <a:extLst>
              <a:ext uri="{FF2B5EF4-FFF2-40B4-BE49-F238E27FC236}">
                <a16:creationId xmlns:a16="http://schemas.microsoft.com/office/drawing/2014/main" xmlns="" id="{1B825B86-F242-401F-AAF8-FA5728D49D18}"/>
              </a:ext>
            </a:extLst>
          </p:cNvPr>
          <p:cNvGraphicFramePr/>
          <p:nvPr>
            <p:extLst>
              <p:ext uri="{D42A27DB-BD31-4B8C-83A1-F6EECF244321}">
                <p14:modId xmlns:p14="http://schemas.microsoft.com/office/powerpoint/2010/main" val="1981131224"/>
              </p:ext>
            </p:extLst>
          </p:nvPr>
        </p:nvGraphicFramePr>
        <p:xfrm>
          <a:off x="150840" y="1811516"/>
          <a:ext cx="6426283" cy="485539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close up of a sign&#10;&#10;Description automatically generated">
            <a:extLst>
              <a:ext uri="{FF2B5EF4-FFF2-40B4-BE49-F238E27FC236}">
                <a16:creationId xmlns:a16="http://schemas.microsoft.com/office/drawing/2014/main" xmlns="" id="{7E133809-5D05-4A33-8F72-E1E49F570C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xmlns="" id="{9A680EB4-CFB1-4E69-B2CC-678024771F91}"/>
              </a:ext>
            </a:extLst>
          </p:cNvPr>
          <p:cNvSpPr txBox="1"/>
          <p:nvPr/>
        </p:nvSpPr>
        <p:spPr>
          <a:xfrm>
            <a:off x="140207" y="867948"/>
            <a:ext cx="657758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Ağır Ticari Araç Pazarı</a:t>
            </a:r>
          </a:p>
          <a:p>
            <a:pPr marL="0" marR="0" lvl="0" indent="0" algn="ctr" defTabSz="457200" rtl="0" eaLnBrk="1" fontAlgn="auto" latinLnBrk="0" hangingPunct="1">
              <a:lnSpc>
                <a:spcPct val="100000"/>
              </a:lnSpc>
              <a:spcBef>
                <a:spcPts val="0"/>
              </a:spcBef>
              <a:spcAft>
                <a:spcPts val="0"/>
              </a:spcAft>
              <a:buClrTx/>
              <a:buSzTx/>
              <a:buFontTx/>
              <a:buNone/>
              <a:tabLst/>
              <a:defRPr/>
            </a:pPr>
            <a:r>
              <a:rPr lang="tr-TR" sz="1400" b="1" dirty="0">
                <a:solidFill>
                  <a:prstClr val="black"/>
                </a:solidFill>
                <a:latin typeface="Century Gothic" panose="020B0502020202020204" pitchFamily="34" charset="0"/>
                <a:ea typeface="Verdana" panose="020B0604030504040204" pitchFamily="34" charset="0"/>
              </a:rPr>
              <a:t>(16 ton ve üstü 10 yıllık Satış Gelişimi)</a:t>
            </a:r>
            <a:endParaRPr kumimoji="0" lang="tr-TR" sz="14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p:txBody>
      </p:sp>
      <p:pic>
        <p:nvPicPr>
          <p:cNvPr id="45" name="Picture 44" descr="A close up of a sign&#10;&#10;Description automatically generated">
            <a:extLst>
              <a:ext uri="{FF2B5EF4-FFF2-40B4-BE49-F238E27FC236}">
                <a16:creationId xmlns:a16="http://schemas.microsoft.com/office/drawing/2014/main" xmlns="" id="{69B8E93C-A3F9-4082-AA0A-88EED04E88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22" t="-1" r="9489" b="51994"/>
          <a:stretch/>
        </p:blipFill>
        <p:spPr>
          <a:xfrm>
            <a:off x="230077" y="1875016"/>
            <a:ext cx="392089" cy="385058"/>
          </a:xfrm>
          <a:prstGeom prst="rect">
            <a:avLst/>
          </a:prstGeom>
        </p:spPr>
      </p:pic>
      <p:sp>
        <p:nvSpPr>
          <p:cNvPr id="87" name="Rectangle 86">
            <a:extLst>
              <a:ext uri="{FF2B5EF4-FFF2-40B4-BE49-F238E27FC236}">
                <a16:creationId xmlns:a16="http://schemas.microsoft.com/office/drawing/2014/main" xmlns="" id="{F19E2356-8A17-4458-9C96-87E3893E82D7}"/>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xmlns="" id="{8F30BA30-7FA3-6E57-7102-F272F78D53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664" y="6935752"/>
            <a:ext cx="6426283" cy="2190463"/>
          </a:xfrm>
          <a:prstGeom prst="rect">
            <a:avLst/>
          </a:prstGeom>
        </p:spPr>
      </p:pic>
    </p:spTree>
    <p:extLst>
      <p:ext uri="{BB962C8B-B14F-4D97-AF65-F5344CB8AC3E}">
        <p14:creationId xmlns:p14="http://schemas.microsoft.com/office/powerpoint/2010/main" val="134461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7E133809-5D05-4A33-8F72-E1E49F570C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xmlns="" id="{9A680EB4-CFB1-4E69-B2CC-678024771F91}"/>
              </a:ext>
            </a:extLst>
          </p:cNvPr>
          <p:cNvSpPr txBox="1"/>
          <p:nvPr/>
        </p:nvSpPr>
        <p:spPr>
          <a:xfrm>
            <a:off x="140206" y="805773"/>
            <a:ext cx="657758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Perakende Satışlar Yerli / İthal Dağılımı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Ağır Ticari Araç Pazarı</a:t>
            </a:r>
          </a:p>
        </p:txBody>
      </p:sp>
      <p:graphicFrame>
        <p:nvGraphicFramePr>
          <p:cNvPr id="5" name="Table 4">
            <a:extLst>
              <a:ext uri="{FF2B5EF4-FFF2-40B4-BE49-F238E27FC236}">
                <a16:creationId xmlns:a16="http://schemas.microsoft.com/office/drawing/2014/main" xmlns="" id="{8576DF67-DB40-4880-A6A9-A3CAE367ACA2}"/>
              </a:ext>
            </a:extLst>
          </p:cNvPr>
          <p:cNvGraphicFramePr>
            <a:graphicFrameLocks noGrp="1"/>
          </p:cNvGraphicFramePr>
          <p:nvPr>
            <p:extLst>
              <p:ext uri="{D42A27DB-BD31-4B8C-83A1-F6EECF244321}">
                <p14:modId xmlns:p14="http://schemas.microsoft.com/office/powerpoint/2010/main" val="1098281043"/>
              </p:ext>
            </p:extLst>
          </p:nvPr>
        </p:nvGraphicFramePr>
        <p:xfrm>
          <a:off x="317387" y="1614673"/>
          <a:ext cx="6223225" cy="3830519"/>
        </p:xfrm>
        <a:graphic>
          <a:graphicData uri="http://schemas.openxmlformats.org/drawingml/2006/table">
            <a:tbl>
              <a:tblPr/>
              <a:tblGrid>
                <a:gridCol w="3080314">
                  <a:extLst>
                    <a:ext uri="{9D8B030D-6E8A-4147-A177-3AD203B41FA5}">
                      <a16:colId xmlns:a16="http://schemas.microsoft.com/office/drawing/2014/main" xmlns="" val="3304252752"/>
                    </a:ext>
                  </a:extLst>
                </a:gridCol>
                <a:gridCol w="1047637">
                  <a:extLst>
                    <a:ext uri="{9D8B030D-6E8A-4147-A177-3AD203B41FA5}">
                      <a16:colId xmlns:a16="http://schemas.microsoft.com/office/drawing/2014/main" xmlns="" val="4086173971"/>
                    </a:ext>
                  </a:extLst>
                </a:gridCol>
                <a:gridCol w="1047637">
                  <a:extLst>
                    <a:ext uri="{9D8B030D-6E8A-4147-A177-3AD203B41FA5}">
                      <a16:colId xmlns:a16="http://schemas.microsoft.com/office/drawing/2014/main" xmlns="" val="2456098802"/>
                    </a:ext>
                  </a:extLst>
                </a:gridCol>
                <a:gridCol w="1047637">
                  <a:extLst>
                    <a:ext uri="{9D8B030D-6E8A-4147-A177-3AD203B41FA5}">
                      <a16:colId xmlns:a16="http://schemas.microsoft.com/office/drawing/2014/main" xmlns="" val="2378552801"/>
                    </a:ext>
                  </a:extLst>
                </a:gridCol>
              </a:tblGrid>
              <a:tr h="348229">
                <a:tc gridSpan="4">
                  <a:txBody>
                    <a:bodyPr/>
                    <a:lstStyle/>
                    <a:p>
                      <a:pPr algn="ctr" fontAlgn="ctr"/>
                      <a:r>
                        <a:rPr lang="tr-TR" sz="1400" b="1" i="0" u="none" strike="noStrike" dirty="0">
                          <a:effectLst/>
                          <a:latin typeface="Century Gothic" panose="020B0502020202020204" pitchFamily="34" charset="0"/>
                        </a:rPr>
                        <a:t>PERAKENDE SATIŞLAR YERLİ/İTHAL DAĞILIMI (NİSAN 2022)</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841984244"/>
                  </a:ext>
                </a:extLst>
              </a:tr>
              <a:tr h="348229">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YERLİ</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İTHAL</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a:effectLst/>
                          <a:latin typeface="Century Gothic" panose="020B0502020202020204" pitchFamily="34" charset="0"/>
                        </a:rPr>
                        <a:t>TOPLAM</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94407951"/>
                  </a:ext>
                </a:extLst>
              </a:tr>
              <a:tr h="348229">
                <a:tc>
                  <a:txBody>
                    <a:bodyPr/>
                    <a:lstStyle/>
                    <a:p>
                      <a:pPr lvl="1" algn="l" fontAlgn="ctr"/>
                      <a:r>
                        <a:rPr lang="tr-TR" sz="1400" b="1" i="0" u="none" strike="noStrike" dirty="0">
                          <a:effectLst/>
                          <a:latin typeface="Century Gothic" panose="020B0502020202020204" pitchFamily="34" charset="0"/>
                        </a:rPr>
                        <a:t>FORD TRUCKS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281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31094273"/>
                  </a:ext>
                </a:extLst>
              </a:tr>
              <a:tr h="348229">
                <a:tc>
                  <a:txBody>
                    <a:bodyPr/>
                    <a:lstStyle/>
                    <a:p>
                      <a:pPr lvl="1" algn="l" fontAlgn="ctr"/>
                      <a:r>
                        <a:rPr lang="tr-TR" sz="1400" b="1" i="0" u="none" strike="noStrike" dirty="0">
                          <a:effectLst/>
                          <a:latin typeface="Century Gothic" panose="020B0502020202020204" pitchFamily="34" charset="0"/>
                        </a:rPr>
                        <a:t>ISUZU</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253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5732212"/>
                  </a:ext>
                </a:extLst>
              </a:tr>
              <a:tr h="348229">
                <a:tc>
                  <a:txBody>
                    <a:bodyPr/>
                    <a:lstStyle/>
                    <a:p>
                      <a:pPr lvl="1" algn="l" fontAlgn="ctr"/>
                      <a:r>
                        <a:rPr lang="tr-TR" sz="1400" b="1" i="0" u="none" strike="noStrike" dirty="0">
                          <a:effectLst/>
                          <a:latin typeface="Century Gothic" panose="020B0502020202020204" pitchFamily="34" charset="0"/>
                        </a:rPr>
                        <a:t>IVECO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230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38945625"/>
                  </a:ext>
                </a:extLst>
              </a:tr>
              <a:tr h="348229">
                <a:tc>
                  <a:txBody>
                    <a:bodyPr/>
                    <a:lstStyle/>
                    <a:p>
                      <a:pPr lvl="1" algn="l" fontAlgn="ctr"/>
                      <a:r>
                        <a:rPr lang="tr-TR" sz="1400" b="1" i="0" u="none" strike="noStrike" dirty="0">
                          <a:effectLst/>
                          <a:latin typeface="Century Gothic" panose="020B0502020202020204" pitchFamily="34" charset="0"/>
                        </a:rPr>
                        <a:t>MAN</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589452686"/>
                  </a:ext>
                </a:extLst>
              </a:tr>
              <a:tr h="348229">
                <a:tc>
                  <a:txBody>
                    <a:bodyPr/>
                    <a:lstStyle/>
                    <a:p>
                      <a:pPr lvl="1" algn="l" fontAlgn="ctr"/>
                      <a:r>
                        <a:rPr lang="tr-TR" sz="1400" b="1" i="0" u="none" strike="noStrike" dirty="0">
                          <a:effectLst/>
                          <a:latin typeface="Century Gothic" panose="020B0502020202020204" pitchFamily="34" charset="0"/>
                        </a:rPr>
                        <a:t>MERCEDES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914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234279828"/>
                  </a:ext>
                </a:extLst>
              </a:tr>
              <a:tr h="348229">
                <a:tc>
                  <a:txBody>
                    <a:bodyPr/>
                    <a:lstStyle/>
                    <a:p>
                      <a:pPr lvl="1" algn="l" fontAlgn="ctr"/>
                      <a:r>
                        <a:rPr lang="tr-TR" sz="1400" b="1" i="0" u="none" strike="noStrike" dirty="0">
                          <a:effectLst/>
                          <a:latin typeface="Century Gothic" panose="020B0502020202020204" pitchFamily="34" charset="0"/>
                        </a:rPr>
                        <a:t>RENAULT</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181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145874823"/>
                  </a:ext>
                </a:extLst>
              </a:tr>
              <a:tr h="348229">
                <a:tc>
                  <a:txBody>
                    <a:bodyPr/>
                    <a:lstStyle/>
                    <a:p>
                      <a:pPr lvl="1" algn="l" fontAlgn="ctr"/>
                      <a:r>
                        <a:rPr lang="tr-TR" sz="1400" b="1" i="0" u="none" strike="noStrike" dirty="0">
                          <a:effectLst/>
                          <a:latin typeface="Century Gothic" panose="020B0502020202020204" pitchFamily="34" charset="0"/>
                        </a:rPr>
                        <a:t>SCANIA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86316335"/>
                  </a:ext>
                </a:extLst>
              </a:tr>
              <a:tr h="348229">
                <a:tc>
                  <a:txBody>
                    <a:bodyPr/>
                    <a:lstStyle/>
                    <a:p>
                      <a:pPr lvl="1" algn="l" fontAlgn="ctr"/>
                      <a:r>
                        <a:rPr lang="tr-TR" sz="1400" b="1" i="0" u="none" strike="noStrike" dirty="0">
                          <a:effectLst/>
                          <a:latin typeface="Century Gothic" panose="020B0502020202020204" pitchFamily="34" charset="0"/>
                        </a:rPr>
                        <a:t>VOLVO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149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75963386"/>
                  </a:ext>
                </a:extLst>
              </a:tr>
              <a:tr h="348229">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1.360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756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2.116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999449825"/>
                  </a:ext>
                </a:extLst>
              </a:tr>
            </a:tbl>
          </a:graphicData>
        </a:graphic>
      </p:graphicFrame>
      <p:sp>
        <p:nvSpPr>
          <p:cNvPr id="111" name="Rectangle 110">
            <a:extLst>
              <a:ext uri="{FF2B5EF4-FFF2-40B4-BE49-F238E27FC236}">
                <a16:creationId xmlns:a16="http://schemas.microsoft.com/office/drawing/2014/main" xmlns="" id="{174D81E1-82F2-4121-8812-4036CD81D6D8}"/>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8" name="Table 4">
            <a:extLst>
              <a:ext uri="{FF2B5EF4-FFF2-40B4-BE49-F238E27FC236}">
                <a16:creationId xmlns:a16="http://schemas.microsoft.com/office/drawing/2014/main" xmlns="" id="{F80B7DC3-B89F-49D2-9D53-759EDE5FB97E}"/>
              </a:ext>
            </a:extLst>
          </p:cNvPr>
          <p:cNvGraphicFramePr>
            <a:graphicFrameLocks noGrp="1"/>
          </p:cNvGraphicFramePr>
          <p:nvPr>
            <p:extLst>
              <p:ext uri="{D42A27DB-BD31-4B8C-83A1-F6EECF244321}">
                <p14:modId xmlns:p14="http://schemas.microsoft.com/office/powerpoint/2010/main" val="410179716"/>
              </p:ext>
            </p:extLst>
          </p:nvPr>
        </p:nvGraphicFramePr>
        <p:xfrm>
          <a:off x="317386" y="5832095"/>
          <a:ext cx="6223225" cy="3830519"/>
        </p:xfrm>
        <a:graphic>
          <a:graphicData uri="http://schemas.openxmlformats.org/drawingml/2006/table">
            <a:tbl>
              <a:tblPr/>
              <a:tblGrid>
                <a:gridCol w="3080314">
                  <a:extLst>
                    <a:ext uri="{9D8B030D-6E8A-4147-A177-3AD203B41FA5}">
                      <a16:colId xmlns:a16="http://schemas.microsoft.com/office/drawing/2014/main" xmlns="" val="3304252752"/>
                    </a:ext>
                  </a:extLst>
                </a:gridCol>
                <a:gridCol w="1047637">
                  <a:extLst>
                    <a:ext uri="{9D8B030D-6E8A-4147-A177-3AD203B41FA5}">
                      <a16:colId xmlns:a16="http://schemas.microsoft.com/office/drawing/2014/main" xmlns="" val="4086173971"/>
                    </a:ext>
                  </a:extLst>
                </a:gridCol>
                <a:gridCol w="1047637">
                  <a:extLst>
                    <a:ext uri="{9D8B030D-6E8A-4147-A177-3AD203B41FA5}">
                      <a16:colId xmlns:a16="http://schemas.microsoft.com/office/drawing/2014/main" xmlns="" val="2456098802"/>
                    </a:ext>
                  </a:extLst>
                </a:gridCol>
                <a:gridCol w="1047637">
                  <a:extLst>
                    <a:ext uri="{9D8B030D-6E8A-4147-A177-3AD203B41FA5}">
                      <a16:colId xmlns:a16="http://schemas.microsoft.com/office/drawing/2014/main" xmlns="" val="2378552801"/>
                    </a:ext>
                  </a:extLst>
                </a:gridCol>
              </a:tblGrid>
              <a:tr h="348229">
                <a:tc gridSpan="4">
                  <a:txBody>
                    <a:bodyPr/>
                    <a:lstStyle/>
                    <a:p>
                      <a:pPr algn="ctr" fontAlgn="ctr"/>
                      <a:r>
                        <a:rPr lang="tr-TR" sz="1400" b="1" i="0" u="none" strike="noStrike" dirty="0">
                          <a:effectLst/>
                          <a:latin typeface="Century Gothic" panose="020B0502020202020204" pitchFamily="34" charset="0"/>
                        </a:rPr>
                        <a:t>PERAKENDE SATIŞLAR YERLİ/İTHAL DAĞILIMI (OCAK-NİSAN 2022)</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841984244"/>
                  </a:ext>
                </a:extLst>
              </a:tr>
              <a:tr h="348229">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YERLİ</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İTHAL</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a:effectLst/>
                          <a:latin typeface="Century Gothic" panose="020B0502020202020204" pitchFamily="34" charset="0"/>
                        </a:rPr>
                        <a:t>TOPLAM</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94407951"/>
                  </a:ext>
                </a:extLst>
              </a:tr>
              <a:tr h="348229">
                <a:tc>
                  <a:txBody>
                    <a:bodyPr/>
                    <a:lstStyle/>
                    <a:p>
                      <a:pPr lvl="1" algn="l" fontAlgn="ctr"/>
                      <a:r>
                        <a:rPr lang="tr-TR" sz="1400" b="1" i="0" u="none" strike="noStrike" dirty="0">
                          <a:effectLst/>
                          <a:latin typeface="Century Gothic" panose="020B0502020202020204" pitchFamily="34" charset="0"/>
                        </a:rPr>
                        <a:t>FORD TRUCKS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1.959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1.959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31094273"/>
                  </a:ext>
                </a:extLst>
              </a:tr>
              <a:tr h="348229">
                <a:tc>
                  <a:txBody>
                    <a:bodyPr/>
                    <a:lstStyle/>
                    <a:p>
                      <a:pPr lvl="1" algn="l" fontAlgn="ctr"/>
                      <a:r>
                        <a:rPr lang="tr-TR" sz="1400" b="1" i="0" u="none" strike="noStrike" dirty="0">
                          <a:effectLst/>
                          <a:latin typeface="Century Gothic" panose="020B0502020202020204" pitchFamily="34" charset="0"/>
                        </a:rPr>
                        <a:t>ISUZU</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740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5732212"/>
                  </a:ext>
                </a:extLst>
              </a:tr>
              <a:tr h="348229">
                <a:tc>
                  <a:txBody>
                    <a:bodyPr/>
                    <a:lstStyle/>
                    <a:p>
                      <a:pPr lvl="1" algn="l" fontAlgn="ctr"/>
                      <a:r>
                        <a:rPr lang="tr-TR" sz="1400" b="1" i="0" u="none" strike="noStrike" dirty="0">
                          <a:effectLst/>
                          <a:latin typeface="Century Gothic" panose="020B0502020202020204" pitchFamily="34" charset="0"/>
                        </a:rPr>
                        <a:t>IVECO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728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38945625"/>
                  </a:ext>
                </a:extLst>
              </a:tr>
              <a:tr h="348229">
                <a:tc>
                  <a:txBody>
                    <a:bodyPr/>
                    <a:lstStyle/>
                    <a:p>
                      <a:pPr lvl="1" algn="l" fontAlgn="ctr"/>
                      <a:r>
                        <a:rPr lang="tr-TR" sz="1400" b="1" i="0" u="none" strike="noStrike" dirty="0">
                          <a:effectLst/>
                          <a:latin typeface="Century Gothic" panose="020B0502020202020204" pitchFamily="34" charset="0"/>
                        </a:rPr>
                        <a:t>MAN</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310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589452686"/>
                  </a:ext>
                </a:extLst>
              </a:tr>
              <a:tr h="348229">
                <a:tc>
                  <a:txBody>
                    <a:bodyPr/>
                    <a:lstStyle/>
                    <a:p>
                      <a:pPr lvl="1" algn="l" fontAlgn="ctr"/>
                      <a:r>
                        <a:rPr lang="tr-TR" sz="1400" b="1" i="0" u="none" strike="noStrike" dirty="0">
                          <a:effectLst/>
                          <a:latin typeface="Century Gothic" panose="020B0502020202020204" pitchFamily="34" charset="0"/>
                        </a:rPr>
                        <a:t>MERCEDES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3.538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3.789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234279828"/>
                  </a:ext>
                </a:extLst>
              </a:tr>
              <a:tr h="348229">
                <a:tc>
                  <a:txBody>
                    <a:bodyPr/>
                    <a:lstStyle/>
                    <a:p>
                      <a:pPr lvl="1" algn="l" fontAlgn="ctr"/>
                      <a:r>
                        <a:rPr lang="tr-TR" sz="1400" b="1" i="0" u="none" strike="noStrike" dirty="0">
                          <a:effectLst/>
                          <a:latin typeface="Century Gothic" panose="020B0502020202020204" pitchFamily="34" charset="0"/>
                        </a:rPr>
                        <a:t>RENAULT</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613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613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145874823"/>
                  </a:ext>
                </a:extLst>
              </a:tr>
              <a:tr h="348229">
                <a:tc>
                  <a:txBody>
                    <a:bodyPr/>
                    <a:lstStyle/>
                    <a:p>
                      <a:pPr lvl="1" algn="l" fontAlgn="ctr"/>
                      <a:r>
                        <a:rPr lang="tr-TR" sz="1400" b="1" i="0" u="none" strike="noStrike" dirty="0">
                          <a:effectLst/>
                          <a:latin typeface="Century Gothic" panose="020B0502020202020204" pitchFamily="34" charset="0"/>
                        </a:rPr>
                        <a:t>SCANIA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204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86316335"/>
                  </a:ext>
                </a:extLst>
              </a:tr>
              <a:tr h="348229">
                <a:tc>
                  <a:txBody>
                    <a:bodyPr/>
                    <a:lstStyle/>
                    <a:p>
                      <a:pPr lvl="1" algn="l" fontAlgn="ctr"/>
                      <a:r>
                        <a:rPr lang="tr-TR" sz="1400" b="1" i="0" u="none" strike="noStrike" dirty="0">
                          <a:effectLst/>
                          <a:latin typeface="Century Gothic" panose="020B0502020202020204" pitchFamily="34" charset="0"/>
                        </a:rPr>
                        <a:t>VOLVO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393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75963386"/>
                  </a:ext>
                </a:extLst>
              </a:tr>
              <a:tr h="348229">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6.237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2.499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8.736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999449825"/>
                  </a:ext>
                </a:extLst>
              </a:tr>
            </a:tbl>
          </a:graphicData>
        </a:graphic>
      </p:graphicFrame>
    </p:spTree>
    <p:extLst>
      <p:ext uri="{BB962C8B-B14F-4D97-AF65-F5344CB8AC3E}">
        <p14:creationId xmlns:p14="http://schemas.microsoft.com/office/powerpoint/2010/main" val="66337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C746E20-4D7F-4281-8532-3F586BF3B5D3}"/>
              </a:ext>
            </a:extLst>
          </p:cNvPr>
          <p:cNvSpPr>
            <a:spLocks noGrp="1"/>
          </p:cNvSpPr>
          <p:nvPr>
            <p:ph type="title"/>
          </p:nvPr>
        </p:nvSpPr>
        <p:spPr>
          <a:xfrm>
            <a:off x="471487" y="503264"/>
            <a:ext cx="5915025" cy="1060095"/>
          </a:xfrm>
        </p:spPr>
        <p:txBody>
          <a:bodyPr/>
          <a:lstStyle/>
          <a:p>
            <a:pPr algn="ctr" defTabSz="457200">
              <a:lnSpc>
                <a:spcPct val="100000"/>
              </a:lnSpc>
              <a:spcBef>
                <a:spcPts val="0"/>
              </a:spcBef>
              <a:defRPr/>
            </a:pPr>
            <a:r>
              <a:rPr lang="tr-TR" sz="1800" b="1" dirty="0">
                <a:solidFill>
                  <a:prstClr val="black"/>
                </a:solidFill>
                <a:latin typeface="Century Gothic" panose="020B0502020202020204" pitchFamily="34" charset="0"/>
                <a:ea typeface="Verdana" panose="020B0604030504040204" pitchFamily="34" charset="0"/>
                <a:cs typeface="+mn-cs"/>
              </a:rPr>
              <a:t>Semi-Treyler Araç Pazarı</a:t>
            </a:r>
            <a:br>
              <a:rPr lang="tr-TR" sz="1800" b="1" dirty="0">
                <a:solidFill>
                  <a:prstClr val="black"/>
                </a:solidFill>
                <a:latin typeface="Century Gothic" panose="020B0502020202020204" pitchFamily="34" charset="0"/>
                <a:ea typeface="Verdana" panose="020B0604030504040204" pitchFamily="34" charset="0"/>
                <a:cs typeface="+mn-cs"/>
              </a:rPr>
            </a:br>
            <a:r>
              <a:rPr lang="tr-TR" sz="1800" b="1" dirty="0">
                <a:solidFill>
                  <a:prstClr val="black"/>
                </a:solidFill>
                <a:latin typeface="Century Gothic" panose="020B0502020202020204" pitchFamily="34" charset="0"/>
                <a:ea typeface="Verdana" panose="020B0604030504040204" pitchFamily="34" charset="0"/>
                <a:cs typeface="+mn-cs"/>
              </a:rPr>
              <a:t>(5 Yıllık Satış Gelişimi)</a:t>
            </a:r>
          </a:p>
        </p:txBody>
      </p:sp>
      <p:pic>
        <p:nvPicPr>
          <p:cNvPr id="3" name="Picture 6" descr="A close up of a sign&#10;&#10;Description automatically generated">
            <a:extLst>
              <a:ext uri="{FF2B5EF4-FFF2-40B4-BE49-F238E27FC236}">
                <a16:creationId xmlns:a16="http://schemas.microsoft.com/office/drawing/2014/main" xmlns="" id="{4DEE85A3-344D-40E8-9317-C03A4DFF65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pic>
        <p:nvPicPr>
          <p:cNvPr id="66" name="Picture 44" descr="A close up of a sign&#10;&#10;Description automatically generated">
            <a:extLst>
              <a:ext uri="{FF2B5EF4-FFF2-40B4-BE49-F238E27FC236}">
                <a16:creationId xmlns:a16="http://schemas.microsoft.com/office/drawing/2014/main" xmlns="" id="{26D5B914-1B0B-41E0-A593-A2AFD8B55D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316492" y="1895214"/>
            <a:ext cx="392089" cy="385058"/>
          </a:xfrm>
          <a:prstGeom prst="rect">
            <a:avLst/>
          </a:prstGeom>
        </p:spPr>
      </p:pic>
      <p:graphicFrame>
        <p:nvGraphicFramePr>
          <p:cNvPr id="6" name="Grafik 5">
            <a:extLst>
              <a:ext uri="{FF2B5EF4-FFF2-40B4-BE49-F238E27FC236}">
                <a16:creationId xmlns:a16="http://schemas.microsoft.com/office/drawing/2014/main" xmlns="" id="{36013D35-C6FA-44E0-B629-7A2A45574C95}"/>
              </a:ext>
            </a:extLst>
          </p:cNvPr>
          <p:cNvGraphicFramePr>
            <a:graphicFrameLocks/>
          </p:cNvGraphicFramePr>
          <p:nvPr>
            <p:extLst>
              <p:ext uri="{D42A27DB-BD31-4B8C-83A1-F6EECF244321}">
                <p14:modId xmlns:p14="http://schemas.microsoft.com/office/powerpoint/2010/main" val="3762475518"/>
              </p:ext>
            </p:extLst>
          </p:nvPr>
        </p:nvGraphicFramePr>
        <p:xfrm>
          <a:off x="233915" y="1895214"/>
          <a:ext cx="6491898" cy="4351337"/>
        </p:xfrm>
        <a:graphic>
          <a:graphicData uri="http://schemas.openxmlformats.org/drawingml/2006/chart">
            <c:chart xmlns:c="http://schemas.openxmlformats.org/drawingml/2006/chart" xmlns:r="http://schemas.openxmlformats.org/officeDocument/2006/relationships" r:id="rId4"/>
          </a:graphicData>
        </a:graphic>
      </p:graphicFrame>
      <p:pic>
        <p:nvPicPr>
          <p:cNvPr id="7" name="Resim 6">
            <a:extLst>
              <a:ext uri="{FF2B5EF4-FFF2-40B4-BE49-F238E27FC236}">
                <a16:creationId xmlns:a16="http://schemas.microsoft.com/office/drawing/2014/main" xmlns="" id="{8A152ADD-00BB-F2B3-7FC3-C6DFE65169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15" y="6692689"/>
            <a:ext cx="6491898" cy="1074555"/>
          </a:xfrm>
          <a:prstGeom prst="rect">
            <a:avLst/>
          </a:prstGeom>
        </p:spPr>
      </p:pic>
    </p:spTree>
    <p:extLst>
      <p:ext uri="{BB962C8B-B14F-4D97-AF65-F5344CB8AC3E}">
        <p14:creationId xmlns:p14="http://schemas.microsoft.com/office/powerpoint/2010/main" val="2912524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43946</TotalTime>
  <Words>1246</Words>
  <Application>Microsoft Office PowerPoint</Application>
  <PresentationFormat>A4 Kağıt (210x297 mm)</PresentationFormat>
  <Paragraphs>304</Paragraphs>
  <Slides>11</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vt:i4>
      </vt:variant>
    </vt:vector>
  </HeadingPairs>
  <TitlesOfParts>
    <vt:vector size="18" baseType="lpstr">
      <vt:lpstr>Arial</vt:lpstr>
      <vt:lpstr>Calibri</vt:lpstr>
      <vt:lpstr>Calibri Light</vt:lpstr>
      <vt:lpstr>Century Gothic</vt:lpstr>
      <vt:lpstr>Times New Roman</vt:lpstr>
      <vt:lpstr>Verdana</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Semi-Treyler Araç Pazarı (5 Yıllık Satış Gelişimi)</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Gokhan ALTUN (DOGUS OTOMOTIV - SCANIA - Satis)</dc:creator>
  <cp:lastModifiedBy>mustafasafrani@gmail.com</cp:lastModifiedBy>
  <cp:revision>481</cp:revision>
  <dcterms:created xsi:type="dcterms:W3CDTF">2020-08-20T08:13:56Z</dcterms:created>
  <dcterms:modified xsi:type="dcterms:W3CDTF">2022-05-08T05:19:35Z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fe1082-a52f-4b39-aa13-42fc0f105520_Enabled">
    <vt:lpwstr>True</vt:lpwstr>
  </property>
  <property fmtid="{D5CDD505-2E9C-101B-9397-08002B2CF9AE}" pid="3" name="MSIP_Label_9cfe1082-a52f-4b39-aa13-42fc0f105520_SiteId">
    <vt:lpwstr>80e80528-5494-4c8e-b0d5-0c1a32197355</vt:lpwstr>
  </property>
  <property fmtid="{D5CDD505-2E9C-101B-9397-08002B2CF9AE}" pid="4" name="MSIP_Label_9cfe1082-a52f-4b39-aa13-42fc0f105520_Owner">
    <vt:lpwstr>GAltun@fw.dohas.com.tr</vt:lpwstr>
  </property>
  <property fmtid="{D5CDD505-2E9C-101B-9397-08002B2CF9AE}" pid="5" name="MSIP_Label_9cfe1082-a52f-4b39-aa13-42fc0f105520_SetDate">
    <vt:lpwstr>2020-08-20T09:37:02.1170888Z</vt:lpwstr>
  </property>
  <property fmtid="{D5CDD505-2E9C-101B-9397-08002B2CF9AE}" pid="6" name="MSIP_Label_9cfe1082-a52f-4b39-aa13-42fc0f105520_Name">
    <vt:lpwstr>Dahili Kullanım</vt:lpwstr>
  </property>
  <property fmtid="{D5CDD505-2E9C-101B-9397-08002B2CF9AE}" pid="7" name="MSIP_Label_9cfe1082-a52f-4b39-aa13-42fc0f105520_Application">
    <vt:lpwstr>Microsoft Azure Information Protection</vt:lpwstr>
  </property>
  <property fmtid="{D5CDD505-2E9C-101B-9397-08002B2CF9AE}" pid="8" name="MSIP_Label_9cfe1082-a52f-4b39-aa13-42fc0f105520_ActionId">
    <vt:lpwstr>21f29d38-dcfa-4ebb-a73f-5754d90f8f5e</vt:lpwstr>
  </property>
  <property fmtid="{D5CDD505-2E9C-101B-9397-08002B2CF9AE}" pid="9" name="MSIP_Label_9cfe1082-a52f-4b39-aa13-42fc0f105520_Extended_MSFT_Method">
    <vt:lpwstr>Automatic</vt:lpwstr>
  </property>
  <property fmtid="{D5CDD505-2E9C-101B-9397-08002B2CF9AE}" pid="10" name="Sensitivity">
    <vt:lpwstr>Dahili Kullanım</vt:lpwstr>
  </property>
</Properties>
</file>